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5ADBC-F3B5-4464-9FBA-E76B44743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1EDC8-1462-45DE-80DE-0F557A3FB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DCFAA-D03C-4C12-B45C-50804575B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4DE4D-D531-4C29-87DC-32B82B946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70DA94-E65D-48DE-AB4E-06A977965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28DA4E-D4E1-4235-9C41-ECE722E4B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40642E-D580-47DC-8C50-A37DF2F44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D9D8C-F04C-4308-B6F4-3D6FDFE14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27A20-B18D-43DC-BD2A-86B22433A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79319-D87B-47F3-91D0-F74192196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3E3BD-91CA-404F-BAD8-907DA1938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en-US" altLang="zh-CN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5602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7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561" r:id="rId2"/>
    <p:sldLayoutId id="2147484562" r:id="rId3"/>
    <p:sldLayoutId id="2147484563" r:id="rId4"/>
    <p:sldLayoutId id="2147484564" r:id="rId5"/>
    <p:sldLayoutId id="2147484565" r:id="rId6"/>
    <p:sldLayoutId id="2147484566" r:id="rId7"/>
    <p:sldLayoutId id="2147484567" r:id="rId8"/>
    <p:sldLayoutId id="2147484568" r:id="rId9"/>
    <p:sldLayoutId id="2147484569" r:id="rId10"/>
    <p:sldLayoutId id="214748457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22" Type="http://schemas.openxmlformats.org/officeDocument/2006/relationships/tags" Target="../tags/tag204.xml" /><Relationship Id="rId23" Type="http://schemas.openxmlformats.org/officeDocument/2006/relationships/tags" Target="../tags/tag205.xml" /><Relationship Id="rId24" Type="http://schemas.openxmlformats.org/officeDocument/2006/relationships/tags" Target="../tags/tag206.xml" /><Relationship Id="rId25" Type="http://schemas.openxmlformats.org/officeDocument/2006/relationships/tags" Target="../tags/tag207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2024014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安全消防演练计划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2549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01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演练目的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627275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02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618453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演练内容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692001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03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683179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演练时间与地点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7756727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04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7747905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演练组织与实施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332274" y="3336925"/>
            <a:ext cx="27305" cy="813435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397000" y="3336925"/>
            <a:ext cx="27305" cy="813435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461726" y="3336925"/>
            <a:ext cx="27305" cy="813435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9821456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05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9812634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演练要求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526452" y="3336925"/>
            <a:ext cx="27305" cy="813435"/>
          </a:xfrm>
          <a:prstGeom prst="rect">
            <a:avLst/>
          </a:prstGeom>
        </p:spPr>
      </p:pic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演练目的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提高员工安全意识</a:t>
            </a:r>
            <a:endParaRPr lang="zh-CN" altLang="en-US"/>
          </a:p>
        </p:txBody>
      </p:sp>
      <p:sp>
        <p:nvSpPr>
          <p:cNvPr id="1048896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98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0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2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4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提高员工在火灾等紧急情况下的应急处理能力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6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增强员工对消防安全的认识和重视程度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8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培养员工在紧急情况下的团队协作和互助精神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0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确保员工掌握正确的消防安全知识和技能操作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熟悉消防设施使用方法</a:t>
            </a:r>
            <a:endParaRPr lang="zh-CN" altLang="en-US"/>
          </a:p>
        </p:txBody>
      </p:sp>
      <p:sp>
        <p:nvSpPr>
          <p:cNvPr id="10489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学习如何使用灭火器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42"/>
          <p:cNvSpPr/>
          <p:nvPr>
            <p:custDataLst>
              <p:tags r:id="rId4"/>
            </p:custDataLst>
          </p:nvPr>
        </p:nvSpPr>
        <p:spPr>
          <a:xfrm>
            <a:off x="14493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掌握消防栓的使用方法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43"/>
          <p:cNvSpPr/>
          <p:nvPr>
            <p:custDataLst>
              <p:tags r:id="rId7"/>
            </p:custDataLst>
          </p:nvPr>
        </p:nvSpPr>
        <p:spPr>
          <a:xfrm>
            <a:off x="39657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熟悉消防面具的使用方法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4"/>
          <p:cNvSpPr/>
          <p:nvPr>
            <p:custDataLst>
              <p:tags r:id="rId10"/>
            </p:custDataLst>
          </p:nvPr>
        </p:nvSpPr>
        <p:spPr>
          <a:xfrm>
            <a:off x="64807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学习如何正确拨打火警电话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5"/>
          <p:cNvSpPr/>
          <p:nvPr>
            <p:custDataLst>
              <p:tags r:id="rId13"/>
            </p:custDataLst>
          </p:nvPr>
        </p:nvSpPr>
        <p:spPr>
          <a:xfrm>
            <a:off x="8997136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掌握应急疏散流程</a:t>
            </a:r>
            <a:endParaRPr lang="zh-CN" altLang="en-US"/>
          </a:p>
        </p:txBody>
      </p:sp>
      <p:sp>
        <p:nvSpPr>
          <p:cNvPr id="10490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50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6" name="矩形 65"/>
          <p:cNvSpPr/>
          <p:nvPr>
            <p:custDataLst>
              <p:tags r:id="rId3"/>
            </p:custDataLst>
          </p:nvPr>
        </p:nvSpPr>
        <p:spPr>
          <a:xfrm>
            <a:off x="11907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66"/>
          <p:cNvSpPr txBox="1"/>
          <p:nvPr>
            <p:custDataLst>
              <p:tags r:id="rId4"/>
            </p:custDataLst>
          </p:nvPr>
        </p:nvSpPr>
        <p:spPr>
          <a:xfrm>
            <a:off x="15728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确保员工熟悉紧急疏散路线和程序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19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69"/>
          <p:cNvSpPr/>
          <p:nvPr>
            <p:custDataLst>
              <p:tags r:id="rId6"/>
            </p:custDataLst>
          </p:nvPr>
        </p:nvSpPr>
        <p:spPr>
          <a:xfrm>
            <a:off x="63969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70"/>
          <p:cNvSpPr txBox="1"/>
          <p:nvPr>
            <p:custDataLst>
              <p:tags r:id="rId7"/>
            </p:custDataLst>
          </p:nvPr>
        </p:nvSpPr>
        <p:spPr>
          <a:xfrm>
            <a:off x="67796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提高员工在紧急情况下的应对能力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50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8" name="文本框 74"/>
          <p:cNvSpPr txBox="1"/>
          <p:nvPr>
            <p:custDataLst>
              <p:tags r:id="rId9"/>
            </p:custDataLst>
          </p:nvPr>
        </p:nvSpPr>
        <p:spPr>
          <a:xfrm>
            <a:off x="15728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确保员工掌握必要的消防安全知识和技能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0" name="矩形 73"/>
          <p:cNvSpPr/>
          <p:nvPr>
            <p:custDataLst>
              <p:tags r:id="rId10"/>
            </p:custDataLst>
          </p:nvPr>
        </p:nvSpPr>
        <p:spPr>
          <a:xfrm>
            <a:off x="11907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03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84"/>
          <p:cNvSpPr/>
          <p:nvPr>
            <p:custDataLst>
              <p:tags r:id="rId12"/>
            </p:custDataLst>
          </p:nvPr>
        </p:nvSpPr>
        <p:spPr>
          <a:xfrm>
            <a:off x="64560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85"/>
          <p:cNvSpPr txBox="1"/>
          <p:nvPr>
            <p:custDataLst>
              <p:tags r:id="rId13"/>
            </p:custDataLst>
          </p:nvPr>
        </p:nvSpPr>
        <p:spPr>
          <a:xfrm>
            <a:off x="68381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确保员工了解疏散过程中的注意事项和安全要求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提升自救互救能力</a:t>
            </a:r>
            <a:endParaRPr lang="zh-CN" altLang="en-US"/>
          </a:p>
        </p:txBody>
      </p:sp>
      <p:sp>
        <p:nvSpPr>
          <p:cNvPr id="1049062" name="对角圆角矩形 15"/>
          <p:cNvSpPr/>
          <p:nvPr>
            <p:custDataLst>
              <p:tags r:id="rId2"/>
            </p:custDataLst>
          </p:nvPr>
        </p:nvSpPr>
        <p:spPr>
          <a:xfrm>
            <a:off x="14492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6"/>
          <p:cNvSpPr/>
          <p:nvPr>
            <p:custDataLst>
              <p:tags r:id="rId3"/>
            </p:custDataLst>
          </p:nvPr>
        </p:nvSpPr>
        <p:spPr>
          <a:xfrm>
            <a:off x="14492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7"/>
          <p:cNvSpPr/>
          <p:nvPr>
            <p:custDataLst>
              <p:tags r:id="rId4"/>
            </p:custDataLst>
          </p:nvPr>
        </p:nvSpPr>
        <p:spPr>
          <a:xfrm>
            <a:off x="20148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27"/>
          <p:cNvSpPr txBox="1"/>
          <p:nvPr>
            <p:custDataLst>
              <p:tags r:id="rId5"/>
            </p:custDataLst>
          </p:nvPr>
        </p:nvSpPr>
        <p:spPr>
          <a:xfrm>
            <a:off x="20513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检验消防设施和设备的性能和效果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2"/>
          <p:cNvSpPr/>
          <p:nvPr>
            <p:custDataLst>
              <p:tags r:id="rId6"/>
            </p:custDataLst>
          </p:nvPr>
        </p:nvSpPr>
        <p:spPr>
          <a:xfrm>
            <a:off x="14492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53"/>
          <p:cNvSpPr/>
          <p:nvPr>
            <p:custDataLst>
              <p:tags r:id="rId7"/>
            </p:custDataLst>
          </p:nvPr>
        </p:nvSpPr>
        <p:spPr>
          <a:xfrm>
            <a:off x="14492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54"/>
          <p:cNvSpPr/>
          <p:nvPr>
            <p:custDataLst>
              <p:tags r:id="rId8"/>
            </p:custDataLst>
          </p:nvPr>
        </p:nvSpPr>
        <p:spPr>
          <a:xfrm>
            <a:off x="20148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56"/>
          <p:cNvSpPr txBox="1"/>
          <p:nvPr>
            <p:custDataLst>
              <p:tags r:id="rId9"/>
            </p:custDataLst>
          </p:nvPr>
        </p:nvSpPr>
        <p:spPr>
          <a:xfrm>
            <a:off x="20513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提高员工对火灾等突发事件的应对能力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5"/>
          <p:cNvSpPr/>
          <p:nvPr>
            <p:custDataLst>
              <p:tags r:id="rId10"/>
            </p:custDataLst>
          </p:nvPr>
        </p:nvSpPr>
        <p:spPr>
          <a:xfrm>
            <a:off x="14492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6"/>
          <p:cNvSpPr/>
          <p:nvPr>
            <p:custDataLst>
              <p:tags r:id="rId11"/>
            </p:custDataLst>
          </p:nvPr>
        </p:nvSpPr>
        <p:spPr>
          <a:xfrm>
            <a:off x="14492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7"/>
          <p:cNvSpPr/>
          <p:nvPr>
            <p:custDataLst>
              <p:tags r:id="rId12"/>
            </p:custDataLst>
          </p:nvPr>
        </p:nvSpPr>
        <p:spPr>
          <a:xfrm>
            <a:off x="20148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8"/>
          <p:cNvSpPr txBox="1"/>
          <p:nvPr>
            <p:custDataLst>
              <p:tags r:id="rId13"/>
            </p:custDataLst>
          </p:nvPr>
        </p:nvSpPr>
        <p:spPr>
          <a:xfrm>
            <a:off x="20513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增强员工之间的协作和互助精神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9"/>
          <p:cNvSpPr/>
          <p:nvPr>
            <p:custDataLst>
              <p:tags r:id="rId14"/>
            </p:custDataLst>
          </p:nvPr>
        </p:nvSpPr>
        <p:spPr>
          <a:xfrm>
            <a:off x="14492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10"/>
          <p:cNvSpPr/>
          <p:nvPr>
            <p:custDataLst>
              <p:tags r:id="rId15"/>
            </p:custDataLst>
          </p:nvPr>
        </p:nvSpPr>
        <p:spPr>
          <a:xfrm>
            <a:off x="14492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11"/>
          <p:cNvSpPr/>
          <p:nvPr>
            <p:custDataLst>
              <p:tags r:id="rId16"/>
            </p:custDataLst>
          </p:nvPr>
        </p:nvSpPr>
        <p:spPr>
          <a:xfrm>
            <a:off x="20148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12"/>
          <p:cNvSpPr txBox="1"/>
          <p:nvPr>
            <p:custDataLst>
              <p:tags r:id="rId17"/>
            </p:custDataLst>
          </p:nvPr>
        </p:nvSpPr>
        <p:spPr>
          <a:xfrm>
            <a:off x="20513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发现并改进消防演练中存在的问题和不足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演练内容</a:t>
            </a:r>
            <a:endParaRPr lang="zh-CN" altLang="en-US"/>
          </a:p>
        </p:txBody>
      </p:sp>
      <p:sp>
        <p:nvSpPr>
          <p:cNvPr id="10491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消防器材介绍与使用</a:t>
            </a:r>
            <a:endParaRPr lang="zh-CN" altLang="en-US"/>
          </a:p>
        </p:txBody>
      </p:sp>
      <p:sp>
        <p:nvSpPr>
          <p:cNvPr id="1049168" name="任意多边形 20"/>
          <p:cNvSpPr/>
          <p:nvPr>
            <p:custDataLst>
              <p:tags r:id="rId2"/>
            </p:custDataLst>
          </p:nvPr>
        </p:nvSpPr>
        <p:spPr>
          <a:xfrm rot="2700000">
            <a:off x="936820" y="1585607"/>
            <a:ext cx="1173044" cy="11750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94800" y="3173787"/>
            <a:ext cx="1658699" cy="27828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灭火器：种类、使用方法、注意事项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42"/>
          <p:cNvSpPr/>
          <p:nvPr>
            <p:custDataLst>
              <p:tags r:id="rId4"/>
            </p:custDataLst>
          </p:nvPr>
        </p:nvSpPr>
        <p:spPr>
          <a:xfrm>
            <a:off x="732420" y="2828312"/>
            <a:ext cx="1582624" cy="112074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4" name="任意多边形 18"/>
          <p:cNvSpPr/>
          <p:nvPr>
            <p:custDataLst>
              <p:tags r:id="rId5"/>
            </p:custDataLst>
          </p:nvPr>
        </p:nvSpPr>
        <p:spPr>
          <a:xfrm rot="5400000">
            <a:off x="2766394" y="1585607"/>
            <a:ext cx="1173044" cy="11750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523119" y="3173787"/>
            <a:ext cx="1658699" cy="27828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消防水带：种类、使用方法、注意事项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3"/>
          <p:cNvSpPr/>
          <p:nvPr>
            <p:custDataLst>
              <p:tags r:id="rId7"/>
            </p:custDataLst>
          </p:nvPr>
        </p:nvSpPr>
        <p:spPr>
          <a:xfrm>
            <a:off x="2560739" y="2828312"/>
            <a:ext cx="1582624" cy="112074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94086" y="1585607"/>
            <a:ext cx="1173044" cy="11750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51438" y="3173787"/>
            <a:ext cx="1658699" cy="27828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消防斧：种类、使用方法、注意事项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4"/>
          <p:cNvSpPr/>
          <p:nvPr>
            <p:custDataLst>
              <p:tags r:id="rId10"/>
            </p:custDataLst>
          </p:nvPr>
        </p:nvSpPr>
        <p:spPr>
          <a:xfrm>
            <a:off x="4389058" y="2828312"/>
            <a:ext cx="1582624" cy="112074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2405" y="1585607"/>
            <a:ext cx="1173044" cy="11750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758" y="3173787"/>
            <a:ext cx="1658699" cy="27828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消防服：种类、穿戴方法、注意事项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矩形 45"/>
          <p:cNvSpPr/>
          <p:nvPr>
            <p:custDataLst>
              <p:tags r:id="rId13"/>
            </p:custDataLst>
          </p:nvPr>
        </p:nvSpPr>
        <p:spPr>
          <a:xfrm>
            <a:off x="6218004" y="2828312"/>
            <a:ext cx="1582624" cy="112074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52605" y="1585607"/>
            <a:ext cx="1173044" cy="11750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08704" y="3173787"/>
            <a:ext cx="1658699" cy="27828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消防面具：种类、使用方法、注意事项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矩形 46"/>
          <p:cNvSpPr/>
          <p:nvPr>
            <p:custDataLst>
              <p:tags r:id="rId16"/>
            </p:custDataLst>
          </p:nvPr>
        </p:nvSpPr>
        <p:spPr>
          <a:xfrm>
            <a:off x="8046324" y="2828312"/>
            <a:ext cx="1582624" cy="112074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079671" y="1585607"/>
            <a:ext cx="1173044" cy="11750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37023" y="3173787"/>
            <a:ext cx="1658699" cy="27828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消防逃生工具：种类、使用方法、注意事项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矩形 47"/>
          <p:cNvSpPr/>
          <p:nvPr>
            <p:custDataLst>
              <p:tags r:id="rId19"/>
            </p:custDataLst>
          </p:nvPr>
        </p:nvSpPr>
        <p:spPr>
          <a:xfrm>
            <a:off x="9875270" y="2828312"/>
            <a:ext cx="1582624" cy="112074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火灾报警与应急通讯</a:t>
            </a:r>
            <a:endParaRPr lang="zh-CN" altLang="en-US"/>
          </a:p>
        </p:txBody>
      </p:sp>
      <p:sp>
        <p:nvSpPr>
          <p:cNvPr id="1049238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通讯工具：使用消防专用对讲机或其他通讯工具进行信息传递和协调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演练内容：模拟火灾发生时，如何正确报警并启动应急通讯系统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通讯内容：包括火场情况、人员伤亡、救援进展等重要信息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注意事项：确保通讯畅通，避免因通讯问题导致救援延误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灭火器实操演练</a:t>
            </a:r>
            <a:endParaRPr lang="zh-CN" altLang="en-US"/>
          </a:p>
        </p:txBody>
      </p:sp>
      <p:sp>
        <p:nvSpPr>
          <p:cNvPr id="10492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灭火器种类：干粉灭火器、二氧化碳灭火器、泡沫灭火器等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2"/>
          <p:cNvSpPr/>
          <p:nvPr>
            <p:custDataLst>
              <p:tags r:id="rId4"/>
            </p:custDataLst>
          </p:nvPr>
        </p:nvSpPr>
        <p:spPr>
          <a:xfrm>
            <a:off x="14493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操作步骤：打开保险销、握住喷管、对准火源根部喷射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3"/>
          <p:cNvSpPr/>
          <p:nvPr>
            <p:custDataLst>
              <p:tags r:id="rId7"/>
            </p:custDataLst>
          </p:nvPr>
        </p:nvSpPr>
        <p:spPr>
          <a:xfrm>
            <a:off x="39657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注意事项：保持安全距离、避免逆风使用、定期检查灭火器有效期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4"/>
          <p:cNvSpPr/>
          <p:nvPr>
            <p:custDataLst>
              <p:tags r:id="rId10"/>
            </p:custDataLst>
          </p:nvPr>
        </p:nvSpPr>
        <p:spPr>
          <a:xfrm>
            <a:off x="64807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演练目的：提高员工应对火灾的能力，确保在遇到火灾时能够迅速有效地使用灭火器进行灭火。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5"/>
          <p:cNvSpPr/>
          <p:nvPr>
            <p:custDataLst>
              <p:tags r:id="rId13"/>
            </p:custDataLst>
          </p:nvPr>
        </p:nvSpPr>
        <p:spPr>
          <a:xfrm>
            <a:off x="8997136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紧急疏散与逃生演练</a:t>
            </a:r>
            <a:endParaRPr lang="zh-CN" altLang="en-US"/>
          </a:p>
        </p:txBody>
      </p:sp>
      <p:sp>
        <p:nvSpPr>
          <p:cNvPr id="1049346" name="Rectangle 6"/>
          <p:cNvSpPr/>
          <p:nvPr>
            <p:custDataLst>
              <p:tags r:id="rId2"/>
            </p:custDataLst>
          </p:nvPr>
        </p:nvSpPr>
        <p:spPr>
          <a:xfrm>
            <a:off x="828752" y="1419337"/>
            <a:ext cx="10666269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48" name="Rectangle 6"/>
          <p:cNvSpPr/>
          <p:nvPr>
            <p:custDataLst>
              <p:tags r:id="rId3"/>
            </p:custDataLst>
          </p:nvPr>
        </p:nvSpPr>
        <p:spPr>
          <a:xfrm>
            <a:off x="828752" y="2211779"/>
            <a:ext cx="10666269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50" name="Rectangle 6"/>
          <p:cNvSpPr/>
          <p:nvPr>
            <p:custDataLst>
              <p:tags r:id="rId4"/>
            </p:custDataLst>
          </p:nvPr>
        </p:nvSpPr>
        <p:spPr>
          <a:xfrm>
            <a:off x="828752" y="3004847"/>
            <a:ext cx="10666269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52" name="Rectangle 6"/>
          <p:cNvSpPr/>
          <p:nvPr>
            <p:custDataLst>
              <p:tags r:id="rId5"/>
            </p:custDataLst>
          </p:nvPr>
        </p:nvSpPr>
        <p:spPr>
          <a:xfrm>
            <a:off x="828752" y="3797290"/>
            <a:ext cx="10666269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54" name="Rectangle 6"/>
          <p:cNvSpPr/>
          <p:nvPr>
            <p:custDataLst>
              <p:tags r:id="rId6"/>
            </p:custDataLst>
          </p:nvPr>
        </p:nvSpPr>
        <p:spPr>
          <a:xfrm>
            <a:off x="828752" y="4589732"/>
            <a:ext cx="10666269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56" name="Rectangle 6"/>
          <p:cNvSpPr/>
          <p:nvPr>
            <p:custDataLst>
              <p:tags r:id="rId7"/>
            </p:custDataLst>
          </p:nvPr>
        </p:nvSpPr>
        <p:spPr>
          <a:xfrm>
            <a:off x="828752" y="5381548"/>
            <a:ext cx="10666269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58" name="矩形: 圆角 34"/>
          <p:cNvSpPr/>
          <p:nvPr>
            <p:custDataLst>
              <p:tags r:id="rId8"/>
            </p:custDataLst>
          </p:nvPr>
        </p:nvSpPr>
        <p:spPr>
          <a:xfrm>
            <a:off x="694800" y="2209275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60" name="矩形: 圆角 35"/>
          <p:cNvSpPr/>
          <p:nvPr>
            <p:custDataLst>
              <p:tags r:id="rId9"/>
            </p:custDataLst>
          </p:nvPr>
        </p:nvSpPr>
        <p:spPr>
          <a:xfrm>
            <a:off x="694800" y="1416207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62" name="矩形: 圆角 36"/>
          <p:cNvSpPr/>
          <p:nvPr>
            <p:custDataLst>
              <p:tags r:id="rId10"/>
            </p:custDataLst>
          </p:nvPr>
        </p:nvSpPr>
        <p:spPr>
          <a:xfrm>
            <a:off x="694800" y="3794160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64" name="矩形: 圆角 37"/>
          <p:cNvSpPr/>
          <p:nvPr>
            <p:custDataLst>
              <p:tags r:id="rId11"/>
            </p:custDataLst>
          </p:nvPr>
        </p:nvSpPr>
        <p:spPr>
          <a:xfrm>
            <a:off x="694800" y="3001717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66" name="矩形: 圆角 38"/>
          <p:cNvSpPr/>
          <p:nvPr>
            <p:custDataLst>
              <p:tags r:id="rId12"/>
            </p:custDataLst>
          </p:nvPr>
        </p:nvSpPr>
        <p:spPr>
          <a:xfrm>
            <a:off x="694800" y="5378418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68" name="矩形: 圆角 39"/>
          <p:cNvSpPr/>
          <p:nvPr>
            <p:custDataLst>
              <p:tags r:id="rId13"/>
            </p:custDataLst>
          </p:nvPr>
        </p:nvSpPr>
        <p:spPr>
          <a:xfrm>
            <a:off x="694800" y="4586602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14"/>
            </p:custDataLst>
          </p:nvPr>
        </p:nvSpPr>
        <p:spPr>
          <a:xfrm>
            <a:off x="2846162" y="1423092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单击此处输入(你的)智能图形项正文，文字是您思想的提炼，请尽量言简意赅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72" name="标题"/>
          <p:cNvSpPr txBox="1"/>
          <p:nvPr>
            <p:custDataLst>
              <p:tags r:id="rId15"/>
            </p:custDataLst>
          </p:nvPr>
        </p:nvSpPr>
        <p:spPr>
          <a:xfrm>
            <a:off x="796828" y="1423092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演练目的：提高员工在紧急情况下的疏散和逃生能力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74" name="正文"/>
          <p:cNvSpPr txBox="1"/>
          <p:nvPr>
            <p:custDataLst>
              <p:tags r:id="rId16"/>
            </p:custDataLst>
          </p:nvPr>
        </p:nvSpPr>
        <p:spPr>
          <a:xfrm>
            <a:off x="2846162" y="2216161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单击此处输入(你的)智能图形项正文，文字是您思想的提炼，请尽量言简意赅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76" name="标题"/>
          <p:cNvSpPr txBox="1"/>
          <p:nvPr>
            <p:custDataLst>
              <p:tags r:id="rId17"/>
            </p:custDataLst>
          </p:nvPr>
        </p:nvSpPr>
        <p:spPr>
          <a:xfrm>
            <a:off x="796828" y="2216161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演练时间：预定时间，具体时间待定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78" name="正文"/>
          <p:cNvSpPr txBox="1"/>
          <p:nvPr>
            <p:custDataLst>
              <p:tags r:id="rId18"/>
            </p:custDataLst>
          </p:nvPr>
        </p:nvSpPr>
        <p:spPr>
          <a:xfrm>
            <a:off x="2846162" y="3008603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单击此处输入(你的)智能图形项正文，文字是您思想的提炼，请尽量言简意赅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0" name="标题"/>
          <p:cNvSpPr txBox="1"/>
          <p:nvPr>
            <p:custDataLst>
              <p:tags r:id="rId19"/>
            </p:custDataLst>
          </p:nvPr>
        </p:nvSpPr>
        <p:spPr>
          <a:xfrm>
            <a:off x="796828" y="3008603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演练地点：公司大楼及周边区域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2" name="正文"/>
          <p:cNvSpPr txBox="1"/>
          <p:nvPr>
            <p:custDataLst>
              <p:tags r:id="rId20"/>
            </p:custDataLst>
          </p:nvPr>
        </p:nvSpPr>
        <p:spPr>
          <a:xfrm>
            <a:off x="2846162" y="3801671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单击此处输入(你的)智能图形项正文，文字是您思想的提炼，请尽量言简意赅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4" name="标题"/>
          <p:cNvSpPr txBox="1"/>
          <p:nvPr>
            <p:custDataLst>
              <p:tags r:id="rId21"/>
            </p:custDataLst>
          </p:nvPr>
        </p:nvSpPr>
        <p:spPr>
          <a:xfrm>
            <a:off x="796828" y="3801671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演练人员：公司全体员工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86" name="正文"/>
          <p:cNvSpPr txBox="1"/>
          <p:nvPr>
            <p:custDataLst>
              <p:tags r:id="rId22"/>
            </p:custDataLst>
          </p:nvPr>
        </p:nvSpPr>
        <p:spPr>
          <a:xfrm>
            <a:off x="2846162" y="4593487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a. 警报响起，员工立即停止工作，按照预定路线疏散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b. 员工在疏散过程中，应保持冷静，不推搡、不拥挤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c. 员工到达指定集合地点后，应立即清点人数，并向负责人报告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d. 负责人对演练情况进行总结，并对表现突出的员工进行表扬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8" name="标题"/>
          <p:cNvSpPr txBox="1"/>
          <p:nvPr>
            <p:custDataLst>
              <p:tags r:id="rId23"/>
            </p:custDataLst>
          </p:nvPr>
        </p:nvSpPr>
        <p:spPr>
          <a:xfrm>
            <a:off x="796828" y="4593487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演练流程： a. 警报响起，员工立即停止工作，按照预定路线疏散 b. 员工在疏散过程中，应保持冷静，不推搡、不拥挤 c. 员工到达指定集合地点后，应立即清点人数，并向负责人报告 d. 负责人对演练情况进行总结，并对表现突出的员工进行表扬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90" name="正文"/>
          <p:cNvSpPr txBox="1"/>
          <p:nvPr>
            <p:custDataLst>
              <p:tags r:id="rId24"/>
            </p:custDataLst>
          </p:nvPr>
        </p:nvSpPr>
        <p:spPr>
          <a:xfrm>
            <a:off x="2846162" y="5385304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a. 演练前，应进行充分的宣传和培训，确保员工了解演练流程和注意事项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b. 演练过程中，应确保员工的安全，避免发生意外事故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c. 演练结束后，应进行总结和改进，以提高员工的疏散和逃生能力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2" name="标题"/>
          <p:cNvSpPr txBox="1"/>
          <p:nvPr>
            <p:custDataLst>
              <p:tags r:id="rId25"/>
            </p:custDataLst>
          </p:nvPr>
        </p:nvSpPr>
        <p:spPr>
          <a:xfrm>
            <a:off x="796828" y="5385304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演练注意事项： a. 演练前，应进行充分的宣传和培训，确保员工了解演练流程和注意事项 b. 演练过程中，应确保员工的安全，避免发生意外事故 c. 演练结束后，应进行总结和改进，以提高员工的疏散和逃生能力</a:t>
            </a:r>
            <a:endParaRPr lang="zh-CN" altLang="en-US" sz="10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演练时间与地点</a:t>
            </a:r>
            <a:endParaRPr lang="zh-CN" altLang="en-US"/>
          </a:p>
        </p:txBody>
      </p:sp>
      <p:sp>
        <p:nvSpPr>
          <p:cNvPr id="10494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https://d.book118.com/425320240142011042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1_1"/>
  <p:tag name="KSO_WM_UNIT_INDEX" val="1_1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2_1"/>
  <p:tag name="KSO_WM_UNIT_INDEX" val="1_2_1"/>
  <p:tag name="KSO_WM_UNIT_LAYERLEVEL" val="1_1_1"/>
  <p:tag name="KSO_WM_UNIT_LINE_FORE_SCHEMECOLOR_INDEX" val="8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3_1"/>
  <p:tag name="KSO_WM_UNIT_INDEX" val="1_3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4_1"/>
  <p:tag name="KSO_WM_UNIT_INDEX" val="1_4_1"/>
  <p:tag name="KSO_WM_UNIT_LAYERLEVEL" val="1_1_1"/>
  <p:tag name="KSO_WM_UNIT_LINE_FORE_SCHEMECOLOR_INDEX" val="8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5_1"/>
  <p:tag name="KSO_WM_UNIT_INDEX" val="1_5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6_1"/>
  <p:tag name="KSO_WM_UNIT_INDEX" val="1_6_1"/>
  <p:tag name="KSO_WM_UNIT_LAYERLEVEL" val="1_1_1"/>
  <p:tag name="KSO_WM_UNIT_LINE_FORE_SCHEMECOLOR_INDEX" val="8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6_2"/>
  <p:tag name="KSO_WM_UNIT_INDEX" val="1_6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5_2"/>
  <p:tag name="KSO_WM_UNIT_INDEX" val="1_5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MiSans Heavy</vt:lpstr>
      <vt:lpstr>微软雅黑</vt:lpstr>
      <vt:lpstr>Calibri Light</vt:lpstr>
      <vt:lpstr>Office Theme</vt:lpstr>
      <vt:lpstr>安全消防演练计划</vt:lpstr>
      <vt:lpstr>目录</vt:lpstr>
      <vt:lpstr>演练目的</vt:lpstr>
      <vt:lpstr>提高员工安全意识</vt:lpstr>
      <vt:lpstr>熟悉消防设施使用方法</vt:lpstr>
      <vt:lpstr>掌握应急疏散流程</vt:lpstr>
      <vt:lpstr>提升自救互救能力</vt:lpstr>
      <vt:lpstr>演练内容</vt:lpstr>
      <vt:lpstr>消防器材介绍与使用</vt:lpstr>
      <vt:lpstr>火灾报警与应急通讯</vt:lpstr>
      <vt:lpstr>灭火器实操演练</vt:lpstr>
      <vt:lpstr>紧急疏散与逃生演练</vt:lpstr>
      <vt:lpstr>演练时间与地点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2024-09-03T16:17:24.607</cp:lastPrinted>
  <dcterms:created xsi:type="dcterms:W3CDTF">2024-09-03T08:17:24Z</dcterms:created>
  <dcterms:modified xsi:type="dcterms:W3CDTF">2024-09-03T08:17:26Z</dcterms:modified>
</cp:coreProperties>
</file>