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6290345-A67A-4DCA-A21F-12892DC8C3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7D6C49-709C-4666-8F17-9E00C1D78D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42B40B6-0003-4E69-840E-FE392907D0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DA7190F-AA4E-4667-BBE1-C7D5D5C2E2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8E80347-CE00-4105-9AC7-AE81A281A9F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E4316EE-44C7-4564-9CD6-C32EDCD3288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BBE62EC-14A3-4F14-A412-7A292186304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D8C196-45FA-4DE0-ADCD-7CB21AD90A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6D8246-F48A-4FE3-852C-5A85DFAB79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2972E0-6E59-4CFD-AE16-B896957340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9E5080-12D9-4F29-A9B6-606BB9F650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标题 1"/>
          <p:cNvSpPr>
            <a:spLocks noGrp="1"/>
          </p:cNvSpPr>
          <p:nvPr>
            <p:ph type="ctrTitle" idx="2147483647" hasCustomPrompt="1"/>
          </p:nvPr>
        </p:nvSpPr>
        <p:spPr>
          <a:xfrm>
            <a:off x="571500" y="2658731"/>
            <a:ext cx="4608954" cy="1006429"/>
          </a:xfrm>
        </p:spPr>
        <p:txBody>
          <a:bodyPr wrap="none" anchor="t">
            <a:spAutoFit/>
          </a:bodyPr>
          <a:lstStyle>
            <a:lvl1pPr algn="l">
              <a:defRPr sz="6600" b="1" i="0" spc="300">
                <a:solidFill>
                  <a:schemeClr val="tx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副标题 2"/>
          <p:cNvSpPr>
            <a:spLocks noGrp="1"/>
          </p:cNvSpPr>
          <p:nvPr>
            <p:ph type="subTitle" idx="1" hasCustomPrompt="1"/>
          </p:nvPr>
        </p:nvSpPr>
        <p:spPr>
          <a:xfrm>
            <a:off x="571500" y="3908901"/>
            <a:ext cx="2377574" cy="313932"/>
          </a:xfrm>
        </p:spPr>
        <p:txBody>
          <a:bodyPr vert="horz" wrap="none" lIns="91440" tIns="45720" rIns="91440" bIns="45720" rtlCol="0">
            <a:spAutoFit/>
          </a:bodyPr>
          <a:lstStyle>
            <a:lvl1pPr>
              <a:defRPr kumimoji="1" lang="zh-CN" altLang="en-US" sz="1600" spc="300">
                <a:solidFill>
                  <a:schemeClr val="tx1">
                    <a:alpha val="60000"/>
                  </a:schemeClr>
                </a:solidFill>
              </a:defRPr>
            </a:lvl1pPr>
          </a:lstStyle>
          <a:p>
            <a:pPr marL="0" lvl="0" indent="0">
              <a:buNone/>
            </a:pPr>
            <a:r>
              <a:rPr kumimoji="1" lang="zh-CN" altLang="en-US"/>
              <a:t>点击编辑副标题样式</a:t>
            </a:r>
            <a:endParaRPr/>
          </a:p>
        </p:txBody>
      </p:sp>
      <p:sp>
        <p:nvSpPr>
          <p:cNvPr id="5" name="文本占位符 17"/>
          <p:cNvSpPr>
            <a:spLocks noGrp="1"/>
          </p:cNvSpPr>
          <p:nvPr>
            <p:ph type="body" sz="quarter" idx="10" hasCustomPrompt="1"/>
          </p:nvPr>
        </p:nvSpPr>
        <p:spPr>
          <a:xfrm>
            <a:off x="571500" y="1849635"/>
            <a:ext cx="3454792" cy="757130"/>
          </a:xfrm>
        </p:spPr>
        <p:txBody>
          <a:bodyPr wrap="none" anchor="b">
            <a:spAutoFit/>
          </a:bodyPr>
          <a:lstStyle>
            <a:lvl1pPr marL="0" indent="0">
              <a:buNone/>
              <a:defRPr sz="4800" b="0" i="0" spc="300">
                <a:solidFill>
                  <a:schemeClr val="tx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2024/1/3</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pic>
        <p:nvPicPr>
          <p:cNvPr id="13" name="图片 12"/>
          <p:cNvPicPr>
            <a:picLocks noChangeAspect="1"/>
          </p:cNvPicPr>
          <p:nvPr userDrawn="1"/>
        </p:nvPicPr>
        <p:blipFill>
          <a:blip r:embed="rId1"/>
          <a:stretch>
            <a:fillRect/>
          </a:stretch>
        </p:blipFill>
        <p:spPr>
          <a:xfrm>
            <a:off x="0" y="-1"/>
            <a:ext cx="12192000" cy="6858000"/>
          </a:xfrm>
          <a:prstGeom prst="rect">
            <a:avLst/>
          </a:prstGeom>
        </p:spPr>
      </p:pic>
      <p:sp>
        <p:nvSpPr>
          <p:cNvPr id="14"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2024/1/3</a:t>
            </a:fld>
            <a:endParaRPr kumimoji="1" lang="zh-CN" altLang="en-US"/>
          </a:p>
        </p:txBody>
      </p:sp>
      <p:sp>
        <p:nvSpPr>
          <p:cNvPr id="15"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5000">
              <a:schemeClr val="bg1"/>
            </a:gs>
            <a:gs pos="100000">
              <a:schemeClr val="accent1">
                <a:lumMod val="20000"/>
                <a:lumOff val="80000"/>
              </a:schemeClr>
            </a:gs>
          </a:gsLst>
          <a:lin ang="16200000" scaled="1"/>
        </a:gradFill>
        <a:effectLst/>
      </p:bgPr>
    </p:bg>
    <p:spTree>
      <p:nvGrpSpPr>
        <p:cNvPr id="17" name=""/>
        <p:cNvGrpSpPr/>
        <p:nvPr/>
      </p:nvGrpSpPr>
      <p:grpSpPr>
        <a:xfrm>
          <a:off x="0" y="0"/>
          <a:ext cx="0" cy="0"/>
        </a:xfrm>
      </p:grpSpPr>
      <p:pic>
        <p:nvPicPr>
          <p:cNvPr id="18"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9" name="矩形 6"/>
          <p:cNvSpPr/>
          <p:nvPr userDrawn="1"/>
        </p:nvSpPr>
        <p:spPr>
          <a:xfrm>
            <a:off x="0" y="1"/>
            <a:ext cx="12192000" cy="6857999"/>
          </a:xfrm>
          <a:prstGeom prst="rect">
            <a:avLst/>
          </a:prstGeom>
          <a:gradFill>
            <a:gsLst>
              <a:gs pos="0">
                <a:schemeClr val="bg1"/>
              </a:gs>
              <a:gs pos="79000">
                <a:schemeClr val="bg1"/>
              </a:gs>
              <a:gs pos="100000">
                <a:schemeClr val="bg1">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0"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2024/1/3</a:t>
            </a:fld>
            <a:endParaRPr kumimoji="1" lang="zh-CN" altLang="en-US"/>
          </a:p>
        </p:txBody>
      </p:sp>
      <p:sp>
        <p:nvSpPr>
          <p:cNvPr id="21"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2"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3" name=""/>
        <p:cNvGrpSpPr/>
        <p:nvPr/>
      </p:nvGrpSpPr>
      <p:grpSpPr>
        <a:xfrm>
          <a:off x="0" y="0"/>
          <a:ext cx="0" cy="0"/>
        </a:xfrm>
      </p:grpSpPr>
      <p:sp>
        <p:nvSpPr>
          <p:cNvPr id="24"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2024/1/3</a:t>
            </a:fld>
            <a:endParaRPr kumimoji="1" lang="zh-CN" altLang="en-US"/>
          </a:p>
        </p:txBody>
      </p:sp>
      <p:sp>
        <p:nvSpPr>
          <p:cNvPr id="25"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6"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7" name=""/>
        <p:cNvGrpSpPr/>
        <p:nvPr/>
      </p:nvGrpSpPr>
      <p:grpSpPr>
        <a:xfrm>
          <a:off x="0" y="0"/>
          <a:ext cx="0" cy="0"/>
        </a:xfrm>
      </p:grpSpPr>
      <p:pic>
        <p:nvPicPr>
          <p:cNvPr id="28" name="图片 5"/>
          <p:cNvPicPr>
            <a:picLocks noChangeAspect="1"/>
          </p:cNvPicPr>
          <p:nvPr userDrawn="1"/>
        </p:nvPicPr>
        <p:blipFill>
          <a:blip r:embed="rId1"/>
          <a:stretch>
            <a:fillRect/>
          </a:stretch>
        </p:blipFill>
        <p:spPr>
          <a:xfrm>
            <a:off x="0" y="-1"/>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cSld name="1_仅标题">
    <p:spTree>
      <p:nvGrpSpPr>
        <p:cNvPr id="29" name=""/>
        <p:cNvGrpSpPr/>
        <p:nvPr/>
      </p:nvGrpSpPr>
      <p:grpSpPr>
        <a:xfrm>
          <a:off x="0" y="0"/>
          <a:ext cx="0" cy="0"/>
        </a:xfrm>
      </p:grpSpPr>
      <p:sp>
        <p:nvSpPr>
          <p:cNvPr id="30" name="标题 1"/>
          <p:cNvSpPr>
            <a:spLocks noGrp="1"/>
          </p:cNvSpPr>
          <p:nvPr>
            <p:ph type="title" idx="2147483647"/>
          </p:nvPr>
        </p:nvSpPr>
        <p:spPr/>
        <p:txBody>
          <a:bodyPr/>
          <a:lstStyle/>
          <a:p>
            <a:r>
              <a:rPr kumimoji="1" lang="zh-CN" altLang="en-US"/>
              <a:t>单击此处编辑母版标题样式</a:t>
            </a:r>
            <a:endParaRPr/>
          </a:p>
        </p:txBody>
      </p:sp>
      <p:sp>
        <p:nvSpPr>
          <p:cNvPr id="31" name="日期占位符 2"/>
          <p:cNvSpPr>
            <a:spLocks noGrp="1"/>
          </p:cNvSpPr>
          <p:nvPr>
            <p:ph type="dt" sz="half" idx="10"/>
          </p:nvPr>
        </p:nvSpPr>
        <p:spPr/>
        <p:txBody>
          <a:bodyPr/>
          <a:lstStyle/>
          <a:p>
            <a:fld id="{6D4D8950-B778-354B-9DD9-533C0A0C7F06}" type="datetimeFigureOut">
              <a:rPr/>
              <a:t>2024/1/3</a:t>
            </a:fld>
            <a:endParaRPr kumimoji="1" lang="zh-CN" altLang="en-US"/>
          </a:p>
        </p:txBody>
      </p:sp>
      <p:sp>
        <p:nvSpPr>
          <p:cNvPr id="32" name="页脚占位符 3"/>
          <p:cNvSpPr>
            <a:spLocks noGrp="1"/>
          </p:cNvSpPr>
          <p:nvPr>
            <p:ph type="ftr" sz="quarter" idx="11"/>
          </p:nvPr>
        </p:nvSpPr>
        <p:spPr/>
        <p:txBody>
          <a:bodyPr/>
          <a:lstStyle/>
          <a:p>
            <a:endParaRPr kumimoji="1" lang="zh-CN" altLang="en-US"/>
          </a:p>
        </p:txBody>
      </p:sp>
      <p:sp>
        <p:nvSpPr>
          <p:cNvPr id="33" name="灯片编号占位符 4"/>
          <p:cNvSpPr>
            <a:spLocks noGrp="1"/>
          </p:cNvSpPr>
          <p:nvPr>
            <p:ph type="sldNum" sz="quarter" idx="12"/>
          </p:nvPr>
        </p:nvSpPr>
        <p:spPr/>
        <p:txBody>
          <a:bodyPr/>
          <a:lstStyle/>
          <a:p>
            <a:fld id="{616F5F5A-ED15-1745-BDEC-B6FFB76270A8}" type="slidenum">
              <a:rPr/>
              <a:t>‹#›</a:t>
            </a:fld>
            <a:endParaRPr kumimoji="1"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2024/1/3</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jpeg" /><Relationship Id="rId3" Type="http://schemas.openxmlformats.org/officeDocument/2006/relationships/image" Target="../media/image8.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9.jpeg" /><Relationship Id="rId3" Type="http://schemas.openxmlformats.org/officeDocument/2006/relationships/image" Target="../media/image10.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2.jpeg" /><Relationship Id="rId3" Type="http://schemas.openxmlformats.org/officeDocument/2006/relationships/image" Target="../media/image1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4.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5342343114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乳腺外科优质护理服务PPT\n## 1.乳腺外科护理服务的重要性及挑战\n### 1.1乳腺外科护理服务在医疗体系中的地位\n### 1.2乳腺外科护理服务的挑战与难点\n### 1.3乳腺外科护理服务质量的影响因素\n## 2.乳腺外科优质护理服务的核心理念\n### 2.1以患者为中心的护理服务\n### 2.2持续改进与创新的护理服务\n### 2.3专业化与个性化的护理服务\n## 3.乳腺外科优质护理服务的实践策略\n### 3.1建立完善的护理服务体系\n### 3.2提高护理人员的专业素养与技能\n### 3.3实施个性化的护理计划与措施\n## 4.乳腺外科优质护理服务的评价标准\n### 4.1患者满意度评价\n### 4.2护理服务质量指标评价\n### 4.3护理人员工作绩效评价\n## 5.乳腺外科优质护理服务的成功案例与实践分享\n### 5.1乳腺外科优质护理服务的成功案例介绍\n### 5.2乳腺外科优质护理服务的实践经验分享\n### 5.3乳腺外科优质护理服务的持续改进与优化\n## 6.乳腺外科优质护理服务的未来展望\n### 6.1乳腺外科护理服务的发展趋势\n### 6.2乳腺外科护理服务的创新与探索\n### 6.3乳腺外科护理服务的持续发展与合作\n&quot;,&quot;templateId&quot;:&quot;rmag5z4xstrt3qh7pqi4i7zhzr&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571500" y="2658731"/>
            <a:ext cx="11055350" cy="996950"/>
          </a:xfrm>
        </p:spPr>
        <p:txBody>
          <a:bodyPr vert="horz" wrap="square" lIns="91440" tIns="45720" rIns="91440" bIns="45720" anchor="b">
            <a:spAutoFit/>
          </a:bodyPr>
          <a:lstStyle/>
          <a:p>
            <a:pPr>
              <a:buNone/>
            </a:pPr>
            <a:r>
              <a:rPr lang="zh-CN" sz="6600"/>
              <a:t>乳腺外科优质护理服务PPT</a:t>
            </a:r>
            <a:endParaRPr/>
          </a:p>
        </p:txBody>
      </p:sp>
      <p:sp>
        <p:nvSpPr>
          <p:cNvPr id="3" name="副标题 2"/>
          <p:cNvSpPr>
            <a:spLocks noGrp="1"/>
          </p:cNvSpPr>
          <p:nvPr>
            <p:ph type="subTitle" idx="1"/>
          </p:nvPr>
        </p:nvSpPr>
        <p:spPr>
          <a:xfrm>
            <a:off x="571500" y="3908901"/>
            <a:ext cx="4368800" cy="311150"/>
          </a:xfrm>
        </p:spPr>
        <p:txBody>
          <a:bodyPr wrap="none">
            <a:spAutoFit/>
          </a:bodyPr>
          <a:lstStyle/>
          <a:p>
            <a:pPr marL="0" indent="0">
              <a:buNone/>
            </a:pPr>
            <a:r>
              <a:rPr lang="en-US"/>
              <a:t>TENCENT DOCS SMART CREATE</a:t>
            </a:r>
            <a:endParaRPr lang="zh-CN" sz="1600">
              <a:solidFill>
                <a:schemeClr val="tx1">
                  <a:alpha val="40000"/>
                </a:schemeClr>
              </a:solidFill>
            </a:endParaRPr>
          </a:p>
        </p:txBody>
      </p:sp>
      <p:sp>
        <p:nvSpPr>
          <p:cNvPr id="4" name="文本占位符 20"/>
          <p:cNvSpPr txBox="1"/>
          <p:nvPr/>
        </p:nvSpPr>
        <p:spPr>
          <a:xfrm>
            <a:off x="571499" y="6170237"/>
            <a:ext cx="1758815"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en-US" altLang="zh-CN" spc="80">
                <a:solidFill>
                  <a:schemeClr val="tx1">
                    <a:lumMod val="50000"/>
                    <a:lumOff val="50000"/>
                  </a:schemeClr>
                </a:solidFill>
              </a:rPr>
              <a:t>CREATE TOGETHER</a:t>
            </a:r>
            <a:endParaRPr/>
          </a:p>
        </p:txBody>
      </p:sp>
      <p:sp>
        <p:nvSpPr>
          <p:cNvPr id="5" name="文本占位符 20"/>
          <p:cNvSpPr txBox="1"/>
          <p:nvPr/>
        </p:nvSpPr>
        <p:spPr>
          <a:xfrm>
            <a:off x="10136120" y="6170237"/>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en-US" altLang="zh-CN" spc="80">
                <a:solidFill>
                  <a:schemeClr val="tx1">
                    <a:lumMod val="50000"/>
                    <a:lumOff val="50000"/>
                  </a:schemeClr>
                </a:solidFill>
                <a:effectLst/>
              </a:rPr>
              <a:t>TENCENT</a:t>
            </a:r>
            <a:r>
              <a:rPr lang="zh-CN" altLang="en-US" spc="80">
                <a:solidFill>
                  <a:schemeClr val="tx1">
                    <a:lumMod val="50000"/>
                    <a:lumOff val="50000"/>
                  </a:schemeClr>
                </a:solidFill>
                <a:effectLst/>
              </a:rPr>
              <a:t> </a:t>
            </a:r>
            <a:r>
              <a:rPr lang="en-US" altLang="zh-CN" spc="80">
                <a:solidFill>
                  <a:schemeClr val="tx1">
                    <a:lumMod val="50000"/>
                    <a:lumOff val="50000"/>
                  </a:schemeClr>
                </a:solidFill>
                <a:effectLst/>
              </a:rPr>
              <a:t>DOCS</a:t>
            </a:r>
            <a:endParaRPr kumimoji="1" lang="en-US" altLang="zh-CN" spc="80">
              <a:solidFill>
                <a:schemeClr val="tx1">
                  <a:lumMod val="50000"/>
                  <a:lumOff val="50000"/>
                </a:schemeClr>
              </a:solidFill>
            </a:endParaRPr>
          </a:p>
        </p:txBody>
      </p:sp>
      <p:cxnSp>
        <p:nvCxnSpPr>
          <p:cNvPr id="6" name="直线连接符 7"/>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descr="{&quot;isTemplate&quot;:true,&quot;type&quot;:2}"/>
        <p:cNvGrpSpPr/>
        <p:nvPr/>
      </p:nvGrpSpPr>
      <p:grpSpPr>
        <a:xfrm>
          <a:off x="0" y="0"/>
          <a:ext cx="0" cy="0"/>
        </a:xfrm>
      </p:grpSpPr>
      <p:sp>
        <p:nvSpPr>
          <p:cNvPr id="122" name="Tencent" descr="{&quot;isTemplate&quot;:true,&quot;type&quot;:&quot;title&quot;,&quot;canOmit&quot;:false,&quot;range&quot;:0}"/>
          <p:cNvSpPr txBox="1"/>
          <p:nvPr/>
        </p:nvSpPr>
        <p:spPr>
          <a:xfrm>
            <a:off x="660400" y="3200400"/>
            <a:ext cx="10909300" cy="749300"/>
          </a:xfrm>
          <a:prstGeom prst="rect">
            <a:avLst/>
          </a:prstGeom>
        </p:spPr>
        <p:txBody>
          <a:bodyPr wrap="square"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zh-CN" sz="4800" b="1">
                <a:latin typeface="微软雅黑"/>
                <a:ea typeface="微软雅黑"/>
              </a:rPr>
              <a:t>乳腺外科护理服务的重要性及挑战</a:t>
            </a:r>
            <a:endParaRPr/>
          </a:p>
        </p:txBody>
      </p:sp>
      <p:sp>
        <p:nvSpPr>
          <p:cNvPr id="123" name="Tencent"/>
          <p:cNvSpPr txBox="1"/>
          <p:nvPr/>
        </p:nvSpPr>
        <p:spPr>
          <a:xfrm>
            <a:off x="660400" y="2110871"/>
            <a:ext cx="1268296"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lang="zh-CN" altLang="en-US" sz="2400" b="1"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200" b="0">
                <a:solidFill>
                  <a:schemeClr val="accent1"/>
                </a:solidFill>
                <a:latin typeface="+mj-ea"/>
                <a:cs typeface="+mn-cs"/>
              </a:rPr>
              <a:t>01</a:t>
            </a:r>
            <a:endParaRPr lang="en-GB" sz="7200" b="0">
              <a:solidFill>
                <a:schemeClr val="accent1"/>
              </a:solidFill>
              <a:latin typeface="+mj-ea"/>
            </a:endParaRPr>
          </a:p>
        </p:txBody>
      </p:sp>
      <p:cxnSp>
        <p:nvCxnSpPr>
          <p:cNvPr id="124" name="直线连接符 8"/>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descr="{&quot;isTemplate&quot;:true,&quot;type&quot;:3}"/>
        <p:cNvGrpSpPr/>
        <p:nvPr/>
      </p:nvGrpSpPr>
      <p:grpSpPr>
        <a:xfrm>
          <a:off x="0" y="0"/>
          <a:ext cx="0" cy="0"/>
        </a:xfrm>
      </p:grpSpPr>
      <p:grpSp>
        <p:nvGrpSpPr>
          <p:cNvPr id="162" name=""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163" name=""/>
            <p:cNvGrpSpPr/>
            <p:nvPr/>
          </p:nvGrpSpPr>
          <p:grpSpPr>
            <a:xfrm>
              <a:off x="685801" y="3146904"/>
              <a:ext cx="4207178" cy="3287791"/>
              <a:chOff x="685801" y="3146904"/>
              <a:chExt cx="4207178" cy="3287791"/>
            </a:xfrm>
          </p:grpSpPr>
          <p:sp>
            <p:nvSpPr>
              <p:cNvPr id="164"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乳腺外科护理服务是医疗体系的重要组成部分</a:t>
                </a:r>
                <a:endParaRPr kumimoji="1" lang="en-US" altLang="zh-CN" sz="1800" b="1">
                  <a:solidFill>
                    <a:schemeClr val="bg1"/>
                  </a:solidFill>
                  <a:latin typeface="+mj-ea"/>
                  <a:ea typeface="+mj-ea"/>
                </a:endParaRPr>
              </a:p>
            </p:txBody>
          </p:sp>
          <p:sp>
            <p:nvSpPr>
              <p:cNvPr id="165"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乳腺外科疾病的高发性要求高质量的护理服务</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乳腺外科护理服务对提高患者生活质量和康复至关重要</a:t>
                </a:r>
                <a:endParaRPr/>
              </a:p>
            </p:txBody>
          </p:sp>
        </p:grpSp>
        <p:grpSp>
          <p:nvGrpSpPr>
            <p:cNvPr id="166" name=""/>
            <p:cNvGrpSpPr/>
            <p:nvPr/>
          </p:nvGrpSpPr>
          <p:grpSpPr>
            <a:xfrm>
              <a:off x="4408278" y="3146904"/>
              <a:ext cx="3798485" cy="3287791"/>
              <a:chOff x="4408278" y="3146904"/>
              <a:chExt cx="3798485" cy="3287791"/>
            </a:xfrm>
          </p:grpSpPr>
          <p:sp>
            <p:nvSpPr>
              <p:cNvPr id="167"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乳腺外科护理服务对于医疗体系的运行和发展具有推动作用</a:t>
                </a:r>
                <a:endParaRPr kumimoji="1" lang="en-US" altLang="zh-CN" sz="1800" b="1">
                  <a:solidFill>
                    <a:schemeClr val="bg1"/>
                  </a:solidFill>
                  <a:latin typeface="+mj-ea"/>
                  <a:ea typeface="+mj-ea"/>
                </a:endParaRPr>
              </a:p>
            </p:txBody>
          </p:sp>
          <p:sp>
            <p:nvSpPr>
              <p:cNvPr id="168"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高质量的护理服务可以提高医疗体系的整体效率</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乳腺外科护理服务的发展可以带动医疗技术的创新和进步</a:t>
                </a:r>
                <a:endParaRPr/>
              </a:p>
            </p:txBody>
          </p:sp>
        </p:grpSp>
        <p:grpSp>
          <p:nvGrpSpPr>
            <p:cNvPr id="169" name=""/>
            <p:cNvGrpSpPr/>
            <p:nvPr/>
          </p:nvGrpSpPr>
          <p:grpSpPr>
            <a:xfrm>
              <a:off x="7707715" y="3146904"/>
              <a:ext cx="3798485" cy="3287791"/>
              <a:chOff x="7707715" y="3146904"/>
              <a:chExt cx="3798485" cy="3287791"/>
            </a:xfrm>
          </p:grpSpPr>
          <p:sp>
            <p:nvSpPr>
              <p:cNvPr id="170"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乳腺外科护理服务在社会公益和社会责任方面具有重要意义</a:t>
                </a:r>
                <a:endParaRPr kumimoji="1" lang="en-US" altLang="zh-CN" sz="1800" b="1">
                  <a:solidFill>
                    <a:schemeClr val="bg1"/>
                  </a:solidFill>
                  <a:latin typeface="+mj-ea"/>
                  <a:ea typeface="+mj-ea"/>
                </a:endParaRPr>
              </a:p>
            </p:txBody>
          </p:sp>
          <p:sp>
            <p:nvSpPr>
              <p:cNvPr id="171"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乳腺外科护理服务为患者提供身体和心理的关爱和支持</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乳腺外科护理服务对于提高女性健康水平和生活质量具有重要意义</a:t>
                </a:r>
                <a:endParaRPr/>
              </a:p>
            </p:txBody>
          </p:sp>
        </p:grpSp>
      </p:grpSp>
      <p:sp>
        <p:nvSpPr>
          <p:cNvPr id="172"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乳腺外科护理服务在医疗体系中的地位</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3" name="" descr="{&quot;isTemplate&quot;:true,&quot;type&quot;:3}"/>
        <p:cNvGrpSpPr/>
        <p:nvPr/>
      </p:nvGrpSpPr>
      <p:grpSpPr>
        <a:xfrm>
          <a:off x="0" y="0"/>
          <a:ext cx="0" cy="0"/>
        </a:xfrm>
      </p:grpSpPr>
      <p:grpSp>
        <p:nvGrpSpPr>
          <p:cNvPr id="174" name="" descr="{&quot;isTemplate&quot;:true,&quot;type&quot;:&quot;list&quot;,&quot;alignment&quot;:&quot;left&quot;,&quot;alignmentVertical&quot;:&quot;top&quot;,&quot;canOmit&quot;:false,&quot;scalable&quot;:false,&quot;minItemsCount&quot;:-1}"/>
          <p:cNvGrpSpPr/>
          <p:nvPr/>
        </p:nvGrpSpPr>
        <p:grpSpPr>
          <a:xfrm>
            <a:off x="759823" y="1410892"/>
            <a:ext cx="8485781" cy="5021403"/>
            <a:chOff x="4252323" y="1207692"/>
            <a:chExt cx="8485781" cy="5021403"/>
          </a:xfrm>
        </p:grpSpPr>
        <p:grpSp>
          <p:nvGrpSpPr>
            <p:cNvPr id="175" name=""/>
            <p:cNvGrpSpPr/>
            <p:nvPr/>
          </p:nvGrpSpPr>
          <p:grpSpPr>
            <a:xfrm>
              <a:off x="4252327" y="1207692"/>
              <a:ext cx="8485777" cy="1440001"/>
              <a:chOff x="4252327" y="1207692"/>
              <a:chExt cx="8485777" cy="1440001"/>
            </a:xfrm>
          </p:grpSpPr>
          <p:sp>
            <p:nvSpPr>
              <p:cNvPr id="176" name="Tencent"/>
              <p:cNvSpPr/>
              <p:nvPr/>
            </p:nvSpPr>
            <p:spPr>
              <a:xfrm>
                <a:off x="4252327" y="1207693"/>
                <a:ext cx="8485777"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77" name="Tencent" descr="{&quot;isTemplate&quot;:true,&quot;type&quot;:&quot;title&quot;,&quot;canOmit&quot;:false,&quot;range&quot;:0}"/>
              <p:cNvSpPr txBox="1"/>
              <p:nvPr/>
            </p:nvSpPr>
            <p:spPr>
              <a:xfrm>
                <a:off x="5908362" y="14226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乳腺外科护理服务面临患者需求多样化的挑战</a:t>
                </a:r>
                <a:endParaRPr lang="en-US" altLang="zh-CN" sz="2000" b="1">
                  <a:latin typeface="Microsoft YaHei" panose="020b0503020204020204" pitchFamily="34" charset="-122"/>
                  <a:ea typeface="Microsoft YaHei" panose="020b0503020204020204" pitchFamily="34" charset="-122"/>
                </a:endParaRPr>
              </a:p>
            </p:txBody>
          </p:sp>
          <p:sp>
            <p:nvSpPr>
              <p:cNvPr id="178" name="Tencent" descr="{&quot;isTemplate&quot;:true,&quot;type&quot;:&quot;content&quot;,&quot;canOmit&quot;:true,&quot;range&quot;:0}"/>
              <p:cNvSpPr txBox="1"/>
              <p:nvPr/>
            </p:nvSpPr>
            <p:spPr>
              <a:xfrm>
                <a:off x="5908361" y="18806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不同年龄、性别、疾病类型的患者对护理服务需求不同</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患者对护理服务的期望值不断提高</a:t>
                </a:r>
                <a:endParaRPr/>
              </a:p>
            </p:txBody>
          </p:sp>
          <p:pic>
            <p:nvPicPr>
              <p:cNvPr id="179" name="图片 11" descr="{&quot;isTemplate&quot;:true,&quot;type&quot;:&quot;image&quot;,&quot;canOmit&quot;:false}"/>
              <p:cNvPicPr>
                <a:picLocks noChangeAspect="1"/>
              </p:cNvPicPr>
              <p:nvPr/>
            </p:nvPicPr>
            <p:blipFill>
              <a:blip r:embed="rId2"/>
              <a:srcRect l="21874" r="21874"/>
              <a:stretch>
                <a:fillRect/>
              </a:stretch>
            </p:blipFill>
            <p:spPr>
              <a:xfrm>
                <a:off x="4252327" y="1207692"/>
                <a:ext cx="1440000" cy="1439999"/>
              </a:xfrm>
              <a:prstGeom prst="rect">
                <a:avLst/>
              </a:prstGeom>
            </p:spPr>
          </p:pic>
        </p:grpSp>
        <p:grpSp>
          <p:nvGrpSpPr>
            <p:cNvPr id="180" name=""/>
            <p:cNvGrpSpPr/>
            <p:nvPr/>
          </p:nvGrpSpPr>
          <p:grpSpPr>
            <a:xfrm>
              <a:off x="4252325" y="2998393"/>
              <a:ext cx="8485779" cy="1440000"/>
              <a:chOff x="4252325" y="2998393"/>
              <a:chExt cx="8485779" cy="1440000"/>
            </a:xfrm>
          </p:grpSpPr>
          <p:sp>
            <p:nvSpPr>
              <p:cNvPr id="181" name="Tencent"/>
              <p:cNvSpPr/>
              <p:nvPr/>
            </p:nvSpPr>
            <p:spPr>
              <a:xfrm>
                <a:off x="4252326" y="2998393"/>
                <a:ext cx="8485778"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82" name="Tencent" descr="{&quot;isTemplate&quot;:true,&quot;type&quot;:&quot;title&quot;,&quot;canOmit&quot;:false,&quot;range&quot;:0}"/>
              <p:cNvSpPr txBox="1"/>
              <p:nvPr/>
            </p:nvSpPr>
            <p:spPr>
              <a:xfrm>
                <a:off x="5908361" y="3213319"/>
                <a:ext cx="66896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乳腺外科护理服务面临人力资源紧张的挑战</a:t>
                </a:r>
                <a:endParaRPr lang="en-US" altLang="zh-CN" sz="2000" b="1">
                  <a:latin typeface="Microsoft YaHei" panose="020b0503020204020204" pitchFamily="34" charset="-122"/>
                  <a:ea typeface="Microsoft YaHei" panose="020b0503020204020204" pitchFamily="34" charset="-122"/>
                </a:endParaRPr>
              </a:p>
            </p:txBody>
          </p:sp>
          <p:sp>
            <p:nvSpPr>
              <p:cNvPr id="183" name="Tencent" descr="{&quot;isTemplate&quot;:true,&quot;type&quot;:&quot;content&quot;,&quot;canOmit&quot;:true,&quot;range&quot;:0}"/>
              <p:cNvSpPr txBox="1"/>
              <p:nvPr/>
            </p:nvSpPr>
            <p:spPr>
              <a:xfrm>
                <a:off x="5908360" y="36713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护理人员工作量繁重，工作压力大</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护理人员配备不足，难以满足患者需求</a:t>
                </a:r>
                <a:endParaRPr/>
              </a:p>
            </p:txBody>
          </p:sp>
          <p:pic>
            <p:nvPicPr>
              <p:cNvPr id="184" name="图片 5" descr="{&quot;isTemplate&quot;:true,&quot;type&quot;:&quot;image&quot;,&quot;canOmit&quot;:false}"/>
              <p:cNvPicPr>
                <a:picLocks noChangeAspect="1"/>
              </p:cNvPicPr>
              <p:nvPr/>
            </p:nvPicPr>
            <p:blipFill>
              <a:blip r:embed="rId3"/>
              <a:srcRect l="21874" r="21874"/>
              <a:stretch>
                <a:fillRect/>
              </a:stretch>
            </p:blipFill>
            <p:spPr>
              <a:xfrm>
                <a:off x="4252325" y="2998394"/>
                <a:ext cx="1440000" cy="1439999"/>
              </a:xfrm>
              <a:prstGeom prst="rect">
                <a:avLst/>
              </a:prstGeom>
            </p:spPr>
          </p:pic>
        </p:grpSp>
        <p:grpSp>
          <p:nvGrpSpPr>
            <p:cNvPr id="185" name=""/>
            <p:cNvGrpSpPr/>
            <p:nvPr/>
          </p:nvGrpSpPr>
          <p:grpSpPr>
            <a:xfrm>
              <a:off x="4252323" y="4789093"/>
              <a:ext cx="8485781" cy="1440002"/>
              <a:chOff x="4252323" y="4789093"/>
              <a:chExt cx="8485781" cy="1440002"/>
            </a:xfrm>
          </p:grpSpPr>
          <p:sp>
            <p:nvSpPr>
              <p:cNvPr id="186" name="Tencent"/>
              <p:cNvSpPr/>
              <p:nvPr/>
            </p:nvSpPr>
            <p:spPr>
              <a:xfrm>
                <a:off x="4252325" y="4789093"/>
                <a:ext cx="8485779"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87" name="Tencent" descr="{&quot;isTemplate&quot;:true,&quot;type&quot;:&quot;title&quot;,&quot;canOmit&quot;:false,&quot;range&quot;:0}"/>
              <p:cNvSpPr txBox="1"/>
              <p:nvPr/>
            </p:nvSpPr>
            <p:spPr>
              <a:xfrm>
                <a:off x="5908360" y="50040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乳腺外科护理服务面临服务质量提升难的挑战</a:t>
                </a:r>
                <a:endParaRPr lang="en-US" altLang="zh-CN" sz="2000" b="1">
                  <a:latin typeface="Microsoft YaHei" panose="020b0503020204020204" pitchFamily="34" charset="-122"/>
                  <a:ea typeface="Microsoft YaHei" panose="020b0503020204020204" pitchFamily="34" charset="-122"/>
                </a:endParaRPr>
              </a:p>
            </p:txBody>
          </p:sp>
          <p:sp>
            <p:nvSpPr>
              <p:cNvPr id="188" name="Tencent" descr="{&quot;isTemplate&quot;:true,&quot;type&quot;:&quot;content&quot;,&quot;canOmit&quot;:true,&quot;range&quot;:0}"/>
              <p:cNvSpPr txBox="1"/>
              <p:nvPr/>
            </p:nvSpPr>
            <p:spPr>
              <a:xfrm>
                <a:off x="5908359" y="5462010"/>
                <a:ext cx="6702745" cy="76708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护理服务过程中存在诸多不确定性和风险因素</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护理服务质量评价和监测体系不完善</a:t>
                </a:r>
                <a:endParaRPr/>
              </a:p>
            </p:txBody>
          </p:sp>
          <p:pic>
            <p:nvPicPr>
              <p:cNvPr id="189" name="图片 6" descr="{&quot;isTemplate&quot;:true,&quot;type&quot;:&quot;image&quot;,&quot;canOmit&quot;:false}"/>
              <p:cNvPicPr>
                <a:picLocks noChangeAspect="1"/>
              </p:cNvPicPr>
              <p:nvPr/>
            </p:nvPicPr>
            <p:blipFill>
              <a:blip r:embed="rId4"/>
              <a:srcRect l="21874" r="21874"/>
              <a:stretch>
                <a:fillRect/>
              </a:stretch>
            </p:blipFill>
            <p:spPr>
              <a:xfrm>
                <a:off x="4252323" y="4789096"/>
                <a:ext cx="1440000" cy="1439999"/>
              </a:xfrm>
              <a:prstGeom prst="rect">
                <a:avLst/>
              </a:prstGeom>
            </p:spPr>
          </p:pic>
        </p:grpSp>
      </p:grpSp>
      <p:sp>
        <p:nvSpPr>
          <p:cNvPr id="190" name="Tencent" descr="{&quot;isTemplate&quot;:true,&quot;type&quot;:&quot;title&quot;,&quot;canOmit&quot;:false,&quot;range&quot;:0}"/>
          <p:cNvSpPr txBox="1"/>
          <p:nvPr/>
        </p:nvSpPr>
        <p:spPr>
          <a:xfrm>
            <a:off x="660396" y="418039"/>
            <a:ext cx="10871207"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乳腺外科护理服务的挑战与难点</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1" name="" descr="{&quot;isTemplate&quot;:true,&quot;type&quot;:3}"/>
        <p:cNvGrpSpPr/>
        <p:nvPr/>
      </p:nvGrpSpPr>
      <p:grpSpPr>
        <a:xfrm>
          <a:off x="0" y="0"/>
          <a:ext cx="0" cy="0"/>
        </a:xfrm>
      </p:grpSpPr>
      <p:grpSp>
        <p:nvGrpSpPr>
          <p:cNvPr id="192" name="Group 743" descr="{&quot;isTemplate&quot;:true,&quot;type&quot;:&quot;list&quot;,&quot;alignment&quot;:&quot;left&quot;,&quot;alignmentVertical&quot;:&quot;top&quot;,&quot;canOmit&quot;:false,&quot;scalable&quot;:false,&quot;minItemsCount&quot;:-1}"/>
          <p:cNvGrpSpPr/>
          <p:nvPr/>
        </p:nvGrpSpPr>
        <p:grpSpPr>
          <a:xfrm>
            <a:off x="5982796" y="1521950"/>
            <a:ext cx="5783287" cy="4824775"/>
            <a:chOff x="5982796" y="1521950"/>
            <a:chExt cx="5783287" cy="4824775"/>
          </a:xfrm>
        </p:grpSpPr>
        <p:grpSp>
          <p:nvGrpSpPr>
            <p:cNvPr id="193" name="Group 9"/>
            <p:cNvGrpSpPr/>
            <p:nvPr/>
          </p:nvGrpSpPr>
          <p:grpSpPr>
            <a:xfrm>
              <a:off x="5982796" y="1521950"/>
              <a:ext cx="5687135" cy="1523479"/>
              <a:chOff x="5982796" y="1521950"/>
              <a:chExt cx="5687135" cy="1523479"/>
            </a:xfrm>
          </p:grpSpPr>
          <p:sp>
            <p:nvSpPr>
              <p:cNvPr id="194" name="TextBox 10" descr="{&quot;isTemplate&quot;:true,&quot;type&quot;:&quot;title&quot;,&quot;canOmit&quot;:false,&quot;range&quot;:0}"/>
              <p:cNvSpPr txBox="1"/>
              <p:nvPr/>
            </p:nvSpPr>
            <p:spPr>
              <a:xfrm>
                <a:off x="5982796" y="1521950"/>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护理人员的专业素养和技能水平</a:t>
                </a:r>
                <a:endParaRPr/>
              </a:p>
            </p:txBody>
          </p:sp>
          <p:sp>
            <p:nvSpPr>
              <p:cNvPr id="195" name="TextBox 11" descr="{&quot;isTemplate&quot;:true,&quot;type&quot;:&quot;content&quot;,&quot;canOmit&quot;:false,&quot;range&quot;:0}"/>
              <p:cNvSpPr txBox="1"/>
              <p:nvPr/>
            </p:nvSpPr>
            <p:spPr>
              <a:xfrm>
                <a:off x="5982796" y="1992485"/>
                <a:ext cx="5687135"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护理人员的专业知识、技能和临床经验对护理服务质量具有重要影响</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护理人员的服务态度和沟通能力对患者满意度具有重要影响</a:t>
                </a:r>
                <a:endParaRPr/>
              </a:p>
            </p:txBody>
          </p:sp>
        </p:grpSp>
        <p:grpSp>
          <p:nvGrpSpPr>
            <p:cNvPr id="196" name="Group 2"/>
            <p:cNvGrpSpPr/>
            <p:nvPr/>
          </p:nvGrpSpPr>
          <p:grpSpPr>
            <a:xfrm>
              <a:off x="5982796" y="3170591"/>
              <a:ext cx="5783287" cy="1523479"/>
              <a:chOff x="5982796" y="3170591"/>
              <a:chExt cx="5783287" cy="1523479"/>
            </a:xfrm>
          </p:grpSpPr>
          <p:sp>
            <p:nvSpPr>
              <p:cNvPr id="197" name="TextBox 3" descr="{&quot;isTemplate&quot;:true,&quot;type&quot;:&quot;title&quot;,&quot;canOmit&quot;:false,&quot;range&quot;:0}"/>
              <p:cNvSpPr txBox="1"/>
              <p:nvPr/>
            </p:nvSpPr>
            <p:spPr>
              <a:xfrm>
                <a:off x="5982796" y="3170591"/>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护理服务的组织和管理体系</a:t>
                </a:r>
                <a:endParaRPr/>
              </a:p>
            </p:txBody>
          </p:sp>
          <p:sp>
            <p:nvSpPr>
              <p:cNvPr id="198" name="TextBox 4" descr="{&quot;isTemplate&quot;:true,&quot;type&quot;:&quot;content&quot;,&quot;canOmit&quot;:false,&quot;range&quot;:0}"/>
              <p:cNvSpPr txBox="1"/>
              <p:nvPr/>
            </p:nvSpPr>
            <p:spPr>
              <a:xfrm>
                <a:off x="5982796" y="3641126"/>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完善的护理服务体系有助于提高护理服务的质量和效率</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科学合理的管理和考核机制对护理服务质量的提升具有重要作用</a:t>
                </a:r>
                <a:endParaRPr/>
              </a:p>
            </p:txBody>
          </p:sp>
        </p:grpSp>
        <p:grpSp>
          <p:nvGrpSpPr>
            <p:cNvPr id="199" name="Group 5"/>
            <p:cNvGrpSpPr/>
            <p:nvPr/>
          </p:nvGrpSpPr>
          <p:grpSpPr>
            <a:xfrm>
              <a:off x="5982796" y="4823246"/>
              <a:ext cx="5783287" cy="1523479"/>
              <a:chOff x="5982796" y="4823246"/>
              <a:chExt cx="5783287" cy="1523479"/>
            </a:xfrm>
          </p:grpSpPr>
          <p:sp>
            <p:nvSpPr>
              <p:cNvPr id="200" name="TextBox 6" descr="{&quot;isTemplate&quot;:true,&quot;type&quot;:&quot;title&quot;,&quot;canOmit&quot;:false,&quot;range&quot;:0}"/>
              <p:cNvSpPr txBox="1"/>
              <p:nvPr/>
            </p:nvSpPr>
            <p:spPr>
              <a:xfrm>
                <a:off x="5982796" y="4823246"/>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护理服务的环境和设备条件</a:t>
                </a:r>
                <a:endParaRPr/>
              </a:p>
            </p:txBody>
          </p:sp>
          <p:sp>
            <p:nvSpPr>
              <p:cNvPr id="201" name="TextBox 7" descr="{&quot;isTemplate&quot;:true,&quot;type&quot;:&quot;content&quot;,&quot;canOmit&quot;:false,&quot;range&quot;:0}"/>
              <p:cNvSpPr txBox="1"/>
              <p:nvPr/>
            </p:nvSpPr>
            <p:spPr>
              <a:xfrm>
                <a:off x="5982796" y="5293781"/>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良好的护理服务环境和先进的医疗设备对于提高护理服务质量具有重要意义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充足的护理服务资源和配套设施对于满足患者需求和提高护理服务质量具有重要作用</a:t>
                </a:r>
                <a:endParaRPr/>
              </a:p>
            </p:txBody>
          </p:sp>
        </p:grpSp>
      </p:grpSp>
      <p:pic>
        <p:nvPicPr>
          <p:cNvPr id="202" name="Picture 18" descr="{&quot;isTemplate&quot;:true,&quot;type&quot;:&quot;image&quot;,&quot;canOmit&quot;:false,&quot;range&quot;:0}"/>
          <p:cNvPicPr>
            <a:picLocks noChangeAspect="1"/>
          </p:cNvPicPr>
          <p:nvPr/>
        </p:nvPicPr>
        <p:blipFill>
          <a:blip r:embed="rId2"/>
          <a:srcRect l="21478" r="21478"/>
          <a:stretch>
            <a:fillRect/>
          </a:stretch>
        </p:blipFill>
        <p:spPr>
          <a:xfrm>
            <a:off x="641457" y="1883900"/>
            <a:ext cx="3722789" cy="3671084"/>
          </a:xfrm>
          <a:prstGeom prst="rect">
            <a:avLst/>
          </a:prstGeom>
        </p:spPr>
      </p:pic>
      <p:sp>
        <p:nvSpPr>
          <p:cNvPr id="203"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乳腺外科护理服务质量的影响因素</a:t>
            </a:r>
            <a:endParaRPr lang="en-US" altLang="zh-CN" sz="2800" b="1">
              <a:latin typeface="+mj-ea"/>
              <a:ea typeface="+mj-ea"/>
            </a:endParaRPr>
          </a:p>
        </p:txBody>
      </p:sp>
      <p:sp>
        <p:nvSpPr>
          <p:cNvPr id="204" name="椭圆 7"/>
          <p:cNvSpPr>
            <a:spLocks noChangeAspect="1"/>
          </p:cNvSpPr>
          <p:nvPr/>
        </p:nvSpPr>
        <p:spPr>
          <a:xfrm>
            <a:off x="4804244" y="1524563"/>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05" name="椭圆 8"/>
          <p:cNvSpPr>
            <a:spLocks noChangeAspect="1"/>
          </p:cNvSpPr>
          <p:nvPr/>
        </p:nvSpPr>
        <p:spPr>
          <a:xfrm>
            <a:off x="4804244" y="3170591"/>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06" name="椭圆 9"/>
          <p:cNvSpPr>
            <a:spLocks noChangeAspect="1"/>
          </p:cNvSpPr>
          <p:nvPr/>
        </p:nvSpPr>
        <p:spPr>
          <a:xfrm>
            <a:off x="4804244" y="4822844"/>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7" name="" descr="{&quot;isTemplate&quot;:true,&quot;type&quot;:2}"/>
        <p:cNvGrpSpPr/>
        <p:nvPr/>
      </p:nvGrpSpPr>
      <p:grpSpPr>
        <a:xfrm>
          <a:off x="0" y="0"/>
          <a:ext cx="0" cy="0"/>
        </a:xfrm>
      </p:grpSpPr>
      <p:sp>
        <p:nvSpPr>
          <p:cNvPr id="208" name="Tencent" descr="{&quot;isTemplate&quot;:true,&quot;type&quot;:&quot;title&quot;,&quot;canOmit&quot;:false,&quot;range&quot;:0}"/>
          <p:cNvSpPr txBox="1"/>
          <p:nvPr/>
        </p:nvSpPr>
        <p:spPr>
          <a:xfrm>
            <a:off x="660400" y="3200400"/>
            <a:ext cx="10909300" cy="749300"/>
          </a:xfrm>
          <a:prstGeom prst="rect">
            <a:avLst/>
          </a:prstGeom>
        </p:spPr>
        <p:txBody>
          <a:bodyPr wrap="square"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zh-CN" sz="4800" b="1">
                <a:latin typeface="微软雅黑"/>
                <a:ea typeface="微软雅黑"/>
              </a:rPr>
              <a:t>乳腺外科优质护理服务的核心理念</a:t>
            </a:r>
            <a:endParaRPr/>
          </a:p>
        </p:txBody>
      </p:sp>
      <p:sp>
        <p:nvSpPr>
          <p:cNvPr id="209" name="Tencent"/>
          <p:cNvSpPr txBox="1"/>
          <p:nvPr/>
        </p:nvSpPr>
        <p:spPr>
          <a:xfrm>
            <a:off x="660400" y="2110871"/>
            <a:ext cx="1268296"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lang="zh-CN" altLang="en-US" sz="2400" b="1"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200" b="0">
                <a:solidFill>
                  <a:schemeClr val="accent1"/>
                </a:solidFill>
                <a:latin typeface="+mj-ea"/>
                <a:cs typeface="+mn-cs"/>
              </a:rPr>
              <a:t>02</a:t>
            </a:r>
            <a:endParaRPr lang="en-GB" sz="7200" b="0">
              <a:solidFill>
                <a:schemeClr val="accent1"/>
              </a:solidFill>
              <a:latin typeface="+mj-ea"/>
            </a:endParaRPr>
          </a:p>
        </p:txBody>
      </p:sp>
      <p:cxnSp>
        <p:nvCxnSpPr>
          <p:cNvPr id="210" name="直线连接符 8"/>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1" name="" descr="{&quot;isTemplate&quot;:true,&quot;type&quot;:3}"/>
        <p:cNvGrpSpPr/>
        <p:nvPr/>
      </p:nvGrpSpPr>
      <p:grpSpPr>
        <a:xfrm>
          <a:off x="0" y="0"/>
          <a:ext cx="0" cy="0"/>
        </a:xfrm>
      </p:grpSpPr>
      <p:pic>
        <p:nvPicPr>
          <p:cNvPr id="212"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13"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14" name="Group 598"/>
            <p:cNvGrpSpPr/>
            <p:nvPr/>
          </p:nvGrpSpPr>
          <p:grpSpPr>
            <a:xfrm>
              <a:off x="763829" y="1414808"/>
              <a:ext cx="6972294" cy="2337649"/>
              <a:chOff x="763829" y="1414808"/>
              <a:chExt cx="6972294" cy="2337649"/>
            </a:xfrm>
          </p:grpSpPr>
          <p:sp>
            <p:nvSpPr>
              <p:cNvPr id="215"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以患者为中心的服务理念</a:t>
                </a:r>
                <a:endParaRPr/>
              </a:p>
            </p:txBody>
          </p:sp>
          <p:sp>
            <p:nvSpPr>
              <p:cNvPr id="216"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以患者的需求为导向，提供个性化的护理服务</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关注患者的心理和生理健康，提供全方位的关爱和支持</a:t>
                </a:r>
                <a:endParaRPr/>
              </a:p>
            </p:txBody>
          </p:sp>
          <p:sp>
            <p:nvSpPr>
              <p:cNvPr id="217"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8"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9"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20"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21" name="Group 591"/>
            <p:cNvGrpSpPr/>
            <p:nvPr/>
          </p:nvGrpSpPr>
          <p:grpSpPr>
            <a:xfrm>
              <a:off x="689593" y="3949139"/>
              <a:ext cx="7078256" cy="2128975"/>
              <a:chOff x="689593" y="3949139"/>
              <a:chExt cx="7078256" cy="2128975"/>
            </a:xfrm>
          </p:grpSpPr>
          <p:sp>
            <p:nvSpPr>
              <p:cNvPr id="222"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以患者为中心的护理服务实践</a:t>
                </a:r>
                <a:endParaRPr/>
              </a:p>
            </p:txBody>
          </p:sp>
          <p:sp>
            <p:nvSpPr>
              <p:cNvPr id="223"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通过患者教育、心理疏导、康复指导等方式提高患者自我管理能力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通过优化护理流程、提高护理效率、降低护理风险等方式提高患者满意度</a:t>
                </a:r>
                <a:endParaRPr/>
              </a:p>
            </p:txBody>
          </p:sp>
          <p:sp>
            <p:nvSpPr>
              <p:cNvPr id="224"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5"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6"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27"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2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以患者为中心的护理服务</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9" name="" descr="{&quot;isTemplate&quot;:true,&quot;type&quot;:3}"/>
        <p:cNvGrpSpPr/>
        <p:nvPr/>
      </p:nvGrpSpPr>
      <p:grpSpPr>
        <a:xfrm>
          <a:off x="0" y="0"/>
          <a:ext cx="0" cy="0"/>
        </a:xfrm>
      </p:grpSpPr>
      <p:sp>
        <p:nvSpPr>
          <p:cNvPr id="230"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持续改进与创新的护理服务</a:t>
            </a:r>
            <a:endParaRPr lang="en-US" altLang="zh-CN" sz="2800" b="1">
              <a:latin typeface="+mj-ea"/>
              <a:ea typeface="+mj-ea"/>
            </a:endParaRPr>
          </a:p>
        </p:txBody>
      </p:sp>
      <p:grpSp>
        <p:nvGrpSpPr>
          <p:cNvPr id="231"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32" name=""/>
            <p:cNvGrpSpPr/>
            <p:nvPr/>
          </p:nvGrpSpPr>
          <p:grpSpPr>
            <a:xfrm>
              <a:off x="660399" y="2074672"/>
              <a:ext cx="5100082" cy="4536540"/>
              <a:chOff x="660399" y="2074672"/>
              <a:chExt cx="5100082" cy="4536540"/>
            </a:xfrm>
          </p:grpSpPr>
          <p:sp>
            <p:nvSpPr>
              <p:cNvPr id="233"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34"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持续改进与创新的护理服务理念</a:t>
                </a:r>
                <a:endParaRPr lang="en-US" altLang="zh-CN" sz="2000" b="1">
                  <a:latin typeface="Microsoft YaHei" panose="020b0503020204020204" pitchFamily="34" charset="-122"/>
                  <a:ea typeface="Microsoft YaHei" panose="020b0503020204020204" pitchFamily="34" charset="-122"/>
                </a:endParaRPr>
              </a:p>
            </p:txBody>
          </p:sp>
          <p:sp>
            <p:nvSpPr>
              <p:cNvPr id="235"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以提高护理服务质量为目标，持续改进护理服务方法和手段</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积极引进和运用新技术、新方法，推动护理服务的创新发展</a:t>
                </a:r>
                <a:endParaRPr/>
              </a:p>
            </p:txBody>
          </p:sp>
          <p:pic>
            <p:nvPicPr>
              <p:cNvPr id="236"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37" name=""/>
            <p:cNvGrpSpPr/>
            <p:nvPr/>
          </p:nvGrpSpPr>
          <p:grpSpPr>
            <a:xfrm>
              <a:off x="6431519" y="2074672"/>
              <a:ext cx="5100082" cy="4536540"/>
              <a:chOff x="660399" y="2074672"/>
              <a:chExt cx="5100082" cy="4536540"/>
            </a:xfrm>
          </p:grpSpPr>
          <p:sp>
            <p:nvSpPr>
              <p:cNvPr id="238"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39"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持续改进与创新的护理服务实践</a:t>
                </a:r>
                <a:endParaRPr lang="en-US" altLang="zh-CN" sz="2000" b="1">
                  <a:latin typeface="Microsoft YaHei" panose="020b0503020204020204" pitchFamily="34" charset="-122"/>
                  <a:ea typeface="Microsoft YaHei" panose="020b0503020204020204" pitchFamily="34" charset="-122"/>
                </a:endParaRPr>
              </a:p>
            </p:txBody>
          </p:sp>
          <p:sp>
            <p:nvSpPr>
              <p:cNvPr id="240"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通过护理质量监测、数据分析、持续改进等方式提高护理服务质量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通过护理科研、教育培训、学术交流等方式提高护理人员的专业素养和创新能力</a:t>
                </a:r>
                <a:endParaRPr/>
              </a:p>
            </p:txBody>
          </p:sp>
          <p:pic>
            <p:nvPicPr>
              <p:cNvPr id="241"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2" name="" descr="{&quot;isTemplate&quot;:true,&quot;type&quot;:3}"/>
        <p:cNvGrpSpPr/>
        <p:nvPr/>
      </p:nvGrpSpPr>
      <p:grpSpPr>
        <a:xfrm>
          <a:off x="0" y="0"/>
          <a:ext cx="0" cy="0"/>
        </a:xfrm>
      </p:grpSpPr>
      <p:sp>
        <p:nvSpPr>
          <p:cNvPr id="243"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专业化与个性化的护理服务</a:t>
            </a:r>
            <a:endParaRPr lang="en-US" altLang="zh-CN" sz="2800" b="1">
              <a:latin typeface="+mj-ea"/>
              <a:ea typeface="+mj-ea"/>
            </a:endParaRPr>
          </a:p>
        </p:txBody>
      </p:sp>
      <p:grpSp>
        <p:nvGrpSpPr>
          <p:cNvPr id="244"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45" name=""/>
            <p:cNvGrpSpPr/>
            <p:nvPr/>
          </p:nvGrpSpPr>
          <p:grpSpPr>
            <a:xfrm>
              <a:off x="660399" y="2074672"/>
              <a:ext cx="5100082" cy="4536540"/>
              <a:chOff x="660399" y="2074672"/>
              <a:chExt cx="5100082" cy="4536540"/>
            </a:xfrm>
          </p:grpSpPr>
          <p:sp>
            <p:nvSpPr>
              <p:cNvPr id="246"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47"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专业化与个性化的护理服务理念</a:t>
                </a:r>
                <a:endParaRPr lang="en-US" altLang="zh-CN" sz="2000" b="1">
                  <a:latin typeface="Microsoft YaHei" panose="020b0503020204020204" pitchFamily="34" charset="-122"/>
                  <a:ea typeface="Microsoft YaHei" panose="020b0503020204020204" pitchFamily="34" charset="-122"/>
                </a:endParaRPr>
              </a:p>
            </p:txBody>
          </p:sp>
          <p:sp>
            <p:nvSpPr>
              <p:cNvPr id="248"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根据患者病情和需求，提供专业化的护理服务</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尊重患者的个性差异，提供个性化的护理服务</a:t>
                </a:r>
                <a:endParaRPr/>
              </a:p>
            </p:txBody>
          </p:sp>
          <p:pic>
            <p:nvPicPr>
              <p:cNvPr id="249"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50" name=""/>
            <p:cNvGrpSpPr/>
            <p:nvPr/>
          </p:nvGrpSpPr>
          <p:grpSpPr>
            <a:xfrm>
              <a:off x="6431519" y="2074672"/>
              <a:ext cx="5100082" cy="4536540"/>
              <a:chOff x="660399" y="2074672"/>
              <a:chExt cx="5100082" cy="4536540"/>
            </a:xfrm>
          </p:grpSpPr>
          <p:sp>
            <p:nvSpPr>
              <p:cNvPr id="251"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52"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专业化与个性化的护理服务实践</a:t>
                </a:r>
                <a:endParaRPr lang="en-US" altLang="zh-CN" sz="2000" b="1">
                  <a:latin typeface="Microsoft YaHei" panose="020b0503020204020204" pitchFamily="34" charset="-122"/>
                  <a:ea typeface="Microsoft YaHei" panose="020b0503020204020204" pitchFamily="34" charset="-122"/>
                </a:endParaRPr>
              </a:p>
            </p:txBody>
          </p:sp>
          <p:sp>
            <p:nvSpPr>
              <p:cNvPr id="253"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通过专科护理、个案管理、多学科协作等方式提高护理服务的专业水平</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通过患者需求评估、护理计划制定、护理措施实施等方式满足患者的个性化需求</a:t>
                </a:r>
                <a:endParaRPr/>
              </a:p>
            </p:txBody>
          </p:sp>
          <p:pic>
            <p:nvPicPr>
              <p:cNvPr id="254"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Tencent" descr="{&quot;isTemplate&quot;:true,&quot;type&quot;:&quot;title&quot;,&quot;canOmit&quot;:false,&quot;range&quot;:0}"/>
          <p:cNvSpPr txBox="1"/>
          <p:nvPr/>
        </p:nvSpPr>
        <p:spPr>
          <a:xfrm>
            <a:off x="660400" y="3200400"/>
            <a:ext cx="10909300" cy="749300"/>
          </a:xfrm>
          <a:prstGeom prst="rect">
            <a:avLst/>
          </a:prstGeom>
        </p:spPr>
        <p:txBody>
          <a:bodyPr wrap="square"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zh-CN" sz="4800" b="1">
                <a:latin typeface="微软雅黑"/>
                <a:ea typeface="微软雅黑"/>
              </a:rPr>
              <a:t>乳腺外科优质护理服务的实践策略</a:t>
            </a:r>
            <a:endParaRPr/>
          </a:p>
        </p:txBody>
      </p:sp>
      <p:sp>
        <p:nvSpPr>
          <p:cNvPr id="9" name="Tencent"/>
          <p:cNvSpPr txBox="1"/>
          <p:nvPr/>
        </p:nvSpPr>
        <p:spPr>
          <a:xfrm>
            <a:off x="660400" y="2110871"/>
            <a:ext cx="1268296"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lang="zh-CN" altLang="en-US" sz="2400" b="1"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200" b="0">
                <a:solidFill>
                  <a:schemeClr val="accent1"/>
                </a:solidFill>
                <a:latin typeface="+mj-ea"/>
                <a:cs typeface="+mn-cs"/>
              </a:rPr>
              <a:t>03</a:t>
            </a:r>
            <a:endParaRPr lang="en-GB" sz="7200" b="0">
              <a:solidFill>
                <a:schemeClr val="accent1"/>
              </a:solidFill>
              <a:latin typeface="+mj-ea"/>
            </a:endParaRPr>
          </a:p>
        </p:txBody>
      </p:sp>
      <p:cxnSp>
        <p:nvCxnSpPr>
          <p:cNvPr id="10" name="直线连接符 8"/>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 name="" descr="{&quot;isTemplate&quot;:true,&quot;type&quot;:3}"/>
        <p:cNvGrpSpPr/>
        <p:nvPr/>
      </p:nvGrpSpPr>
      <p:grpSpPr>
        <a:xfrm>
          <a:off x="0" y="0"/>
          <a:ext cx="0" cy="0"/>
        </a:xfrm>
      </p:grpSpPr>
      <p:pic>
        <p:nvPicPr>
          <p:cNvPr id="12"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3"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4" name="Group 598"/>
            <p:cNvGrpSpPr/>
            <p:nvPr/>
          </p:nvGrpSpPr>
          <p:grpSpPr>
            <a:xfrm>
              <a:off x="763829" y="1414808"/>
              <a:ext cx="6972294" cy="2337649"/>
              <a:chOff x="763829" y="1414808"/>
              <a:chExt cx="6972294" cy="2337649"/>
            </a:xfrm>
          </p:grpSpPr>
          <p:sp>
            <p:nvSpPr>
              <p:cNvPr id="15"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建立完善的护理服务体系</a:t>
                </a:r>
                <a:endParaRPr/>
              </a:p>
            </p:txBody>
          </p:sp>
          <p:sp>
            <p:nvSpPr>
              <p:cNvPr id="16"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完善护理组织结构，明确护理职责和工作流程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建立护理服务质量管理体系，确保护理服务的质量和安全</a:t>
                </a:r>
                <a:endParaRPr/>
              </a:p>
            </p:txBody>
          </p:sp>
          <p:sp>
            <p:nvSpPr>
              <p:cNvPr id="17"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0"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1" name="Group 591"/>
            <p:cNvGrpSpPr/>
            <p:nvPr/>
          </p:nvGrpSpPr>
          <p:grpSpPr>
            <a:xfrm>
              <a:off x="689593" y="3949139"/>
              <a:ext cx="7078256" cy="2128975"/>
              <a:chOff x="689593" y="3949139"/>
              <a:chExt cx="7078256" cy="2128975"/>
            </a:xfrm>
          </p:grpSpPr>
          <p:sp>
            <p:nvSpPr>
              <p:cNvPr id="22"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完善的护理服务体系实践</a:t>
                </a:r>
                <a:endParaRPr/>
              </a:p>
            </p:txBody>
          </p:sp>
          <p:sp>
            <p:nvSpPr>
              <p:cNvPr id="23"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通过护理制度建设、护理流程优化、护理资源共享等方式提高护理服务效率</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通过护理质量监测、数据分析、持续改进等方式提高护理服务质量</a:t>
                </a:r>
                <a:endParaRPr/>
              </a:p>
            </p:txBody>
          </p:sp>
          <p:sp>
            <p:nvSpPr>
              <p:cNvPr id="24"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7"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建立完善的护理服务体系</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descr="{&quot;isTemplate&quot;:true,&quot;type&quot;:3}"/>
        <p:cNvGrpSpPr/>
        <p:nvPr/>
      </p:nvGrpSpPr>
      <p:grpSpPr>
        <a:xfrm>
          <a:off x="0" y="0"/>
          <a:ext cx="0" cy="0"/>
        </a:xfrm>
      </p:grpSpPr>
      <p:sp>
        <p:nvSpPr>
          <p:cNvPr id="30"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提高护理人员的专业素养与技能</a:t>
            </a:r>
            <a:endParaRPr lang="en-US" altLang="zh-CN" sz="2800" b="1">
              <a:latin typeface="+mj-ea"/>
              <a:ea typeface="+mj-ea"/>
            </a:endParaRPr>
          </a:p>
        </p:txBody>
      </p:sp>
      <p:grpSp>
        <p:nvGrpSpPr>
          <p:cNvPr id="31"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32" name=""/>
            <p:cNvGrpSpPr/>
            <p:nvPr/>
          </p:nvGrpSpPr>
          <p:grpSpPr>
            <a:xfrm>
              <a:off x="660399" y="2074672"/>
              <a:ext cx="5100082" cy="4536540"/>
              <a:chOff x="660399" y="2074672"/>
              <a:chExt cx="5100082" cy="4536540"/>
            </a:xfrm>
          </p:grpSpPr>
          <p:sp>
            <p:nvSpPr>
              <p:cNvPr id="33"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34"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提高护理人员的专业素养与技能</a:t>
                </a:r>
                <a:endParaRPr lang="en-US" altLang="zh-CN" sz="2000" b="1">
                  <a:latin typeface="Microsoft YaHei" panose="020b0503020204020204" pitchFamily="34" charset="-122"/>
                  <a:ea typeface="Microsoft YaHei" panose="020b0503020204020204" pitchFamily="34" charset="-122"/>
                </a:endParaRPr>
              </a:p>
            </p:txBody>
          </p:sp>
          <p:sp>
            <p:nvSpPr>
              <p:cNvPr id="35"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加强护理人员的专业知识培训和技能培训，提高护理人员的专业水平</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加强护理人员的职业道德教育和人文关怀教育，提高护理人员的服务意识和沟通能力</a:t>
                </a:r>
                <a:endParaRPr/>
              </a:p>
            </p:txBody>
          </p:sp>
          <p:pic>
            <p:nvPicPr>
              <p:cNvPr id="36"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37" name=""/>
            <p:cNvGrpSpPr/>
            <p:nvPr/>
          </p:nvGrpSpPr>
          <p:grpSpPr>
            <a:xfrm>
              <a:off x="6431519" y="2074672"/>
              <a:ext cx="5100082" cy="4536540"/>
              <a:chOff x="660399" y="2074672"/>
              <a:chExt cx="5100082" cy="4536540"/>
            </a:xfrm>
          </p:grpSpPr>
          <p:sp>
            <p:nvSpPr>
              <p:cNvPr id="38"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39"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提高护理人员的专业素养与技能实践</a:t>
                </a:r>
                <a:endParaRPr lang="en-US" altLang="zh-CN" sz="2000" b="1">
                  <a:latin typeface="Microsoft YaHei" panose="020b0503020204020204" pitchFamily="34" charset="-122"/>
                  <a:ea typeface="Microsoft YaHei" panose="020b0503020204020204" pitchFamily="34" charset="-122"/>
                </a:endParaRPr>
              </a:p>
            </p:txBody>
          </p:sp>
          <p:sp>
            <p:nvSpPr>
              <p:cNvPr id="40"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通过教育培训、学术交流、临床实践等方式提高护理人员的专业素养和技能水平</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通过激励机制、考核评价、职业发展等方式提高护理人员的工作积极性和创新能力</a:t>
                </a:r>
                <a:endParaRPr/>
              </a:p>
            </p:txBody>
          </p:sp>
          <p:pic>
            <p:nvPicPr>
              <p:cNvPr id="41"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42" name="" descr="{&quot;isTemplate&quot;:true,&quot;type&quot;:3}"/>
        <p:cNvGrpSpPr/>
        <p:nvPr/>
      </p:nvGrpSpPr>
      <p:grpSpPr>
        <a:xfrm>
          <a:off x="0" y="0"/>
          <a:ext cx="0" cy="0"/>
        </a:xfrm>
      </p:grpSpPr>
      <p:pic>
        <p:nvPicPr>
          <p:cNvPr id="43"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44"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45" name="Group 598"/>
            <p:cNvGrpSpPr/>
            <p:nvPr/>
          </p:nvGrpSpPr>
          <p:grpSpPr>
            <a:xfrm>
              <a:off x="763829" y="1414808"/>
              <a:ext cx="6972294" cy="2337649"/>
              <a:chOff x="763829" y="1414808"/>
              <a:chExt cx="6972294" cy="2337649"/>
            </a:xfrm>
          </p:grpSpPr>
          <p:sp>
            <p:nvSpPr>
              <p:cNvPr id="46"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实施个性化的护理计划与措施</a:t>
                </a:r>
                <a:endParaRPr/>
              </a:p>
            </p:txBody>
          </p:sp>
          <p:sp>
            <p:nvSpPr>
              <p:cNvPr id="47"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根据患者病情和需求，制定个性化的护理计划</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根据护理计划，实施个性化的护理措施，提高护理服务质量</a:t>
                </a:r>
                <a:endParaRPr/>
              </a:p>
            </p:txBody>
          </p:sp>
          <p:sp>
            <p:nvSpPr>
              <p:cNvPr id="48"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0"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51"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52" name="Group 591"/>
            <p:cNvGrpSpPr/>
            <p:nvPr/>
          </p:nvGrpSpPr>
          <p:grpSpPr>
            <a:xfrm>
              <a:off x="689593" y="3949139"/>
              <a:ext cx="7078256" cy="2128975"/>
              <a:chOff x="689593" y="3949139"/>
              <a:chExt cx="7078256" cy="2128975"/>
            </a:xfrm>
          </p:grpSpPr>
          <p:sp>
            <p:nvSpPr>
              <p:cNvPr id="53"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实施个性化的护理计划与措施实践</a:t>
                </a:r>
                <a:endParaRPr/>
              </a:p>
            </p:txBody>
          </p:sp>
          <p:sp>
            <p:nvSpPr>
              <p:cNvPr id="54"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通过患者需求评估、护理计划制定、护理措施实施等方式满足患者的个性化需求</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通过护理效果评价、数据反馈、持续改进等方式优化护理计划和服务措施</a:t>
                </a:r>
                <a:endParaRPr/>
              </a:p>
            </p:txBody>
          </p:sp>
          <p:sp>
            <p:nvSpPr>
              <p:cNvPr id="55"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58"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59"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实施个性化的护理计划与措施</a:t>
            </a:r>
            <a:endParaRPr lang="en-US" altLang="zh-CN" sz="2800" b="1">
              <a:latin typeface="+mj-ea"/>
              <a:ea typeface="+mj-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https://d.book118.com/425342343114011111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simple_geometry_blue">
      <a:dk1>
        <a:srgbClr val="000000"/>
      </a:dk1>
      <a:lt1>
        <a:srgbClr val="FFFFFF"/>
      </a:lt1>
      <a:dk2>
        <a:srgbClr val="262C32"/>
      </a:dk2>
      <a:lt2>
        <a:srgbClr val="EAF3FF"/>
      </a:lt2>
      <a:accent1>
        <a:srgbClr val="1D6EFC"/>
      </a:accent1>
      <a:accent2>
        <a:srgbClr val="7FADFE"/>
      </a:accent2>
      <a:accent3>
        <a:srgbClr val="4186FF"/>
      </a:accent3>
      <a:accent4>
        <a:srgbClr val="1555DB"/>
      </a:accent4>
      <a:accent5>
        <a:srgbClr val="3BBEFE"/>
      </a:accent5>
      <a:accent6>
        <a:srgbClr val="536DFE"/>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14</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Arial Black</vt:lpstr>
      <vt:lpstr>微软雅黑</vt:lpstr>
      <vt:lpstr>黑体</vt:lpstr>
      <vt:lpstr>Microsoft YaHei</vt:lpstr>
      <vt:lpstr>Microsoft YaHei Light</vt:lpstr>
      <vt:lpstr>Microsoft Yahei</vt:lpstr>
      <vt:lpstr>Office Theme</vt:lpstr>
      <vt:lpstr>乳腺外科优质护理服务PPT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2024-09-17T01:18:51.964</cp:lastPrinted>
  <dcterms:created xsi:type="dcterms:W3CDTF">2024-09-16T17:18:51Z</dcterms:created>
  <dcterms:modified xsi:type="dcterms:W3CDTF">2024-09-16T17:18:53Z</dcterms:modified>
</cp:coreProperties>
</file>