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8E0FCE2-B542-4CF0-84E8-2815B09D5A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59CBAF-E45A-453D-9596-5182E8C215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15F543-37DE-4AF5-904B-AD00E4D5BD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EBF8C8-F4CE-428B-B87C-59290D0979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BEFA4F3-97C7-4B88-9535-A477CEC8E2C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310E22B-E0D0-4810-AD96-017CE4B612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DC2B7B8-4101-4B64-9294-7F8F021DC43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7664F1-35AF-475F-8639-87062537FE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E24E41-AED1-4604-9E70-E7E7237C8C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585EB9-86F4-48CB-9E70-2838C7DF79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58E03D-C306-4808-AC6F-3963007F84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5344331300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《学术论文的撰写》ppt课件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学术论文的基本概念</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学术论文的写作流程</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学术论文的结构与格式</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学术论文的写作技巧</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学术论文的发表与审稿</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学术论文的伦理与规范</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学术论文的基本概念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学术论文是针对某一学术领域的问题进行深入研究和分析，并经过严格的学术规范和要求撰写的专业性文章。</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学术论文的写作目的是为了促进学术交流、传播学术思想、推动学科发展，同时也可以为解决实际问题提供科学依据。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学术论文的定义</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学术论文的写作目的</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学术论文的定义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学术性</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规范性</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严谨性</a:t>
            </a:r>
          </a:p>
        </p:txBody>
      </p:sp>
      <p:pic>
        <p:nvPicPr>
          <p:cNvPr id="5" name="Picture 5"/>
          <p:cNvPicPr>
            <a:picLocks noChangeAspect="1"/>
          </p:cNvPicPr>
          <p:nvPr/>
        </p:nvPicPr>
        <p:blipFill>
          <a:blip r:embed="rId2"/>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667" r="5667"/>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500" r="5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学术论文的特点</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学术论文的学术性表现在其研究内容需要具有创新性、科学性和系统性，同时研究方法和结论也需要符合学术规范和标准。</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学术论文的规范性表现在其写作格式、语言表达、文献引用等方面需要遵循一定的规范和标准，以确保论文的可读性和可信度。</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学术论文的严谨性表现在其研究方法和结论需要经过严格的论证和检验，同时还需要对研究结果进行充分的讨论和分析。</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学术论文的类型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期刊论文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期刊论文是指在学术期刊上发表的论文，是学术交流的主要形式之一。</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会议论文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会议论文是指在学术会议上发表的论文，通常针对某一专题或领域进行深入探讨和分析。</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学位论文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学位论文是学位申请者为了申请学位而撰写的综合性论文，通常包括文献综述、研究方法、实验结果和结论等部分。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学术论文的写作流程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589036"/>
            <a:ext cx="3522286" cy="144780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选题是学术论文写作的第一步，一个好的选题能够使研究具有创新性和实际意义。</a:t>
            </a:r>
          </a:p>
        </p:txBody>
      </p:sp>
      <p:sp>
        <p:nvSpPr>
          <p:cNvPr id="10" name="TextBox 10"/>
          <p:cNvSpPr txBox="1"/>
          <p:nvPr/>
        </p:nvSpPr>
        <p:spPr>
          <a:xfrm>
            <a:off x="8694207" y="3423581"/>
            <a:ext cx="3329778" cy="10477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确定研究领域和方向，查阅相关文献，了解研究现状和前沿问题。</a:t>
            </a:r>
          </a:p>
        </p:txBody>
      </p:sp>
      <p:sp>
        <p:nvSpPr>
          <p:cNvPr id="11" name="TextBox 11"/>
          <p:cNvSpPr txBox="1"/>
          <p:nvPr/>
        </p:nvSpPr>
        <p:spPr>
          <a:xfrm>
            <a:off x="7776775" y="5258126"/>
            <a:ext cx="3305175"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避免选择过于宽泛或过于狭窄的题目，要具有可操作性和可行性。</a:t>
            </a:r>
          </a:p>
        </p:txBody>
      </p:sp>
      <p:sp>
        <p:nvSpPr>
          <p:cNvPr id="12" name="TextBox 12"/>
          <p:cNvSpPr txBox="1"/>
          <p:nvPr/>
        </p:nvSpPr>
        <p:spPr>
          <a:xfrm>
            <a:off x="689125" y="1589036"/>
            <a:ext cx="3657600" cy="10477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重要性</a:t>
            </a:r>
          </a:p>
        </p:txBody>
      </p:sp>
      <p:sp>
        <p:nvSpPr>
          <p:cNvPr id="13" name="TextBox 13"/>
          <p:cNvSpPr txBox="1"/>
          <p:nvPr/>
        </p:nvSpPr>
        <p:spPr>
          <a:xfrm>
            <a:off x="69245" y="3423581"/>
            <a:ext cx="3305175"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如何进行</a:t>
            </a:r>
          </a:p>
        </p:txBody>
      </p:sp>
      <p:sp>
        <p:nvSpPr>
          <p:cNvPr id="14" name="TextBox 14"/>
          <p:cNvSpPr txBox="1"/>
          <p:nvPr/>
        </p:nvSpPr>
        <p:spPr>
          <a:xfrm>
            <a:off x="1048052" y="5258126"/>
            <a:ext cx="3305175" cy="10477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注意事项</a:t>
            </a:r>
          </a:p>
        </p:txBody>
      </p:sp>
      <p:sp>
        <p:nvSpPr>
          <p:cNvPr id="15" name="Freeform 15"/>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4552613" y="1454924"/>
            <a:ext cx="1089371"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17" name="TextBox 17"/>
          <p:cNvSpPr txBox="1"/>
          <p:nvPr/>
        </p:nvSpPr>
        <p:spPr>
          <a:xfrm>
            <a:off x="6359254" y="1454924"/>
            <a:ext cx="1276572"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18" name="TextBox 18"/>
          <p:cNvSpPr txBox="1"/>
          <p:nvPr/>
        </p:nvSpPr>
        <p:spPr>
          <a:xfrm>
            <a:off x="3457298" y="3289469"/>
            <a:ext cx="1260437"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19" name="TextBox 19"/>
          <p:cNvSpPr txBox="1"/>
          <p:nvPr/>
        </p:nvSpPr>
        <p:spPr>
          <a:xfrm>
            <a:off x="7365244" y="3289469"/>
            <a:ext cx="1247260"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0" name="TextBox 20"/>
          <p:cNvSpPr txBox="1"/>
          <p:nvPr/>
        </p:nvSpPr>
        <p:spPr>
          <a:xfrm>
            <a:off x="4552613" y="5124014"/>
            <a:ext cx="1089371"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1" name="TextBox 21"/>
          <p:cNvSpPr txBox="1"/>
          <p:nvPr/>
        </p:nvSpPr>
        <p:spPr>
          <a:xfrm>
            <a:off x="6359254" y="5124014"/>
            <a:ext cx="1276572"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选题与文献综述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962413" y="1498809"/>
            <a:ext cx="4267184" cy="4267182"/>
          </a:xfrm>
          <a:prstGeom prst="ellipse">
            <a:avLst/>
          </a:prstGeom>
          <a:ln w="3248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rot="16200000" flipH="1">
            <a:off x="6170371"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133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6133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36814"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4167489"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88781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22821"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88781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5346287" y="2886646"/>
            <a:ext cx="1499330" cy="1499330"/>
            <a:chOff x="5346287" y="2886646"/>
            <a:chExt cx="1499330" cy="1499330"/>
          </a:xfrm>
        </p:grpSpPr>
        <p:sp>
          <p:nvSpPr>
            <p:cNvPr id="12" name="AutoShape 12"/>
            <p:cNvSpPr/>
            <p:nvPr/>
          </p:nvSpPr>
          <p:spPr>
            <a:xfrm>
              <a:off x="5346287" y="2886646"/>
              <a:ext cx="1499330" cy="1499330"/>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4445393"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flipH="1">
            <a:off x="7144249"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804254" y="3351841"/>
            <a:ext cx="583501" cy="561118"/>
            <a:chOff x="5804254" y="3351841"/>
            <a:chExt cx="583501" cy="561118"/>
          </a:xfrm>
        </p:grpSpPr>
        <p:sp>
          <p:nvSpPr>
            <p:cNvPr id="16" name="AutoShape 16"/>
            <p:cNvSpPr/>
            <p:nvPr/>
          </p:nvSpPr>
          <p:spPr>
            <a:xfrm>
              <a:off x="5964750" y="3351841"/>
              <a:ext cx="262604" cy="2659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804254" y="3659213"/>
              <a:ext cx="583501" cy="25374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研究方法与实验设计</a:t>
              </a:r>
            </a:p>
          </p:txBody>
        </p:sp>
      </p:grpSp>
      <p:grpSp>
        <p:nvGrpSpPr>
          <p:cNvPr id="40" name="Group 40"/>
          <p:cNvGrpSpPr/>
          <p:nvPr/>
        </p:nvGrpSpPr>
        <p:grpSpPr>
          <a:xfrm>
            <a:off x="323860" y="1451184"/>
            <a:ext cx="3286271" cy="1172597"/>
            <a:chOff x="323860" y="1451184"/>
            <a:chExt cx="3286271" cy="1172597"/>
          </a:xfrm>
        </p:grpSpPr>
        <p:sp>
          <p:nvSpPr>
            <p:cNvPr id="41" name="TextBox 41"/>
            <p:cNvSpPr txBox="1"/>
            <p:nvPr/>
          </p:nvSpPr>
          <p:spPr>
            <a:xfrm>
              <a:off x="323860"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重要性</a:t>
              </a:r>
            </a:p>
          </p:txBody>
        </p:sp>
      </p:grpSp>
      <p:grpSp>
        <p:nvGrpSpPr>
          <p:cNvPr id="42" name="Group 42"/>
          <p:cNvGrpSpPr/>
          <p:nvPr/>
        </p:nvGrpSpPr>
        <p:grpSpPr>
          <a:xfrm>
            <a:off x="181203" y="3072914"/>
            <a:ext cx="3286271" cy="1172597"/>
            <a:chOff x="181203" y="3072914"/>
            <a:chExt cx="3286271" cy="1172597"/>
          </a:xfrm>
        </p:grpSpPr>
        <p:sp>
          <p:nvSpPr>
            <p:cNvPr id="43" name="TextBox 43"/>
            <p:cNvSpPr txBox="1"/>
            <p:nvPr/>
          </p:nvSpPr>
          <p:spPr>
            <a:xfrm>
              <a:off x="181203"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研究方法与实验设计是学术论文的核心部分，直接关系到研究结果的可靠性和准确性。</a:t>
              </a:r>
            </a:p>
          </p:txBody>
        </p:sp>
      </p:grpSp>
      <p:grpSp>
        <p:nvGrpSpPr>
          <p:cNvPr id="44" name="Group 44"/>
          <p:cNvGrpSpPr/>
          <p:nvPr/>
        </p:nvGrpSpPr>
        <p:grpSpPr>
          <a:xfrm>
            <a:off x="545256" y="4966595"/>
            <a:ext cx="3286271" cy="1172597"/>
            <a:chOff x="545256" y="4966595"/>
            <a:chExt cx="3286271" cy="1172597"/>
          </a:xfrm>
        </p:grpSpPr>
        <p:sp>
          <p:nvSpPr>
            <p:cNvPr id="45" name="TextBox 45"/>
            <p:cNvSpPr txBox="1"/>
            <p:nvPr/>
          </p:nvSpPr>
          <p:spPr>
            <a:xfrm>
              <a:off x="545256"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如何进行</a:t>
              </a:r>
            </a:p>
          </p:txBody>
        </p:sp>
      </p:grpSp>
      <p:grpSp>
        <p:nvGrpSpPr>
          <p:cNvPr id="46" name="Group 46"/>
          <p:cNvGrpSpPr/>
          <p:nvPr/>
        </p:nvGrpSpPr>
        <p:grpSpPr>
          <a:xfrm>
            <a:off x="8724537" y="3072914"/>
            <a:ext cx="3286271" cy="1172597"/>
            <a:chOff x="8724537" y="3072914"/>
            <a:chExt cx="3286271" cy="1172597"/>
          </a:xfrm>
        </p:grpSpPr>
        <p:sp>
          <p:nvSpPr>
            <p:cNvPr id="47" name="TextBox 47"/>
            <p:cNvSpPr txBox="1"/>
            <p:nvPr/>
          </p:nvSpPr>
          <p:spPr>
            <a:xfrm>
              <a:off x="8724537"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注意事项</a:t>
              </a:r>
            </a:p>
          </p:txBody>
        </p:sp>
      </p:grpSp>
      <p:grpSp>
        <p:nvGrpSpPr>
          <p:cNvPr id="48" name="Group 48"/>
          <p:cNvGrpSpPr/>
          <p:nvPr/>
        </p:nvGrpSpPr>
        <p:grpSpPr>
          <a:xfrm>
            <a:off x="8168429" y="4966595"/>
            <a:ext cx="3286271" cy="1172597"/>
            <a:chOff x="8168429" y="4966595"/>
            <a:chExt cx="3286271" cy="1172597"/>
          </a:xfrm>
        </p:grpSpPr>
        <p:sp>
          <p:nvSpPr>
            <p:cNvPr id="49" name="TextBox 49"/>
            <p:cNvSpPr txBox="1"/>
            <p:nvPr/>
          </p:nvSpPr>
          <p:spPr>
            <a:xfrm>
              <a:off x="8168429"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实验设计要严谨、科学、可重复，避免主观性和随意性。</a:t>
              </a:r>
            </a:p>
          </p:txBody>
        </p:sp>
      </p:grpSp>
      <p:grpSp>
        <p:nvGrpSpPr>
          <p:cNvPr id="50" name="Group 50"/>
          <p:cNvGrpSpPr/>
          <p:nvPr/>
        </p:nvGrpSpPr>
        <p:grpSpPr>
          <a:xfrm>
            <a:off x="8581879" y="1451184"/>
            <a:ext cx="3286271" cy="1172597"/>
            <a:chOff x="8581879" y="1451184"/>
            <a:chExt cx="3286271" cy="1172597"/>
          </a:xfrm>
        </p:grpSpPr>
        <p:sp>
          <p:nvSpPr>
            <p:cNvPr id="51" name="TextBox 51"/>
            <p:cNvSpPr txBox="1"/>
            <p:nvPr/>
          </p:nvSpPr>
          <p:spPr>
            <a:xfrm>
              <a:off x="8581879"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根据选题和研究问题，选择合适的研究方法和技术手段。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6302" y="2035960"/>
            <a:ext cx="3553224" cy="1998628"/>
          </a:xfrm>
          <a:prstGeom prst="roundRect">
            <a:avLst/>
          </a:prstGeom>
          <a:solidFill>
            <a:schemeClr val="accent2">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260531" y="3557475"/>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778017" y="2474443"/>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01</a:t>
            </a:r>
          </a:p>
        </p:txBody>
      </p:sp>
      <p:sp>
        <p:nvSpPr>
          <p:cNvPr id="5" name="TextBox 5"/>
          <p:cNvSpPr txBox="1"/>
          <p:nvPr/>
        </p:nvSpPr>
        <p:spPr>
          <a:xfrm>
            <a:off x="801021" y="2433294"/>
            <a:ext cx="25050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重要性</a:t>
            </a:r>
          </a:p>
        </p:txBody>
      </p:sp>
      <p:sp>
        <p:nvSpPr>
          <p:cNvPr id="6" name="AutoShape 6"/>
          <p:cNvSpPr/>
          <p:nvPr/>
        </p:nvSpPr>
        <p:spPr>
          <a:xfrm>
            <a:off x="4318541" y="2035960"/>
            <a:ext cx="3553224" cy="1998628"/>
          </a:xfrm>
          <a:prstGeom prst="roundRect">
            <a:avLst/>
          </a:prstGeom>
          <a:solidFill>
            <a:schemeClr val="accent2">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02770" y="3557475"/>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502382" y="2474443"/>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02</a:t>
            </a:r>
          </a:p>
        </p:txBody>
      </p:sp>
      <p:sp>
        <p:nvSpPr>
          <p:cNvPr id="9" name="TextBox 9"/>
          <p:cNvSpPr txBox="1"/>
          <p:nvPr/>
        </p:nvSpPr>
        <p:spPr>
          <a:xfrm>
            <a:off x="4502110" y="2433294"/>
            <a:ext cx="25050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数据收集与分析是研究结果的基础，对研究结论的可靠性至关重要。</a:t>
            </a:r>
          </a:p>
        </p:txBody>
      </p:sp>
      <p:sp>
        <p:nvSpPr>
          <p:cNvPr id="10" name="AutoShape 10"/>
          <p:cNvSpPr/>
          <p:nvPr/>
        </p:nvSpPr>
        <p:spPr>
          <a:xfrm>
            <a:off x="8060781" y="2035960"/>
            <a:ext cx="3553224" cy="1998628"/>
          </a:xfrm>
          <a:prstGeom prst="roundRect">
            <a:avLst/>
          </a:prstGeom>
          <a:solidFill>
            <a:schemeClr val="accent2">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757202" y="3557475"/>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10243446" y="2474443"/>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03</a:t>
            </a:r>
          </a:p>
        </p:txBody>
      </p:sp>
      <p:sp>
        <p:nvSpPr>
          <p:cNvPr id="13" name="TextBox 13"/>
          <p:cNvSpPr txBox="1"/>
          <p:nvPr/>
        </p:nvSpPr>
        <p:spPr>
          <a:xfrm>
            <a:off x="8256542" y="2433294"/>
            <a:ext cx="25050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如何进行</a:t>
            </a:r>
          </a:p>
        </p:txBody>
      </p:sp>
      <p:sp>
        <p:nvSpPr>
          <p:cNvPr id="14" name="AutoShape 14"/>
          <p:cNvSpPr/>
          <p:nvPr/>
        </p:nvSpPr>
        <p:spPr>
          <a:xfrm>
            <a:off x="576302" y="4282090"/>
            <a:ext cx="3553224" cy="1998628"/>
          </a:xfrm>
          <a:prstGeom prst="roundRect">
            <a:avLst/>
          </a:prstGeom>
          <a:solidFill>
            <a:schemeClr val="accent2">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260531" y="5817193"/>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758967" y="4720573"/>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04</a:t>
            </a:r>
          </a:p>
        </p:txBody>
      </p:sp>
      <p:sp>
        <p:nvSpPr>
          <p:cNvPr id="17" name="TextBox 17"/>
          <p:cNvSpPr txBox="1"/>
          <p:nvPr/>
        </p:nvSpPr>
        <p:spPr>
          <a:xfrm>
            <a:off x="801021" y="4679425"/>
            <a:ext cx="25050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根据研究方法和实验设计，进行数据收集，并采用合适的方法进行分析和处理。</a:t>
            </a:r>
          </a:p>
        </p:txBody>
      </p:sp>
      <p:sp>
        <p:nvSpPr>
          <p:cNvPr id="18" name="AutoShape 18"/>
          <p:cNvSpPr/>
          <p:nvPr/>
        </p:nvSpPr>
        <p:spPr>
          <a:xfrm>
            <a:off x="4318541" y="4282090"/>
            <a:ext cx="3553224" cy="1998628"/>
          </a:xfrm>
          <a:prstGeom prst="roundRect">
            <a:avLst/>
          </a:prstGeom>
          <a:solidFill>
            <a:schemeClr val="accent2">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002770" y="5817193"/>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6501206" y="4720573"/>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05</a:t>
            </a:r>
          </a:p>
        </p:txBody>
      </p:sp>
      <p:sp>
        <p:nvSpPr>
          <p:cNvPr id="21" name="TextBox 21"/>
          <p:cNvSpPr txBox="1"/>
          <p:nvPr/>
        </p:nvSpPr>
        <p:spPr>
          <a:xfrm>
            <a:off x="4502110" y="4679425"/>
            <a:ext cx="25050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注意事项</a:t>
            </a:r>
          </a:p>
        </p:txBody>
      </p:sp>
      <p:sp>
        <p:nvSpPr>
          <p:cNvPr id="22" name="AutoShape 22"/>
          <p:cNvSpPr/>
          <p:nvPr/>
        </p:nvSpPr>
        <p:spPr>
          <a:xfrm>
            <a:off x="8060781" y="4282090"/>
            <a:ext cx="3553224" cy="1998628"/>
          </a:xfrm>
          <a:prstGeom prst="roundRect">
            <a:avLst/>
          </a:prstGeom>
          <a:solidFill>
            <a:schemeClr val="accent2">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10757202" y="5817193"/>
            <a:ext cx="656574" cy="12724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243446" y="4720573"/>
            <a:ext cx="1581150" cy="1600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4575" b="1">
                <a:solidFill>
                  <a:schemeClr val="accent1">
                    <a:alpha val="100000"/>
                  </a:schemeClr>
                </a:solidFill>
                <a:latin typeface="Microsoft Yahei"/>
                <a:ea typeface="Microsoft Yahei"/>
                <a:cs typeface="Microsoft Yahei"/>
              </a:rPr>
              <a:t>06</a:t>
            </a:r>
          </a:p>
        </p:txBody>
      </p:sp>
      <p:sp>
        <p:nvSpPr>
          <p:cNvPr id="25" name="TextBox 25"/>
          <p:cNvSpPr txBox="1"/>
          <p:nvPr/>
        </p:nvSpPr>
        <p:spPr>
          <a:xfrm>
            <a:off x="8256542" y="4679425"/>
            <a:ext cx="25050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确保数据真实、准确、完整，分析方法要科学、合理、客观。</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数据收集与分析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在此添加您的文本17字</a:t>
            </a:r>
          </a:p>
        </p:txBody>
      </p:sp>
      <p:sp>
        <p:nvSpPr>
          <p:cNvPr id="4" name="TextBox 4"/>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在此添加您的文本16字</a:t>
            </a:r>
          </a:p>
        </p:txBody>
      </p:sp>
      <p:sp>
        <p:nvSpPr>
          <p:cNvPr id="5" name="TextBox 5"/>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在此添加您的文本16字</a:t>
            </a:r>
          </a:p>
        </p:txBody>
      </p:sp>
      <p:sp>
        <p:nvSpPr>
          <p:cNvPr id="6" name="TextBox 6"/>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在此添加您的文本16字</a:t>
            </a:r>
          </a:p>
        </p:txBody>
      </p:sp>
      <p:sp>
        <p:nvSpPr>
          <p:cNvPr id="7" name="TextBox 7"/>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在此添加您的文本16字</a:t>
            </a:r>
          </a:p>
        </p:txBody>
      </p:sp>
      <p:sp>
        <p:nvSpPr>
          <p:cNvPr id="8" name="TextBox 8"/>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在此添加您的文本16字</a:t>
            </a:r>
          </a:p>
        </p:txBody>
      </p:sp>
      <p:sp>
        <p:nvSpPr>
          <p:cNvPr id="9" name="TextBox 9"/>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重要性</a:t>
            </a:r>
          </a:p>
        </p:txBody>
      </p:sp>
      <p:sp>
        <p:nvSpPr>
          <p:cNvPr id="10" name="TextBox 10"/>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论文撰写与修改是整个学术论文写作流程的最后环节，对研究成果的呈现和评价至关重要。</a:t>
            </a:r>
          </a:p>
        </p:txBody>
      </p:sp>
      <p:sp>
        <p:nvSpPr>
          <p:cNvPr id="11" name="TextBox 11"/>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如何进行</a:t>
            </a:r>
          </a:p>
        </p:txBody>
      </p:sp>
      <p:sp>
        <p:nvSpPr>
          <p:cNvPr id="12" name="TextBox 12"/>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根据研究目的、内容和方法，按照学术论文的规范和格式进行撰写。</a:t>
            </a:r>
          </a:p>
        </p:txBody>
      </p:sp>
      <p:sp>
        <p:nvSpPr>
          <p:cNvPr id="13" name="TextBox 13"/>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注意事项</a:t>
            </a:r>
          </a:p>
        </p:txBody>
      </p:sp>
      <p:sp>
        <p:nvSpPr>
          <p:cNvPr id="14" name="TextBox 14"/>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注重论文的逻辑性和条理性，避免语言不规范、错别字和语法错误等问题。</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论文撰写与修改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学术论文的结构与格式</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简明扼要，反映研究主题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标题应简短明了，准确反映论文的主题和研究内容，使读者能够快速了解论文的核心信息。作者信息应包括作者姓名、单位、联系方式等，以便于读者联系和引用。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684" r="2568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标题与作者信息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7112" r="2711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简明扼要，提供研究概述和关键术语</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摘要是对论文内容的简要概述，应包括研究背景、目的、方法、结果和结论等关键信息，以便读者快速了解论文的研究内容和意义。关键词是反映论文主题和关键术语的词汇或短语，有助于提高论文的检索率和引用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摘要与关键词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阐述研究背景、目的和意义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引言部分应简要介绍研究领域的发展现状、存在的问题和研究的必要性，为后续研究打下基础。背景部分应对研究领域的相关理论、研究现状和文献进行综述，为研究的开展提供理论支持。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引言与背景</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详细描述实验或研究设计、数据采集和分析方法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材料与方法部分应详细介绍实验或研究的设计方案、实验材料、仪器设备、实验步骤、数据采集和分析方法等，以确保研究的可重复性和透明性。同时，该部分还应说明研究方法的优缺点和局限性，以便读者评估研究的可靠性和适用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材料与方法</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https://d.book118.com/425344331300011111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2024-09-17T16:44:09.817</cp:lastPrinted>
  <dcterms:created xsi:type="dcterms:W3CDTF">2024-09-17T08:44:09Z</dcterms:created>
  <dcterms:modified xsi:type="dcterms:W3CDTF">2024-09-17T08:44:11Z</dcterms:modified>
</cp:coreProperties>
</file>