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091E61A-F914-4D8B-AC83-31BAFC2152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7DD06C-37D0-4452-9323-0BC771285D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C100DCD-5784-4E2C-95E2-0F1FFE3134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7749F3D-2E3E-4E97-97DE-55A09AA27F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6626A95-7B3B-4D8D-A8DB-BC86EDCD9D7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908E167-118A-4E9B-9684-99F43EFC3CA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F482B25-B4E4-4B67-92C7-5932DD5B5D9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0DFBB0E-E4B4-428B-9B3C-0249F0177B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66235A1-2CF5-4812-B3AA-C86C34F0E90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31D53E-7608-4E54-95E0-C5C5DC549F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104796-5115-42D2-8FFA-7D040C2B9A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26000024234010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《医学统计学》定量数据的统计描述</a:t>
            </a:r>
          </a:p>
        </p:txBody>
      </p:sp>
      <p:sp>
        <p:nvSpPr>
          <p:cNvPr id="3" name="TextBox 3"/>
          <p:cNvSpPr txBox="1"/>
          <p:nvPr/>
        </p:nvSpPr>
        <p:spPr>
          <a:xfrm>
            <a:off x="790127" y="5145145"/>
            <a:ext cx="8024774"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汇报人：AA</a:t>
            </a:r>
          </a:p>
        </p:txBody>
      </p:sp>
      <p:sp>
        <p:nvSpPr>
          <p:cNvPr id="4" name="TextBox 4"/>
          <p:cNvSpPr txBox="1"/>
          <p:nvPr/>
        </p:nvSpPr>
        <p:spPr>
          <a:xfrm>
            <a:off x="790127" y="5566988"/>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2024-01-25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定量数据基本概念与特点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定量数据收集与整理方法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定量数据描述性统计方法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定量数据推断性统计方法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定量数据可视化呈现技巧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实例分析：医学研究中定量数据统计描述实践</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定量数据基本概念与特点</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583" r="1458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定量数据是指以数值形式表示的数据，可以进行数学运算和统计分析。</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根据测量水平不同，定量数据可分为离散型数据和连续型数据。离散型数据只能取整数值，如人口数、医院床位数等；连续型数据可以取实数范围内的任何值，如身高、体重、血压等。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定量数据定义及分类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pic>
        <p:nvPicPr>
          <p:cNvPr id="8" name="Picture 8"/>
          <p:cNvPicPr>
            <a:picLocks noChangeAspect="1"/>
          </p:cNvPicPr>
          <p:nvPr/>
        </p:nvPicPr>
        <p:blipFill>
          <a:blip r:embed="rId2"/>
          <a:srcRect t="2592" b="2592"/>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5267" b="526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3243" b="3243"/>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医学领域中定量数据应用</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医学研究</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在医学研究中，定量数据被广泛应用于描述疾病发病率、死亡率、生存率等，以及评价治疗效果和安全性。</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医学诊断</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医生利用定量数据，如体温、血压、血糖等指标，对患者进行诊断和病情评估。</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公共卫生</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公共卫生部门利用定量数据监测和分析人群健康状况，制定和实施相应的卫生政策和措施。</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可转化性</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定量数据可以通过数学运算和统计分析转化为其他形式的信息，如平均数、标准差、相关系数等，以揭示数据的分布规律和变量之间的关系。</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精确性</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定量数据具有精确性，能够准确地反映实际测量值的大小和变化。</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可比性</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不同时间、不同地点或不同人群之间的定量数据可以进行比较和分析，有助于揭示其内在规律和联系。</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可重复性</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在相同条件下对同一对象进行多次测量所得到的定量数据应该具有一致性或重复性。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定量数据特点分析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定量数据收集与整理方法</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2971" r="1297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255" r="3025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1892" r="31892"/>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在自然状态下对研究对象进行观察，记录相关数据。这种方法适用于研究不易受干扰的自然现象或行为。</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自然观察</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在控制条件下对研究对象进行观察，以探究特定因素对结果的影响。这种方法要求严格控制实验条件，以减小误差。</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实验观察</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观察法收集数据</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391" r="339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在实验室环境中进行严格的实验设计，以收集定量数据。这种方法能够精确控制实验条件，但可能受到实验环境的限制。</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在实际环境中进行实验，以更真实地反映研究对象的特点。这种方法要求考虑现场环境的复杂性，并进行适当的控制。</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实验法收集数据</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现场实验</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实验室实验</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调查法收集数据</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问卷调查</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通过设计问卷，向目标人群收集定量数据。这种方法适用于大规模的数据收集，但需要注意问卷设计的合理性和调查样本的代表性。</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访谈调查</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通过与受访者进行面对面交流，收集定量数据。这种方法能够深入了解受访者的观点和经历，但可能受到访谈者主观因素的影响。</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8750" r="18750"/>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对收集到的数据进行检查、筛选和修正，以去除重复、错误或不合理的数据。这是保证数据质量的关键步骤。</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数据清洗</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将数据转换为适合统计分析的格式和类型，例如将分类变量转换为虚拟变量等。这有助于简化分析过程并提高结果的准确性。</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数据转换</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对数据进行标准化处理，以消除量纲和数量级对分析结果的影响。这有助于比较不同变量间的相对重要性。</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数据标准化</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数据整理与预处理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定量数据描述性统计方法</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适用于对称分布，特别是正态分布的资料。</a:t>
            </a:r>
          </a:p>
        </p:txBody>
      </p:sp>
      <p:pic>
        <p:nvPicPr>
          <p:cNvPr id="6" name="Picture 6"/>
          <p:cNvPicPr>
            <a:picLocks noChangeAspect="1"/>
          </p:cNvPicPr>
          <p:nvPr/>
        </p:nvPicPr>
        <p:blipFill>
          <a:blip r:embed="rId2"/>
          <a:srcRect l="5792" r="579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算术均数</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适用于反映一组经对数转换后呈对称分布的变量在数量上的平均水平，在医学研究中常适用于免疫学的指标。</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几何均数</a:t>
            </a:r>
          </a:p>
        </p:txBody>
      </p:sp>
      <p:pic>
        <p:nvPicPr>
          <p:cNvPr id="10" name="Picture 10"/>
          <p:cNvPicPr>
            <a:picLocks noChangeAspect="1"/>
          </p:cNvPicPr>
          <p:nvPr/>
        </p:nvPicPr>
        <p:blipFill>
          <a:blip r:embed="rId3"/>
          <a:srcRect l="18792" r="18792"/>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适用于各种分布类型的资料，常用于偏峰分布资料以及分布不明确资料的集中趋势描述。</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中位数</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集中趋势描述指标</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735871" y="4184207"/>
            <a:ext cx="2692926" cy="101771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Freeform 3"/>
          <p:cNvSpPr/>
          <p:nvPr/>
        </p:nvSpPr>
        <p:spPr>
          <a:xfrm flipH="1">
            <a:off x="4749975" y="1385888"/>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a:off x="6096005" y="2522220"/>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flipH="1">
            <a:off x="4749975" y="3648265"/>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6096005" y="4778693"/>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离散程度描述指标</a:t>
              </a:r>
            </a:p>
          </p:txBody>
        </p:sp>
      </p:grpSp>
      <p:grpSp>
        <p:nvGrpSpPr>
          <p:cNvPr id="29" name="Group 29"/>
          <p:cNvGrpSpPr/>
          <p:nvPr/>
        </p:nvGrpSpPr>
        <p:grpSpPr>
          <a:xfrm>
            <a:off x="1354979" y="1014104"/>
            <a:ext cx="3394996" cy="490334"/>
            <a:chOff x="1354979" y="1014104"/>
            <a:chExt cx="3394996" cy="490334"/>
          </a:xfrm>
        </p:grpSpPr>
        <p:sp>
          <p:nvSpPr>
            <p:cNvPr id="30" name="TextBox 30"/>
            <p:cNvSpPr txBox="1"/>
            <p:nvPr/>
          </p:nvSpPr>
          <p:spPr>
            <a:xfrm>
              <a:off x="1354979" y="1014104"/>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极差</a:t>
              </a:r>
            </a:p>
          </p:txBody>
        </p:sp>
      </p:grpSp>
      <p:grpSp>
        <p:nvGrpSpPr>
          <p:cNvPr id="31" name="Group 31"/>
          <p:cNvGrpSpPr/>
          <p:nvPr/>
        </p:nvGrpSpPr>
        <p:grpSpPr>
          <a:xfrm>
            <a:off x="1463704" y="1448856"/>
            <a:ext cx="3286271" cy="1654845"/>
            <a:chOff x="1463704" y="1448856"/>
            <a:chExt cx="3286271" cy="1654845"/>
          </a:xfrm>
        </p:grpSpPr>
        <p:sp>
          <p:nvSpPr>
            <p:cNvPr id="32" name="TextBox 32"/>
            <p:cNvSpPr txBox="1"/>
            <p:nvPr/>
          </p:nvSpPr>
          <p:spPr>
            <a:xfrm>
              <a:off x="1463704" y="1448856"/>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即最大值与最小值之差，说明数据的波动范围。</a:t>
              </a:r>
            </a:p>
          </p:txBody>
        </p:sp>
      </p:grpSp>
      <p:grpSp>
        <p:nvGrpSpPr>
          <p:cNvPr id="33" name="Group 33"/>
          <p:cNvGrpSpPr/>
          <p:nvPr/>
        </p:nvGrpSpPr>
        <p:grpSpPr>
          <a:xfrm>
            <a:off x="1354979" y="3648265"/>
            <a:ext cx="3394996" cy="490334"/>
            <a:chOff x="1354979" y="3648265"/>
            <a:chExt cx="3394996" cy="490334"/>
          </a:xfrm>
        </p:grpSpPr>
        <p:sp>
          <p:nvSpPr>
            <p:cNvPr id="34" name="TextBox 34"/>
            <p:cNvSpPr txBox="1"/>
            <p:nvPr/>
          </p:nvSpPr>
          <p:spPr>
            <a:xfrm>
              <a:off x="1354979" y="364826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方差与标准差</a:t>
              </a:r>
            </a:p>
          </p:txBody>
        </p:sp>
      </p:grpSp>
      <p:grpSp>
        <p:nvGrpSpPr>
          <p:cNvPr id="35" name="Group 35"/>
          <p:cNvGrpSpPr/>
          <p:nvPr/>
        </p:nvGrpSpPr>
        <p:grpSpPr>
          <a:xfrm>
            <a:off x="1463704" y="4083018"/>
            <a:ext cx="3286271" cy="1654845"/>
            <a:chOff x="1463704" y="4083018"/>
            <a:chExt cx="3286271" cy="1654845"/>
          </a:xfrm>
        </p:grpSpPr>
        <p:sp>
          <p:nvSpPr>
            <p:cNvPr id="36" name="TextBox 36"/>
            <p:cNvSpPr txBox="1"/>
            <p:nvPr/>
          </p:nvSpPr>
          <p:spPr>
            <a:xfrm>
              <a:off x="1463704" y="4083018"/>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方差是每个数据与全体数据平均数之差的平方值的平均数。标准差是方差的算术平方根，标准差用s表示；方差用s^2表示。</a:t>
              </a:r>
            </a:p>
          </p:txBody>
        </p:sp>
      </p:grpSp>
      <p:grpSp>
        <p:nvGrpSpPr>
          <p:cNvPr id="37" name="Group 37"/>
          <p:cNvGrpSpPr/>
          <p:nvPr/>
        </p:nvGrpSpPr>
        <p:grpSpPr>
          <a:xfrm>
            <a:off x="7442035" y="1993420"/>
            <a:ext cx="3394996" cy="490334"/>
            <a:chOff x="7442035" y="1993420"/>
            <a:chExt cx="3394996" cy="490334"/>
          </a:xfrm>
        </p:grpSpPr>
        <p:sp>
          <p:nvSpPr>
            <p:cNvPr id="38" name="TextBox 38"/>
            <p:cNvSpPr txBox="1"/>
            <p:nvPr/>
          </p:nvSpPr>
          <p:spPr>
            <a:xfrm>
              <a:off x="7442035" y="1993420"/>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2">
                      <a:alpha val="100000"/>
                    </a:schemeClr>
                  </a:solidFill>
                  <a:latin typeface="Microsoft Yahei"/>
                  <a:ea typeface="Microsoft Yahei"/>
                  <a:cs typeface="Microsoft Yahei"/>
                </a:rPr>
                <a:t>四分位数间距</a:t>
              </a:r>
            </a:p>
          </p:txBody>
        </p:sp>
      </p:grpSp>
      <p:grpSp>
        <p:nvGrpSpPr>
          <p:cNvPr id="39" name="Group 39"/>
          <p:cNvGrpSpPr/>
          <p:nvPr/>
        </p:nvGrpSpPr>
        <p:grpSpPr>
          <a:xfrm>
            <a:off x="7550760" y="2428173"/>
            <a:ext cx="3286271" cy="1654845"/>
            <a:chOff x="7550760" y="2428173"/>
            <a:chExt cx="3286271" cy="1654845"/>
          </a:xfrm>
        </p:grpSpPr>
        <p:sp>
          <p:nvSpPr>
            <p:cNvPr id="40" name="TextBox 40"/>
            <p:cNvSpPr txBox="1"/>
            <p:nvPr/>
          </p:nvSpPr>
          <p:spPr>
            <a:xfrm>
              <a:off x="7550760" y="2428173"/>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即上四分位数与下四分位数之差，反映中间50%数据的离散程度。</a:t>
              </a:r>
            </a:p>
          </p:txBody>
        </p:sp>
      </p:grpSp>
      <p:grpSp>
        <p:nvGrpSpPr>
          <p:cNvPr id="41" name="Group 41"/>
          <p:cNvGrpSpPr/>
          <p:nvPr/>
        </p:nvGrpSpPr>
        <p:grpSpPr>
          <a:xfrm>
            <a:off x="7496398" y="4406909"/>
            <a:ext cx="3394996" cy="490334"/>
            <a:chOff x="7496398" y="4406909"/>
            <a:chExt cx="3394996" cy="490334"/>
          </a:xfrm>
        </p:grpSpPr>
        <p:sp>
          <p:nvSpPr>
            <p:cNvPr id="42" name="TextBox 42"/>
            <p:cNvSpPr txBox="1"/>
            <p:nvPr/>
          </p:nvSpPr>
          <p:spPr>
            <a:xfrm>
              <a:off x="7496398" y="440690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2">
                      <a:alpha val="100000"/>
                    </a:schemeClr>
                  </a:solidFill>
                  <a:latin typeface="Microsoft Yahei"/>
                  <a:ea typeface="Microsoft Yahei"/>
                  <a:cs typeface="Microsoft Yahei"/>
                </a:rPr>
                <a:t>变异系数</a:t>
              </a:r>
            </a:p>
          </p:txBody>
        </p:sp>
      </p:grpSp>
      <p:grpSp>
        <p:nvGrpSpPr>
          <p:cNvPr id="43" name="Group 43"/>
          <p:cNvGrpSpPr/>
          <p:nvPr/>
        </p:nvGrpSpPr>
        <p:grpSpPr>
          <a:xfrm>
            <a:off x="7605123" y="4841661"/>
            <a:ext cx="3286271" cy="1654845"/>
            <a:chOff x="7605123" y="4841661"/>
            <a:chExt cx="3286271" cy="1654845"/>
          </a:xfrm>
        </p:grpSpPr>
        <p:sp>
          <p:nvSpPr>
            <p:cNvPr id="44" name="TextBox 44"/>
            <p:cNvSpPr txBox="1"/>
            <p:nvPr/>
          </p:nvSpPr>
          <p:spPr>
            <a:xfrm>
              <a:off x="7605123" y="4841661"/>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即标准差与均数之比，用于观察指标单位不同或均数相差较大时两组或多组资料的变异程度。</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https://d.book118.com/426000024234010045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2024-09-14T22:18:02.511</cp:lastPrinted>
  <dcterms:created xsi:type="dcterms:W3CDTF">2024-09-14T14:18:02Z</dcterms:created>
  <dcterms:modified xsi:type="dcterms:W3CDTF">2024-09-14T14:18:04Z</dcterms:modified>
</cp:coreProperties>
</file>