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99D715-AE82-43C4-A869-5F2FB05063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E51A41-41BF-4A7D-8BA6-8157799AAB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EE0877-DB19-491A-988C-06F1EF777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46E227-749F-40AB-92CB-8FF41E67D3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5ED70A-F5C5-4B21-A6C5-5B0789D555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13CD3E-CAF5-4D50-85EC-BE616367BB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A17A73-0458-4750-BA05-4CFE88D930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2A37FA-2BF6-4F67-93FE-7CFA70D1CB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30859A-BB61-4045-85CC-B865E948FD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344F33-1E27-4A7D-AF51-B95BBE8A7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E08576-89C7-4888-81AC-529F7CC1B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9144000" cy="6858000"/>
          </a:xfrm>
          <a:prstGeom prst="rect">
            <a:avLst/>
          </a:prstGeom>
        </p:spPr>
      </p:pic>
      <p:sp>
        <p:nvSpPr>
          <p:cNvPr id="17" name="bg object 17"/>
          <p:cNvSpPr/>
          <p:nvPr/>
        </p:nvSpPr>
        <p:spPr>
          <a:xfrm>
            <a:off x="228600" y="3206749"/>
            <a:ext cx="8686800" cy="78105"/>
          </a:xfrm>
          <a:custGeom>
            <a:rect l="l" t="t" r="r" b="b"/>
            <a:pathLst>
              <a:path w="8686800" h="78104">
                <a:moveTo>
                  <a:pt x="8647906" y="77788"/>
                </a:moveTo>
                <a:lnTo>
                  <a:pt x="38893" y="77788"/>
                </a:lnTo>
                <a:lnTo>
                  <a:pt x="23754" y="74731"/>
                </a:lnTo>
                <a:lnTo>
                  <a:pt x="11391" y="66396"/>
                </a:lnTo>
                <a:lnTo>
                  <a:pt x="3056" y="54033"/>
                </a:lnTo>
                <a:lnTo>
                  <a:pt x="0" y="38893"/>
                </a:lnTo>
                <a:lnTo>
                  <a:pt x="3056" y="23754"/>
                </a:lnTo>
                <a:lnTo>
                  <a:pt x="11391" y="11391"/>
                </a:lnTo>
                <a:lnTo>
                  <a:pt x="23754" y="3056"/>
                </a:lnTo>
                <a:lnTo>
                  <a:pt x="38893" y="0"/>
                </a:lnTo>
                <a:lnTo>
                  <a:pt x="8647906" y="0"/>
                </a:lnTo>
                <a:lnTo>
                  <a:pt x="8663044" y="3056"/>
                </a:lnTo>
                <a:lnTo>
                  <a:pt x="8675408" y="11391"/>
                </a:lnTo>
                <a:lnTo>
                  <a:pt x="8683743" y="23754"/>
                </a:lnTo>
                <a:lnTo>
                  <a:pt x="8686799" y="38894"/>
                </a:lnTo>
                <a:lnTo>
                  <a:pt x="8683743" y="54033"/>
                </a:lnTo>
                <a:lnTo>
                  <a:pt x="8675408" y="66396"/>
                </a:lnTo>
                <a:lnTo>
                  <a:pt x="8663045" y="74731"/>
                </a:lnTo>
                <a:lnTo>
                  <a:pt x="8647906" y="77788"/>
                </a:lnTo>
                <a:close/>
              </a:path>
            </a:pathLst>
          </a:custGeom>
          <a:solidFill>
            <a:srgbClr val="333333"/>
          </a:solidFill>
        </p:spPr>
        <p:txBody>
          <a:bodyPr wrap="square" lIns="0" tIns="0" rIns="0" bIns="0" rtlCol="0"/>
          <a:lstStyle/>
          <a:p/>
        </p:txBody>
      </p:sp>
      <p:sp>
        <p:nvSpPr>
          <p:cNvPr id="18" name="bg object 18"/>
          <p:cNvSpPr/>
          <p:nvPr/>
        </p:nvSpPr>
        <p:spPr>
          <a:xfrm>
            <a:off x="228587" y="1246199"/>
            <a:ext cx="8686800" cy="2241550"/>
          </a:xfrm>
          <a:custGeom>
            <a:rect l="l" t="t" r="r" b="b"/>
            <a:pathLst>
              <a:path w="8686800" h="2241550">
                <a:moveTo>
                  <a:pt x="8686800" y="275424"/>
                </a:moveTo>
                <a:lnTo>
                  <a:pt x="8683752" y="260286"/>
                </a:lnTo>
                <a:lnTo>
                  <a:pt x="8675408" y="247916"/>
                </a:lnTo>
                <a:lnTo>
                  <a:pt x="8663051" y="239585"/>
                </a:lnTo>
                <a:lnTo>
                  <a:pt x="8647913" y="236524"/>
                </a:lnTo>
                <a:lnTo>
                  <a:pt x="8472500" y="236524"/>
                </a:lnTo>
                <a:lnTo>
                  <a:pt x="8472500" y="38887"/>
                </a:lnTo>
                <a:lnTo>
                  <a:pt x="8469439" y="23749"/>
                </a:lnTo>
                <a:lnTo>
                  <a:pt x="8461096" y="11391"/>
                </a:lnTo>
                <a:lnTo>
                  <a:pt x="8448738" y="3048"/>
                </a:lnTo>
                <a:lnTo>
                  <a:pt x="8433600" y="0"/>
                </a:lnTo>
                <a:lnTo>
                  <a:pt x="8418462" y="3048"/>
                </a:lnTo>
                <a:lnTo>
                  <a:pt x="8406092" y="11391"/>
                </a:lnTo>
                <a:lnTo>
                  <a:pt x="8397761" y="23749"/>
                </a:lnTo>
                <a:lnTo>
                  <a:pt x="8394700" y="38887"/>
                </a:lnTo>
                <a:lnTo>
                  <a:pt x="8394700" y="236524"/>
                </a:lnTo>
                <a:lnTo>
                  <a:pt x="284175" y="236524"/>
                </a:lnTo>
                <a:lnTo>
                  <a:pt x="284175" y="45237"/>
                </a:lnTo>
                <a:lnTo>
                  <a:pt x="281114" y="30099"/>
                </a:lnTo>
                <a:lnTo>
                  <a:pt x="272783" y="17741"/>
                </a:lnTo>
                <a:lnTo>
                  <a:pt x="260413" y="9398"/>
                </a:lnTo>
                <a:lnTo>
                  <a:pt x="245275" y="6350"/>
                </a:lnTo>
                <a:lnTo>
                  <a:pt x="230136" y="9398"/>
                </a:lnTo>
                <a:lnTo>
                  <a:pt x="217766" y="17741"/>
                </a:lnTo>
                <a:lnTo>
                  <a:pt x="209435" y="30099"/>
                </a:lnTo>
                <a:lnTo>
                  <a:pt x="206375" y="45237"/>
                </a:lnTo>
                <a:lnTo>
                  <a:pt x="206375" y="236524"/>
                </a:lnTo>
                <a:lnTo>
                  <a:pt x="38900" y="236524"/>
                </a:lnTo>
                <a:lnTo>
                  <a:pt x="23761" y="239585"/>
                </a:lnTo>
                <a:lnTo>
                  <a:pt x="11391" y="247916"/>
                </a:lnTo>
                <a:lnTo>
                  <a:pt x="3060" y="260286"/>
                </a:lnTo>
                <a:lnTo>
                  <a:pt x="0" y="275424"/>
                </a:lnTo>
                <a:lnTo>
                  <a:pt x="3060" y="290563"/>
                </a:lnTo>
                <a:lnTo>
                  <a:pt x="11391" y="302933"/>
                </a:lnTo>
                <a:lnTo>
                  <a:pt x="23761" y="311264"/>
                </a:lnTo>
                <a:lnTo>
                  <a:pt x="38900" y="314325"/>
                </a:lnTo>
                <a:lnTo>
                  <a:pt x="206375" y="314325"/>
                </a:lnTo>
                <a:lnTo>
                  <a:pt x="206387" y="2202650"/>
                </a:lnTo>
                <a:lnTo>
                  <a:pt x="209435" y="2217788"/>
                </a:lnTo>
                <a:lnTo>
                  <a:pt x="217766" y="2230145"/>
                </a:lnTo>
                <a:lnTo>
                  <a:pt x="230136" y="2238489"/>
                </a:lnTo>
                <a:lnTo>
                  <a:pt x="245275" y="2241550"/>
                </a:lnTo>
                <a:lnTo>
                  <a:pt x="260413" y="2238489"/>
                </a:lnTo>
                <a:lnTo>
                  <a:pt x="272783" y="2230145"/>
                </a:lnTo>
                <a:lnTo>
                  <a:pt x="281114" y="2217788"/>
                </a:lnTo>
                <a:lnTo>
                  <a:pt x="284175" y="2202650"/>
                </a:lnTo>
                <a:lnTo>
                  <a:pt x="284175" y="314325"/>
                </a:lnTo>
                <a:lnTo>
                  <a:pt x="8394700" y="314325"/>
                </a:lnTo>
                <a:lnTo>
                  <a:pt x="8394700" y="2196300"/>
                </a:lnTo>
                <a:lnTo>
                  <a:pt x="8397761" y="2211438"/>
                </a:lnTo>
                <a:lnTo>
                  <a:pt x="8406092" y="2223795"/>
                </a:lnTo>
                <a:lnTo>
                  <a:pt x="8418462" y="2232139"/>
                </a:lnTo>
                <a:lnTo>
                  <a:pt x="8433600" y="2235200"/>
                </a:lnTo>
                <a:lnTo>
                  <a:pt x="8448738" y="2232139"/>
                </a:lnTo>
                <a:lnTo>
                  <a:pt x="8461108" y="2223795"/>
                </a:lnTo>
                <a:lnTo>
                  <a:pt x="8469439" y="2211438"/>
                </a:lnTo>
                <a:lnTo>
                  <a:pt x="8472500" y="2196300"/>
                </a:lnTo>
                <a:lnTo>
                  <a:pt x="8472500" y="314325"/>
                </a:lnTo>
                <a:lnTo>
                  <a:pt x="8647913" y="314325"/>
                </a:lnTo>
                <a:lnTo>
                  <a:pt x="8663051" y="311264"/>
                </a:lnTo>
                <a:lnTo>
                  <a:pt x="8675421" y="302933"/>
                </a:lnTo>
                <a:lnTo>
                  <a:pt x="8683752" y="290563"/>
                </a:lnTo>
                <a:lnTo>
                  <a:pt x="8686800" y="275424"/>
                </a:lnTo>
                <a:close/>
              </a:path>
            </a:pathLst>
          </a:custGeom>
          <a:solidFill>
            <a:srgbClr val="333333"/>
          </a:solidFill>
        </p:spPr>
        <p:txBody>
          <a:bodyPr wrap="square" lIns="0" tIns="0" rIns="0" bIns="0" rtlCol="0"/>
          <a:lstStyle/>
          <a:p/>
        </p:txBody>
      </p:sp>
      <p:sp>
        <p:nvSpPr>
          <p:cNvPr id="19" name="bg object 19"/>
          <p:cNvSpPr/>
          <p:nvPr/>
        </p:nvSpPr>
        <p:spPr>
          <a:xfrm>
            <a:off x="2830511" y="5783261"/>
            <a:ext cx="3481704" cy="78105"/>
          </a:xfrm>
          <a:custGeom>
            <a:rect l="l" t="t" r="r" b="b"/>
            <a:pathLst>
              <a:path w="3481704" h="78104">
                <a:moveTo>
                  <a:pt x="38894" y="77788"/>
                </a:moveTo>
                <a:lnTo>
                  <a:pt x="23754" y="74731"/>
                </a:lnTo>
                <a:lnTo>
                  <a:pt x="11391" y="66396"/>
                </a:lnTo>
                <a:lnTo>
                  <a:pt x="3056" y="54033"/>
                </a:lnTo>
                <a:lnTo>
                  <a:pt x="0" y="38893"/>
                </a:lnTo>
                <a:lnTo>
                  <a:pt x="3056" y="23754"/>
                </a:lnTo>
                <a:lnTo>
                  <a:pt x="11391" y="11391"/>
                </a:lnTo>
                <a:lnTo>
                  <a:pt x="23754" y="3056"/>
                </a:lnTo>
                <a:lnTo>
                  <a:pt x="38893" y="0"/>
                </a:lnTo>
                <a:lnTo>
                  <a:pt x="3442494" y="0"/>
                </a:lnTo>
                <a:lnTo>
                  <a:pt x="3457632" y="3056"/>
                </a:lnTo>
                <a:lnTo>
                  <a:pt x="3469995" y="11392"/>
                </a:lnTo>
                <a:lnTo>
                  <a:pt x="3478330" y="23754"/>
                </a:lnTo>
                <a:lnTo>
                  <a:pt x="3481387" y="38894"/>
                </a:lnTo>
                <a:lnTo>
                  <a:pt x="3478330" y="54033"/>
                </a:lnTo>
                <a:lnTo>
                  <a:pt x="3469995" y="66396"/>
                </a:lnTo>
                <a:lnTo>
                  <a:pt x="3457632" y="74731"/>
                </a:lnTo>
                <a:lnTo>
                  <a:pt x="3442493" y="77787"/>
                </a:lnTo>
                <a:lnTo>
                  <a:pt x="38894" y="77788"/>
                </a:lnTo>
                <a:close/>
              </a:path>
            </a:pathLst>
          </a:custGeom>
          <a:solidFill>
            <a:srgbClr val="333333"/>
          </a:solidFill>
        </p:spPr>
        <p:txBody>
          <a:bodyPr wrap="square" lIns="0" tIns="0" rIns="0" bIns="0" rtlCol="0"/>
          <a:lstStyle/>
          <a:p/>
        </p:txBody>
      </p:sp>
      <p:pic>
        <p:nvPicPr>
          <p:cNvPr id="20" name="bg object 20"/>
          <p:cNvPicPr/>
          <p:nvPr/>
        </p:nvPicPr>
        <p:blipFill>
          <a:blip r:embed="rId2"/>
          <a:stretch>
            <a:fillRect/>
          </a:stretch>
        </p:blipFill>
        <p:spPr>
          <a:xfrm>
            <a:off x="4095749" y="5734050"/>
            <a:ext cx="949325" cy="176212"/>
          </a:xfrm>
          <a:prstGeom prst="rect">
            <a:avLst/>
          </a:prstGeom>
        </p:spPr>
      </p:pic>
      <p:sp>
        <p:nvSpPr>
          <p:cNvPr id="2" name="Holder 2"/>
          <p:cNvSpPr>
            <a:spLocks noGrp="1"/>
          </p:cNvSpPr>
          <p:nvPr>
            <p:ph type="ctrTitle"/>
          </p:nvPr>
        </p:nvSpPr>
        <p:spPr>
          <a:xfrm>
            <a:off x="3035300" y="1878012"/>
            <a:ext cx="3073400" cy="939800"/>
          </a:xfrm>
          <a:prstGeom prst="rect">
            <a:avLst/>
          </a:prstGeom>
        </p:spPr>
        <p:txBody>
          <a:bodyPr wrap="square" lIns="0" tIns="0" rIns="0" bIns="0">
            <a:spAutoFit/>
          </a:bodyPr>
          <a:lstStyle>
            <a:lvl1pPr>
              <a:defRPr sz="2800" b="0" i="0">
                <a:solidFill>
                  <a:srgbClr val="333333"/>
                </a:solidFill>
                <a:latin typeface="黑体"/>
                <a:cs typeface="黑体"/>
              </a:defRPr>
            </a:lvl1pPr>
          </a:lstStyle>
          <a:p/>
        </p:txBody>
      </p:sp>
      <p:sp>
        <p:nvSpPr>
          <p:cNvPr id="3" name="Holder 3"/>
          <p:cNvSpPr>
            <a:spLocks noGrp="1"/>
          </p:cNvSpPr>
          <p:nvPr>
            <p:ph type="subTitle" idx="4"/>
          </p:nvPr>
        </p:nvSpPr>
        <p:spPr>
          <a:xfrm>
            <a:off x="1562100" y="3936682"/>
            <a:ext cx="6172200" cy="695960"/>
          </a:xfrm>
          <a:prstGeom prst="rect">
            <a:avLst/>
          </a:prstGeom>
        </p:spPr>
        <p:txBody>
          <a:bodyPr wrap="square" lIns="0" tIns="0" rIns="0" bIns="0">
            <a:spAutoFit/>
          </a:bodyPr>
          <a:lstStyle>
            <a:lvl1pPr>
              <a:defRPr sz="2800" b="0" i="0">
                <a:solidFill>
                  <a:srgbClr val="00264C"/>
                </a:solidFill>
                <a:latin typeface="黑体"/>
                <a:cs typeface="黑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rgbClr val="333333"/>
                </a:solidFill>
                <a:latin typeface="黑体"/>
                <a:cs typeface="黑体"/>
              </a:defRPr>
            </a:lvl1pPr>
          </a:lstStyle>
          <a:p/>
        </p:txBody>
      </p:sp>
      <p:sp>
        <p:nvSpPr>
          <p:cNvPr id="3" name="Holder 3"/>
          <p:cNvSpPr>
            <a:spLocks noGrp="1"/>
          </p:cNvSpPr>
          <p:nvPr>
            <p:ph type="body" idx="1"/>
          </p:nvPr>
        </p:nvSpPr>
        <p:spPr/>
        <p:txBody>
          <a:bodyPr lIns="0" tIns="0" rIns="0" bIns="0"/>
          <a:lstStyle>
            <a:lvl1pPr>
              <a:defRPr sz="2800" b="0" i="0">
                <a:solidFill>
                  <a:srgbClr val="00264C"/>
                </a:solidFill>
                <a:latin typeface="黑体"/>
                <a:cs typeface="黑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rgbClr val="333333"/>
                </a:solidFill>
                <a:latin typeface="黑体"/>
                <a:cs typeface="黑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9144000" cy="6858000"/>
          </a:xfrm>
          <a:prstGeom prst="rect">
            <a:avLst/>
          </a:prstGeom>
        </p:spPr>
      </p:pic>
      <p:sp>
        <p:nvSpPr>
          <p:cNvPr id="17" name="bg object 17"/>
          <p:cNvSpPr/>
          <p:nvPr/>
        </p:nvSpPr>
        <p:spPr>
          <a:xfrm>
            <a:off x="228600" y="3206749"/>
            <a:ext cx="8686800" cy="78105"/>
          </a:xfrm>
          <a:custGeom>
            <a:rect l="l" t="t" r="r" b="b"/>
            <a:pathLst>
              <a:path w="8686800" h="78104">
                <a:moveTo>
                  <a:pt x="8647906" y="77788"/>
                </a:moveTo>
                <a:lnTo>
                  <a:pt x="38893" y="77788"/>
                </a:lnTo>
                <a:lnTo>
                  <a:pt x="23754" y="74731"/>
                </a:lnTo>
                <a:lnTo>
                  <a:pt x="11391" y="66396"/>
                </a:lnTo>
                <a:lnTo>
                  <a:pt x="3056" y="54033"/>
                </a:lnTo>
                <a:lnTo>
                  <a:pt x="0" y="38893"/>
                </a:lnTo>
                <a:lnTo>
                  <a:pt x="3056" y="23754"/>
                </a:lnTo>
                <a:lnTo>
                  <a:pt x="11391" y="11391"/>
                </a:lnTo>
                <a:lnTo>
                  <a:pt x="23754" y="3056"/>
                </a:lnTo>
                <a:lnTo>
                  <a:pt x="38893" y="0"/>
                </a:lnTo>
                <a:lnTo>
                  <a:pt x="8647906" y="0"/>
                </a:lnTo>
                <a:lnTo>
                  <a:pt x="8663044" y="3056"/>
                </a:lnTo>
                <a:lnTo>
                  <a:pt x="8675408" y="11391"/>
                </a:lnTo>
                <a:lnTo>
                  <a:pt x="8683743" y="23754"/>
                </a:lnTo>
                <a:lnTo>
                  <a:pt x="8686799" y="38894"/>
                </a:lnTo>
                <a:lnTo>
                  <a:pt x="8683743" y="54033"/>
                </a:lnTo>
                <a:lnTo>
                  <a:pt x="8675408" y="66396"/>
                </a:lnTo>
                <a:lnTo>
                  <a:pt x="8663045" y="74731"/>
                </a:lnTo>
                <a:lnTo>
                  <a:pt x="8647906" y="77788"/>
                </a:lnTo>
                <a:close/>
              </a:path>
            </a:pathLst>
          </a:custGeom>
          <a:solidFill>
            <a:srgbClr val="333333"/>
          </a:solidFill>
        </p:spPr>
        <p:txBody>
          <a:bodyPr wrap="square" lIns="0" tIns="0" rIns="0" bIns="0" rtlCol="0"/>
          <a:lstStyle/>
          <a:p/>
        </p:txBody>
      </p:sp>
      <p:sp>
        <p:nvSpPr>
          <p:cNvPr id="18" name="bg object 18"/>
          <p:cNvSpPr/>
          <p:nvPr/>
        </p:nvSpPr>
        <p:spPr>
          <a:xfrm>
            <a:off x="228587" y="1246199"/>
            <a:ext cx="8686800" cy="2241550"/>
          </a:xfrm>
          <a:custGeom>
            <a:rect l="l" t="t" r="r" b="b"/>
            <a:pathLst>
              <a:path w="8686800" h="2241550">
                <a:moveTo>
                  <a:pt x="8686800" y="275424"/>
                </a:moveTo>
                <a:lnTo>
                  <a:pt x="8683752" y="260286"/>
                </a:lnTo>
                <a:lnTo>
                  <a:pt x="8675408" y="247916"/>
                </a:lnTo>
                <a:lnTo>
                  <a:pt x="8663051" y="239585"/>
                </a:lnTo>
                <a:lnTo>
                  <a:pt x="8647913" y="236524"/>
                </a:lnTo>
                <a:lnTo>
                  <a:pt x="8472500" y="236524"/>
                </a:lnTo>
                <a:lnTo>
                  <a:pt x="8472500" y="38887"/>
                </a:lnTo>
                <a:lnTo>
                  <a:pt x="8469439" y="23749"/>
                </a:lnTo>
                <a:lnTo>
                  <a:pt x="8461096" y="11391"/>
                </a:lnTo>
                <a:lnTo>
                  <a:pt x="8448738" y="3048"/>
                </a:lnTo>
                <a:lnTo>
                  <a:pt x="8433600" y="0"/>
                </a:lnTo>
                <a:lnTo>
                  <a:pt x="8418462" y="3048"/>
                </a:lnTo>
                <a:lnTo>
                  <a:pt x="8406092" y="11391"/>
                </a:lnTo>
                <a:lnTo>
                  <a:pt x="8397761" y="23749"/>
                </a:lnTo>
                <a:lnTo>
                  <a:pt x="8394700" y="38887"/>
                </a:lnTo>
                <a:lnTo>
                  <a:pt x="8394700" y="236524"/>
                </a:lnTo>
                <a:lnTo>
                  <a:pt x="284175" y="236524"/>
                </a:lnTo>
                <a:lnTo>
                  <a:pt x="284175" y="45237"/>
                </a:lnTo>
                <a:lnTo>
                  <a:pt x="281114" y="30099"/>
                </a:lnTo>
                <a:lnTo>
                  <a:pt x="272783" y="17741"/>
                </a:lnTo>
                <a:lnTo>
                  <a:pt x="260413" y="9398"/>
                </a:lnTo>
                <a:lnTo>
                  <a:pt x="245275" y="6350"/>
                </a:lnTo>
                <a:lnTo>
                  <a:pt x="230136" y="9398"/>
                </a:lnTo>
                <a:lnTo>
                  <a:pt x="217766" y="17741"/>
                </a:lnTo>
                <a:lnTo>
                  <a:pt x="209435" y="30099"/>
                </a:lnTo>
                <a:lnTo>
                  <a:pt x="206375" y="45237"/>
                </a:lnTo>
                <a:lnTo>
                  <a:pt x="206375" y="236524"/>
                </a:lnTo>
                <a:lnTo>
                  <a:pt x="38900" y="236524"/>
                </a:lnTo>
                <a:lnTo>
                  <a:pt x="23761" y="239585"/>
                </a:lnTo>
                <a:lnTo>
                  <a:pt x="11391" y="247916"/>
                </a:lnTo>
                <a:lnTo>
                  <a:pt x="3060" y="260286"/>
                </a:lnTo>
                <a:lnTo>
                  <a:pt x="0" y="275424"/>
                </a:lnTo>
                <a:lnTo>
                  <a:pt x="3060" y="290563"/>
                </a:lnTo>
                <a:lnTo>
                  <a:pt x="11391" y="302933"/>
                </a:lnTo>
                <a:lnTo>
                  <a:pt x="23761" y="311264"/>
                </a:lnTo>
                <a:lnTo>
                  <a:pt x="38900" y="314325"/>
                </a:lnTo>
                <a:lnTo>
                  <a:pt x="206375" y="314325"/>
                </a:lnTo>
                <a:lnTo>
                  <a:pt x="206387" y="2202650"/>
                </a:lnTo>
                <a:lnTo>
                  <a:pt x="209435" y="2217788"/>
                </a:lnTo>
                <a:lnTo>
                  <a:pt x="217766" y="2230145"/>
                </a:lnTo>
                <a:lnTo>
                  <a:pt x="230136" y="2238489"/>
                </a:lnTo>
                <a:lnTo>
                  <a:pt x="245275" y="2241550"/>
                </a:lnTo>
                <a:lnTo>
                  <a:pt x="260413" y="2238489"/>
                </a:lnTo>
                <a:lnTo>
                  <a:pt x="272783" y="2230145"/>
                </a:lnTo>
                <a:lnTo>
                  <a:pt x="281114" y="2217788"/>
                </a:lnTo>
                <a:lnTo>
                  <a:pt x="284175" y="2202650"/>
                </a:lnTo>
                <a:lnTo>
                  <a:pt x="284175" y="314325"/>
                </a:lnTo>
                <a:lnTo>
                  <a:pt x="8394700" y="314325"/>
                </a:lnTo>
                <a:lnTo>
                  <a:pt x="8394700" y="2196300"/>
                </a:lnTo>
                <a:lnTo>
                  <a:pt x="8397761" y="2211438"/>
                </a:lnTo>
                <a:lnTo>
                  <a:pt x="8406092" y="2223795"/>
                </a:lnTo>
                <a:lnTo>
                  <a:pt x="8418462" y="2232139"/>
                </a:lnTo>
                <a:lnTo>
                  <a:pt x="8433600" y="2235200"/>
                </a:lnTo>
                <a:lnTo>
                  <a:pt x="8448738" y="2232139"/>
                </a:lnTo>
                <a:lnTo>
                  <a:pt x="8461108" y="2223795"/>
                </a:lnTo>
                <a:lnTo>
                  <a:pt x="8469439" y="2211438"/>
                </a:lnTo>
                <a:lnTo>
                  <a:pt x="8472500" y="2196300"/>
                </a:lnTo>
                <a:lnTo>
                  <a:pt x="8472500" y="314325"/>
                </a:lnTo>
                <a:lnTo>
                  <a:pt x="8647913" y="314325"/>
                </a:lnTo>
                <a:lnTo>
                  <a:pt x="8663051" y="311264"/>
                </a:lnTo>
                <a:lnTo>
                  <a:pt x="8675421" y="302933"/>
                </a:lnTo>
                <a:lnTo>
                  <a:pt x="8683752" y="290563"/>
                </a:lnTo>
                <a:lnTo>
                  <a:pt x="8686800" y="275424"/>
                </a:lnTo>
                <a:close/>
              </a:path>
            </a:pathLst>
          </a:custGeom>
          <a:solidFill>
            <a:srgbClr val="333333"/>
          </a:solidFill>
        </p:spPr>
        <p:txBody>
          <a:bodyPr wrap="square" lIns="0" tIns="0" rIns="0" bIns="0" rtlCol="0"/>
          <a:lstStyle/>
          <a:p/>
        </p:txBody>
      </p:sp>
      <p:sp>
        <p:nvSpPr>
          <p:cNvPr id="19" name="bg object 19"/>
          <p:cNvSpPr/>
          <p:nvPr/>
        </p:nvSpPr>
        <p:spPr>
          <a:xfrm>
            <a:off x="2830511" y="5783261"/>
            <a:ext cx="3481704" cy="78105"/>
          </a:xfrm>
          <a:custGeom>
            <a:rect l="l" t="t" r="r" b="b"/>
            <a:pathLst>
              <a:path w="3481704" h="78104">
                <a:moveTo>
                  <a:pt x="38894" y="77788"/>
                </a:moveTo>
                <a:lnTo>
                  <a:pt x="23754" y="74731"/>
                </a:lnTo>
                <a:lnTo>
                  <a:pt x="11391" y="66396"/>
                </a:lnTo>
                <a:lnTo>
                  <a:pt x="3056" y="54033"/>
                </a:lnTo>
                <a:lnTo>
                  <a:pt x="0" y="38893"/>
                </a:lnTo>
                <a:lnTo>
                  <a:pt x="3056" y="23754"/>
                </a:lnTo>
                <a:lnTo>
                  <a:pt x="11391" y="11391"/>
                </a:lnTo>
                <a:lnTo>
                  <a:pt x="23754" y="3056"/>
                </a:lnTo>
                <a:lnTo>
                  <a:pt x="38893" y="0"/>
                </a:lnTo>
                <a:lnTo>
                  <a:pt x="3442494" y="0"/>
                </a:lnTo>
                <a:lnTo>
                  <a:pt x="3457632" y="3056"/>
                </a:lnTo>
                <a:lnTo>
                  <a:pt x="3469995" y="11392"/>
                </a:lnTo>
                <a:lnTo>
                  <a:pt x="3478330" y="23754"/>
                </a:lnTo>
                <a:lnTo>
                  <a:pt x="3481387" y="38894"/>
                </a:lnTo>
                <a:lnTo>
                  <a:pt x="3478330" y="54033"/>
                </a:lnTo>
                <a:lnTo>
                  <a:pt x="3469995" y="66396"/>
                </a:lnTo>
                <a:lnTo>
                  <a:pt x="3457632" y="74731"/>
                </a:lnTo>
                <a:lnTo>
                  <a:pt x="3442493" y="77787"/>
                </a:lnTo>
                <a:lnTo>
                  <a:pt x="38894" y="77788"/>
                </a:lnTo>
                <a:close/>
              </a:path>
            </a:pathLst>
          </a:custGeom>
          <a:solidFill>
            <a:srgbClr val="333333"/>
          </a:solidFill>
        </p:spPr>
        <p:txBody>
          <a:bodyPr wrap="square" lIns="0" tIns="0" rIns="0" bIns="0" rtlCol="0"/>
          <a:lstStyle/>
          <a:p/>
        </p:txBody>
      </p:sp>
      <p:pic>
        <p:nvPicPr>
          <p:cNvPr id="20" name="bg object 20"/>
          <p:cNvPicPr/>
          <p:nvPr/>
        </p:nvPicPr>
        <p:blipFill>
          <a:blip r:embed="rId2"/>
          <a:stretch>
            <a:fillRect/>
          </a:stretch>
        </p:blipFill>
        <p:spPr>
          <a:xfrm>
            <a:off x="4095749" y="5734050"/>
            <a:ext cx="949325" cy="176212"/>
          </a:xfrm>
          <a:prstGeom prst="rect">
            <a:avLst/>
          </a:prstGeom>
        </p:spPr>
      </p:pic>
      <p:sp>
        <p:nvSpPr>
          <p:cNvPr id="2" name="Holder 2"/>
          <p:cNvSpPr>
            <a:spLocks noGrp="1"/>
          </p:cNvSpPr>
          <p:nvPr>
            <p:ph type="title"/>
          </p:nvPr>
        </p:nvSpPr>
        <p:spPr/>
        <p:txBody>
          <a:bodyPr lIns="0" tIns="0" rIns="0" bIns="0"/>
          <a:lstStyle>
            <a:lvl1pPr>
              <a:defRPr sz="2800" b="0" i="0">
                <a:solidFill>
                  <a:srgbClr val="333333"/>
                </a:solidFill>
                <a:latin typeface="黑体"/>
                <a:cs typeface="黑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3.pn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17" name="bg object 17"/>
          <p:cNvSpPr/>
          <p:nvPr/>
        </p:nvSpPr>
        <p:spPr>
          <a:xfrm>
            <a:off x="0" y="1512887"/>
            <a:ext cx="247650" cy="87630"/>
          </a:xfrm>
          <a:custGeom>
            <a:rect l="l" t="t" r="r" b="b"/>
            <a:pathLst>
              <a:path w="247650" h="87630">
                <a:moveTo>
                  <a:pt x="0" y="87312"/>
                </a:moveTo>
                <a:lnTo>
                  <a:pt x="247650" y="87312"/>
                </a:lnTo>
                <a:lnTo>
                  <a:pt x="247650" y="0"/>
                </a:lnTo>
                <a:lnTo>
                  <a:pt x="0" y="0"/>
                </a:lnTo>
                <a:lnTo>
                  <a:pt x="0" y="87312"/>
                </a:lnTo>
                <a:close/>
              </a:path>
            </a:pathLst>
          </a:custGeom>
          <a:solidFill>
            <a:srgbClr val="333333"/>
          </a:solidFill>
        </p:spPr>
        <p:txBody>
          <a:bodyPr wrap="square" lIns="0" tIns="0" rIns="0" bIns="0" rtlCol="0"/>
          <a:lstStyle/>
          <a:p/>
        </p:txBody>
      </p:sp>
      <p:sp>
        <p:nvSpPr>
          <p:cNvPr id="18" name="bg object 18"/>
          <p:cNvSpPr/>
          <p:nvPr/>
        </p:nvSpPr>
        <p:spPr>
          <a:xfrm>
            <a:off x="1041400" y="1512887"/>
            <a:ext cx="7416800" cy="87630"/>
          </a:xfrm>
          <a:custGeom>
            <a:rect l="l" t="t" r="r" b="b"/>
            <a:pathLst>
              <a:path w="7416800" h="87630">
                <a:moveTo>
                  <a:pt x="0" y="87312"/>
                </a:moveTo>
                <a:lnTo>
                  <a:pt x="7416800" y="87312"/>
                </a:lnTo>
                <a:lnTo>
                  <a:pt x="7416800" y="0"/>
                </a:lnTo>
                <a:lnTo>
                  <a:pt x="0" y="0"/>
                </a:lnTo>
                <a:lnTo>
                  <a:pt x="0" y="87312"/>
                </a:lnTo>
                <a:close/>
              </a:path>
            </a:pathLst>
          </a:custGeom>
          <a:solidFill>
            <a:srgbClr val="333333"/>
          </a:solidFill>
        </p:spPr>
        <p:txBody>
          <a:bodyPr wrap="square" lIns="0" tIns="0" rIns="0" bIns="0" rtlCol="0"/>
          <a:lstStyle/>
          <a:p/>
        </p:txBody>
      </p:sp>
      <p:pic>
        <p:nvPicPr>
          <p:cNvPr id="19" name="bg object 19"/>
          <p:cNvPicPr/>
          <p:nvPr/>
        </p:nvPicPr>
        <p:blipFill>
          <a:blip r:embed="rId7"/>
          <a:stretch>
            <a:fillRect/>
          </a:stretch>
        </p:blipFill>
        <p:spPr>
          <a:xfrm>
            <a:off x="247650" y="0"/>
            <a:ext cx="793750" cy="1841500"/>
          </a:xfrm>
          <a:prstGeom prst="rect">
            <a:avLst/>
          </a:prstGeom>
        </p:spPr>
      </p:pic>
      <p:sp>
        <p:nvSpPr>
          <p:cNvPr id="20" name="bg object 20"/>
          <p:cNvSpPr/>
          <p:nvPr/>
        </p:nvSpPr>
        <p:spPr>
          <a:xfrm>
            <a:off x="7067550" y="6553200"/>
            <a:ext cx="2076450" cy="79375"/>
          </a:xfrm>
          <a:custGeom>
            <a:rect l="l" t="t" r="r" b="b"/>
            <a:pathLst>
              <a:path w="2076450" h="79375">
                <a:moveTo>
                  <a:pt x="2076450" y="79375"/>
                </a:moveTo>
                <a:lnTo>
                  <a:pt x="0" y="79375"/>
                </a:lnTo>
                <a:lnTo>
                  <a:pt x="0" y="0"/>
                </a:lnTo>
                <a:lnTo>
                  <a:pt x="2076450" y="0"/>
                </a:lnTo>
                <a:lnTo>
                  <a:pt x="2076450" y="79375"/>
                </a:lnTo>
                <a:close/>
              </a:path>
            </a:pathLst>
          </a:custGeom>
          <a:solidFill>
            <a:srgbClr val="333333"/>
          </a:solidFill>
        </p:spPr>
        <p:txBody>
          <a:bodyPr wrap="square" lIns="0" tIns="0" rIns="0" bIns="0" rtlCol="0"/>
          <a:lstStyle/>
          <a:p/>
        </p:txBody>
      </p:sp>
      <p:sp>
        <p:nvSpPr>
          <p:cNvPr id="2" name="Holder 2"/>
          <p:cNvSpPr>
            <a:spLocks noGrp="1"/>
          </p:cNvSpPr>
          <p:nvPr>
            <p:ph type="title"/>
          </p:nvPr>
        </p:nvSpPr>
        <p:spPr>
          <a:xfrm>
            <a:off x="1172528" y="953134"/>
            <a:ext cx="3225800" cy="452119"/>
          </a:xfrm>
          <a:prstGeom prst="rect">
            <a:avLst/>
          </a:prstGeom>
        </p:spPr>
        <p:txBody>
          <a:bodyPr wrap="square" lIns="0" tIns="0" rIns="0" bIns="0">
            <a:spAutoFit/>
          </a:bodyPr>
          <a:lstStyle>
            <a:lvl1pPr>
              <a:defRPr sz="2800" b="0" i="0">
                <a:solidFill>
                  <a:srgbClr val="333333"/>
                </a:solidFill>
                <a:latin typeface="黑体"/>
                <a:cs typeface="黑体"/>
              </a:defRPr>
            </a:lvl1pPr>
          </a:lstStyle>
          <a:p/>
        </p:txBody>
      </p:sp>
      <p:sp>
        <p:nvSpPr>
          <p:cNvPr id="3" name="Holder 3"/>
          <p:cNvSpPr>
            <a:spLocks noGrp="1"/>
          </p:cNvSpPr>
          <p:nvPr>
            <p:ph type="body" idx="1"/>
          </p:nvPr>
        </p:nvSpPr>
        <p:spPr>
          <a:xfrm>
            <a:off x="1793240" y="2016188"/>
            <a:ext cx="4648200" cy="3098165"/>
          </a:xfrm>
          <a:prstGeom prst="rect">
            <a:avLst/>
          </a:prstGeom>
        </p:spPr>
        <p:txBody>
          <a:bodyPr wrap="square" lIns="0" tIns="0" rIns="0" bIns="0">
            <a:spAutoFit/>
          </a:bodyPr>
          <a:lstStyle>
            <a:lvl1pPr>
              <a:defRPr sz="2800" b="0" i="0">
                <a:solidFill>
                  <a:srgbClr val="00264C"/>
                </a:solidFill>
                <a:latin typeface="黑体"/>
                <a:cs typeface="黑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012141032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87400" y="1997551"/>
            <a:ext cx="7569200" cy="848360"/>
          </a:xfrm>
          <a:prstGeom prst="rect">
            <a:avLst/>
          </a:prstGeom>
        </p:spPr>
        <p:txBody>
          <a:bodyPr vert="horz" wrap="square" lIns="0" tIns="12700" rIns="0" bIns="0" rtlCol="0">
            <a:spAutoFit/>
          </a:bodyPr>
          <a:lstStyle/>
          <a:p>
            <a:pPr marL="12700">
              <a:lnSpc>
                <a:spcPct val="100000"/>
              </a:lnSpc>
              <a:spcBef>
                <a:spcPts val="100"/>
              </a:spcBef>
            </a:pPr>
            <a:r>
              <a:rPr sz="5400" spc="-5">
                <a:solidFill>
                  <a:srgbClr val="00264C"/>
                </a:solidFill>
              </a:rPr>
              <a:t>怎样成为领导的得力助手</a:t>
            </a:r>
            <a:endParaRPr sz="54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158239" y="1887671"/>
            <a:ext cx="211581" cy="211581"/>
          </a:xfrm>
          <a:prstGeom prst="rect">
            <a:avLst/>
          </a:prstGeom>
        </p:spPr>
      </p:pic>
      <p:pic>
        <p:nvPicPr>
          <p:cNvPr id="3" name="object 3"/>
          <p:cNvPicPr/>
          <p:nvPr/>
        </p:nvPicPr>
        <p:blipFill>
          <a:blip r:embed="rId2"/>
          <a:stretch>
            <a:fillRect/>
          </a:stretch>
        </p:blipFill>
        <p:spPr>
          <a:xfrm>
            <a:off x="1158239" y="4063943"/>
            <a:ext cx="211581" cy="211581"/>
          </a:xfrm>
          <a:prstGeom prst="rect">
            <a:avLst/>
          </a:prstGeom>
        </p:spPr>
      </p:pic>
      <p:sp>
        <p:nvSpPr>
          <p:cNvPr id="4" name="object 4"/>
          <p:cNvSpPr txBox="1"/>
          <p:nvPr/>
        </p:nvSpPr>
        <p:spPr>
          <a:xfrm>
            <a:off x="1172528" y="953134"/>
            <a:ext cx="4653280" cy="4823460"/>
          </a:xfrm>
          <a:prstGeom prst="rect">
            <a:avLst/>
          </a:prstGeom>
        </p:spPr>
        <p:txBody>
          <a:bodyPr vert="horz" wrap="square" lIns="0" tIns="12700" rIns="0" bIns="0" rtlCol="0">
            <a:spAutoFit/>
          </a:bodyPr>
          <a:lstStyle/>
          <a:p>
            <a:pPr marL="12700">
              <a:lnSpc>
                <a:spcPct val="100000"/>
              </a:lnSpc>
              <a:spcBef>
                <a:spcPts val="100"/>
              </a:spcBef>
            </a:pPr>
            <a:r>
              <a:rPr sz="2800" spc="-25">
                <a:solidFill>
                  <a:srgbClr val="333333"/>
                </a:solidFill>
                <a:latin typeface="黑体"/>
                <a:cs typeface="黑体"/>
              </a:rPr>
              <a:t>提纲</a:t>
            </a:r>
            <a:endParaRPr sz="2800">
              <a:latin typeface="黑体"/>
              <a:cs typeface="黑体"/>
            </a:endParaRPr>
          </a:p>
          <a:p>
            <a:pPr>
              <a:lnSpc>
                <a:spcPct val="100000"/>
              </a:lnSpc>
              <a:spcBef>
                <a:spcPts val="5"/>
              </a:spcBef>
            </a:pPr>
            <a:endParaRPr sz="2150">
              <a:latin typeface="黑体"/>
              <a:cs typeface="黑体"/>
            </a:endParaRPr>
          </a:p>
          <a:p>
            <a:pPr marL="328295">
              <a:lnSpc>
                <a:spcPct val="100000"/>
              </a:lnSpc>
              <a:spcBef>
                <a:spcPts val="5"/>
              </a:spcBef>
            </a:pPr>
            <a:r>
              <a:rPr sz="2800" spc="-10">
                <a:solidFill>
                  <a:srgbClr val="00264C"/>
                </a:solidFill>
                <a:latin typeface="黑体"/>
                <a:cs typeface="黑体"/>
              </a:rPr>
              <a:t>专业秘书概述</a:t>
            </a:r>
            <a:endParaRPr sz="2800">
              <a:latin typeface="黑体"/>
              <a:cs typeface="黑体"/>
            </a:endParaRPr>
          </a:p>
          <a:p>
            <a:pPr marL="728345" indent="-286385">
              <a:lnSpc>
                <a:spcPct val="100000"/>
              </a:lnSpc>
              <a:spcBef>
                <a:spcPts val="2350"/>
              </a:spcBef>
              <a:buClr>
                <a:srgbClr val="333333"/>
              </a:buClr>
              <a:buSzPct val="71428"/>
              <a:buFont typeface="Wingdings"/>
              <a:buChar char=""/>
              <a:tabLst>
                <a:tab pos="728980"/>
              </a:tabLst>
            </a:pPr>
            <a:r>
              <a:rPr sz="2800" spc="-10">
                <a:solidFill>
                  <a:srgbClr val="00264C"/>
                </a:solidFill>
                <a:latin typeface="黑体"/>
                <a:cs typeface="黑体"/>
              </a:rPr>
              <a:t>专业秘书工作职能</a:t>
            </a:r>
            <a:endParaRPr sz="2800">
              <a:latin typeface="黑体"/>
              <a:cs typeface="黑体"/>
            </a:endParaRPr>
          </a:p>
          <a:p>
            <a:pPr marL="328295" marR="5080" indent="400685">
              <a:lnSpc>
                <a:spcPct val="170000"/>
              </a:lnSpc>
              <a:buClr>
                <a:srgbClr val="333333"/>
              </a:buClr>
              <a:buSzPct val="71428"/>
              <a:buFont typeface="Wingdings"/>
              <a:buChar char=""/>
              <a:tabLst>
                <a:tab pos="728980"/>
              </a:tabLst>
            </a:pPr>
            <a:r>
              <a:rPr sz="2800" spc="-5">
                <a:solidFill>
                  <a:srgbClr val="00264C"/>
                </a:solidFill>
                <a:latin typeface="黑体"/>
                <a:cs typeface="黑体"/>
              </a:rPr>
              <a:t>专业秘书职业素质和修养如何成为领导的得力助手</a:t>
            </a:r>
            <a:endParaRPr sz="2800">
              <a:latin typeface="黑体"/>
              <a:cs typeface="黑体"/>
            </a:endParaRPr>
          </a:p>
          <a:p>
            <a:pPr marL="728345" indent="-286385">
              <a:lnSpc>
                <a:spcPct val="100000"/>
              </a:lnSpc>
              <a:spcBef>
                <a:spcPts val="2350"/>
              </a:spcBef>
              <a:buClr>
                <a:srgbClr val="333333"/>
              </a:buClr>
              <a:buSzPct val="71428"/>
              <a:buFont typeface="Wingdings"/>
              <a:buChar char=""/>
              <a:tabLst>
                <a:tab pos="728980"/>
              </a:tabLst>
            </a:pPr>
            <a:r>
              <a:rPr sz="2800" spc="-10">
                <a:solidFill>
                  <a:srgbClr val="00264C"/>
                </a:solidFill>
                <a:latin typeface="黑体"/>
                <a:cs typeface="黑体"/>
              </a:rPr>
              <a:t>如何当好参谋</a:t>
            </a:r>
            <a:endParaRPr sz="2800">
              <a:latin typeface="黑体"/>
              <a:cs typeface="黑体"/>
            </a:endParaRPr>
          </a:p>
          <a:p>
            <a:pPr marL="728345" indent="-286385">
              <a:lnSpc>
                <a:spcPct val="100000"/>
              </a:lnSpc>
              <a:spcBef>
                <a:spcPts val="2090"/>
              </a:spcBef>
              <a:buClr>
                <a:srgbClr val="333333"/>
              </a:buClr>
              <a:buSzPct val="71428"/>
              <a:buFont typeface="Wingdings"/>
              <a:buChar char=""/>
              <a:tabLst>
                <a:tab pos="728980"/>
                <a:tab pos="2110740"/>
              </a:tabLst>
            </a:pPr>
            <a:r>
              <a:rPr sz="2800">
                <a:solidFill>
                  <a:srgbClr val="00264C"/>
                </a:solidFill>
                <a:latin typeface="黑体"/>
                <a:cs typeface="黑体"/>
              </a:rPr>
              <a:t>如何</a:t>
            </a:r>
            <a:r>
              <a:rPr sz="2800" spc="-1560">
                <a:solidFill>
                  <a:srgbClr val="00264C"/>
                </a:solidFill>
                <a:latin typeface="黑体"/>
                <a:cs typeface="黑体"/>
              </a:rPr>
              <a:t>当</a:t>
            </a:r>
            <a:r>
              <a:rPr sz="2800">
                <a:solidFill>
                  <a:srgbClr val="00264C"/>
                </a:solidFill>
                <a:latin typeface="Times New Roman"/>
                <a:cs typeface="Times New Roman"/>
              </a:rPr>
              <a:t>“</a:t>
            </a:r>
            <a:r>
              <a:rPr sz="2800" spc="-2490">
                <a:solidFill>
                  <a:srgbClr val="00264C"/>
                </a:solidFill>
                <a:latin typeface="黑体"/>
                <a:cs typeface="黑体"/>
              </a:rPr>
              <a:t>替</a:t>
            </a:r>
            <a:r>
              <a:rPr sz="2800" spc="-50">
                <a:solidFill>
                  <a:srgbClr val="00264C"/>
                </a:solidFill>
                <a:latin typeface="Times New Roman"/>
                <a:cs typeface="Times New Roman"/>
              </a:rPr>
              <a:t>“</a:t>
            </a:r>
            <a:r>
              <a:rPr sz="2800">
                <a:solidFill>
                  <a:srgbClr val="00264C"/>
                </a:solidFill>
                <a:latin typeface="Times New Roman"/>
                <a:cs typeface="Times New Roman"/>
              </a:rPr>
              <a:t>	</a:t>
            </a:r>
            <a:r>
              <a:rPr sz="2800" spc="-1560">
                <a:solidFill>
                  <a:srgbClr val="00264C"/>
                </a:solidFill>
                <a:latin typeface="黑体"/>
                <a:cs typeface="黑体"/>
              </a:rPr>
              <a:t>身</a:t>
            </a:r>
            <a:r>
              <a:rPr sz="2800">
                <a:solidFill>
                  <a:srgbClr val="00264C"/>
                </a:solidFill>
                <a:latin typeface="Times New Roman"/>
                <a:cs typeface="Times New Roman"/>
              </a:rPr>
              <a:t>”</a:t>
            </a:r>
            <a:r>
              <a:rPr sz="2800" spc="-390">
                <a:solidFill>
                  <a:srgbClr val="00264C"/>
                </a:solidFill>
                <a:latin typeface="Times New Roman"/>
                <a:cs typeface="Times New Roman"/>
              </a:rPr>
              <a:t> </a:t>
            </a:r>
            <a:r>
              <a:rPr sz="2800" spc="-50">
                <a:solidFill>
                  <a:srgbClr val="00264C"/>
                </a:solidFill>
                <a:latin typeface="Times New Roman"/>
                <a:cs typeface="Times New Roman"/>
              </a:rPr>
              <a:t>”</a:t>
            </a:r>
            <a:endParaRPr sz="2800">
              <a:latin typeface="Times New Roman"/>
              <a:cs typeface="Times New Roman"/>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187700" y="1921351"/>
            <a:ext cx="2768600" cy="848360"/>
          </a:xfrm>
          <a:prstGeom prst="rect">
            <a:avLst/>
          </a:prstGeom>
        </p:spPr>
        <p:txBody>
          <a:bodyPr vert="horz" wrap="square" lIns="0" tIns="12700" rIns="0" bIns="0" rtlCol="0">
            <a:spAutoFit/>
          </a:bodyPr>
          <a:lstStyle/>
          <a:p>
            <a:pPr marL="12700">
              <a:lnSpc>
                <a:spcPct val="100000"/>
              </a:lnSpc>
              <a:spcBef>
                <a:spcPts val="100"/>
              </a:spcBef>
            </a:pPr>
            <a:r>
              <a:rPr sz="5400" spc="-15">
                <a:solidFill>
                  <a:srgbClr val="FFFFE9"/>
                </a:solidFill>
                <a:latin typeface="黑体"/>
                <a:cs typeface="黑体"/>
              </a:rPr>
              <a:t>第一单元</a:t>
            </a:r>
            <a:endParaRPr sz="5400">
              <a:latin typeface="黑体"/>
              <a:cs typeface="黑体"/>
            </a:endParaRPr>
          </a:p>
        </p:txBody>
      </p:sp>
      <p:sp>
        <p:nvSpPr>
          <p:cNvPr id="3" name="object 3"/>
          <p:cNvSpPr txBox="1"/>
          <p:nvPr/>
        </p:nvSpPr>
        <p:spPr>
          <a:xfrm>
            <a:off x="2578100" y="3938270"/>
            <a:ext cx="3683000" cy="756920"/>
          </a:xfrm>
          <a:prstGeom prst="rect">
            <a:avLst/>
          </a:prstGeom>
        </p:spPr>
        <p:txBody>
          <a:bodyPr vert="horz" wrap="square" lIns="0" tIns="12700" rIns="0" bIns="0" rtlCol="0">
            <a:spAutoFit/>
          </a:bodyPr>
          <a:lstStyle/>
          <a:p>
            <a:pPr marL="12700">
              <a:lnSpc>
                <a:spcPct val="100000"/>
              </a:lnSpc>
              <a:spcBef>
                <a:spcPts val="100"/>
              </a:spcBef>
            </a:pPr>
            <a:r>
              <a:rPr sz="4800" spc="-10">
                <a:solidFill>
                  <a:srgbClr val="00264C"/>
                </a:solidFill>
                <a:latin typeface="黑体"/>
                <a:cs typeface="黑体"/>
              </a:rPr>
              <a:t>专业秘书概述</a:t>
            </a:r>
            <a:endParaRPr sz="4800">
              <a:latin typeface="黑体"/>
              <a:cs typeface="黑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72528" y="953134"/>
            <a:ext cx="2514600" cy="452120"/>
          </a:xfrm>
          <a:prstGeom prst="rect">
            <a:avLst/>
          </a:prstGeom>
        </p:spPr>
        <p:txBody>
          <a:bodyPr vert="horz" wrap="square" lIns="0" tIns="12700" rIns="0" bIns="0" rtlCol="0">
            <a:spAutoFit/>
          </a:bodyPr>
          <a:lstStyle/>
          <a:p>
            <a:pPr marL="12700">
              <a:lnSpc>
                <a:spcPct val="100000"/>
              </a:lnSpc>
              <a:spcBef>
                <a:spcPts val="100"/>
              </a:spcBef>
            </a:pPr>
            <a:r>
              <a:rPr spc="-10"/>
              <a:t>专业秘书的定义</a:t>
            </a:r>
          </a:p>
        </p:txBody>
      </p:sp>
      <p:pic>
        <p:nvPicPr>
          <p:cNvPr id="3" name="object 3"/>
          <p:cNvPicPr/>
          <p:nvPr/>
        </p:nvPicPr>
        <p:blipFill>
          <a:blip r:embed="rId2"/>
          <a:stretch>
            <a:fillRect/>
          </a:stretch>
        </p:blipFill>
        <p:spPr>
          <a:xfrm>
            <a:off x="777240" y="2867850"/>
            <a:ext cx="211581" cy="211581"/>
          </a:xfrm>
          <a:prstGeom prst="rect">
            <a:avLst/>
          </a:prstGeom>
        </p:spPr>
      </p:pic>
      <p:sp>
        <p:nvSpPr>
          <p:cNvPr id="4" name="object 4"/>
          <p:cNvSpPr txBox="1"/>
          <p:nvPr/>
        </p:nvSpPr>
        <p:spPr>
          <a:xfrm>
            <a:off x="1107440" y="2711132"/>
            <a:ext cx="7493000" cy="1305560"/>
          </a:xfrm>
          <a:prstGeom prst="rect">
            <a:avLst/>
          </a:prstGeom>
        </p:spPr>
        <p:txBody>
          <a:bodyPr vert="horz" wrap="square" lIns="0" tIns="12700" rIns="0" bIns="0" rtlCol="0">
            <a:spAutoFit/>
          </a:bodyPr>
          <a:lstStyle/>
          <a:p>
            <a:pPr marL="12700">
              <a:lnSpc>
                <a:spcPct val="100000"/>
              </a:lnSpc>
              <a:spcBef>
                <a:spcPts val="100"/>
              </a:spcBef>
            </a:pPr>
            <a:r>
              <a:rPr sz="2800" spc="-5">
                <a:solidFill>
                  <a:srgbClr val="00264C"/>
                </a:solidFill>
                <a:latin typeface="黑体"/>
                <a:cs typeface="黑体"/>
              </a:rPr>
              <a:t>专门从事办公室程序性工作、协助领导处理</a:t>
            </a:r>
            <a:endParaRPr sz="2800">
              <a:latin typeface="黑体"/>
              <a:cs typeface="黑体"/>
            </a:endParaRPr>
          </a:p>
          <a:p>
            <a:pPr marL="12700" marR="5080">
              <a:lnSpc>
                <a:spcPct val="100000"/>
              </a:lnSpc>
            </a:pPr>
            <a:r>
              <a:rPr sz="2800" spc="-5">
                <a:solidFill>
                  <a:srgbClr val="00264C"/>
                </a:solidFill>
                <a:latin typeface="黑体"/>
                <a:cs typeface="黑体"/>
              </a:rPr>
              <a:t>政务及日常事务并为领导决策及其实施服务的人</a:t>
            </a:r>
            <a:r>
              <a:rPr sz="2800" spc="-25">
                <a:solidFill>
                  <a:srgbClr val="00264C"/>
                </a:solidFill>
                <a:latin typeface="黑体"/>
                <a:cs typeface="黑体"/>
              </a:rPr>
              <a:t>人员</a:t>
            </a:r>
            <a:endParaRPr sz="2800">
              <a:latin typeface="黑体"/>
              <a:cs typeface="黑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463039" y="1953450"/>
            <a:ext cx="211581" cy="211581"/>
          </a:xfrm>
          <a:prstGeom prst="rect">
            <a:avLst/>
          </a:prstGeom>
        </p:spPr>
      </p:pic>
      <p:pic>
        <p:nvPicPr>
          <p:cNvPr id="3" name="object 3"/>
          <p:cNvPicPr/>
          <p:nvPr/>
        </p:nvPicPr>
        <p:blipFill>
          <a:blip r:embed="rId2"/>
          <a:stretch>
            <a:fillRect/>
          </a:stretch>
        </p:blipFill>
        <p:spPr>
          <a:xfrm>
            <a:off x="1463039" y="2465514"/>
            <a:ext cx="211581" cy="211581"/>
          </a:xfrm>
          <a:prstGeom prst="rect">
            <a:avLst/>
          </a:prstGeom>
        </p:spPr>
      </p:pic>
      <p:pic>
        <p:nvPicPr>
          <p:cNvPr id="4" name="object 4"/>
          <p:cNvPicPr/>
          <p:nvPr/>
        </p:nvPicPr>
        <p:blipFill>
          <a:blip r:embed="rId2"/>
          <a:stretch>
            <a:fillRect/>
          </a:stretch>
        </p:blipFill>
        <p:spPr>
          <a:xfrm>
            <a:off x="1463039" y="2977578"/>
            <a:ext cx="211581" cy="211581"/>
          </a:xfrm>
          <a:prstGeom prst="rect">
            <a:avLst/>
          </a:prstGeom>
        </p:spPr>
      </p:pic>
      <p:pic>
        <p:nvPicPr>
          <p:cNvPr id="5" name="object 5"/>
          <p:cNvPicPr/>
          <p:nvPr/>
        </p:nvPicPr>
        <p:blipFill>
          <a:blip r:embed="rId2"/>
          <a:stretch>
            <a:fillRect/>
          </a:stretch>
        </p:blipFill>
        <p:spPr>
          <a:xfrm>
            <a:off x="1463039" y="3489642"/>
            <a:ext cx="211581" cy="211581"/>
          </a:xfrm>
          <a:prstGeom prst="rect">
            <a:avLst/>
          </a:prstGeom>
        </p:spPr>
      </p:pic>
      <p:pic>
        <p:nvPicPr>
          <p:cNvPr id="6" name="object 6"/>
          <p:cNvPicPr/>
          <p:nvPr/>
        </p:nvPicPr>
        <p:blipFill>
          <a:blip r:embed="rId2"/>
          <a:stretch>
            <a:fillRect/>
          </a:stretch>
        </p:blipFill>
        <p:spPr>
          <a:xfrm>
            <a:off x="1463039" y="4001706"/>
            <a:ext cx="211581" cy="211581"/>
          </a:xfrm>
          <a:prstGeom prst="rect">
            <a:avLst/>
          </a:prstGeom>
        </p:spPr>
      </p:pic>
      <p:pic>
        <p:nvPicPr>
          <p:cNvPr id="7" name="object 7"/>
          <p:cNvPicPr/>
          <p:nvPr/>
        </p:nvPicPr>
        <p:blipFill>
          <a:blip r:embed="rId2"/>
          <a:stretch>
            <a:fillRect/>
          </a:stretch>
        </p:blipFill>
        <p:spPr>
          <a:xfrm>
            <a:off x="1463039" y="4513770"/>
            <a:ext cx="211581" cy="211581"/>
          </a:xfrm>
          <a:prstGeom prst="rect">
            <a:avLst/>
          </a:prstGeom>
        </p:spPr>
      </p:pic>
      <p:pic>
        <p:nvPicPr>
          <p:cNvPr id="8" name="object 8"/>
          <p:cNvPicPr/>
          <p:nvPr/>
        </p:nvPicPr>
        <p:blipFill>
          <a:blip r:embed="rId2"/>
          <a:stretch>
            <a:fillRect/>
          </a:stretch>
        </p:blipFill>
        <p:spPr>
          <a:xfrm>
            <a:off x="1463039" y="5025835"/>
            <a:ext cx="211581" cy="211581"/>
          </a:xfrm>
          <a:prstGeom prst="rect">
            <a:avLst/>
          </a:prstGeom>
        </p:spPr>
      </p:pic>
      <p:sp>
        <p:nvSpPr>
          <p:cNvPr id="9" name="object 9"/>
          <p:cNvSpPr txBox="1"/>
          <p:nvPr/>
        </p:nvSpPr>
        <p:spPr>
          <a:xfrm>
            <a:off x="1172528" y="953134"/>
            <a:ext cx="3225800" cy="4368165"/>
          </a:xfrm>
          <a:prstGeom prst="rect">
            <a:avLst/>
          </a:prstGeom>
        </p:spPr>
        <p:txBody>
          <a:bodyPr vert="horz" wrap="square" lIns="0" tIns="12700" rIns="0" bIns="0" rtlCol="0">
            <a:spAutoFit/>
          </a:bodyPr>
          <a:lstStyle/>
          <a:p>
            <a:pPr marL="12700">
              <a:lnSpc>
                <a:spcPct val="100000"/>
              </a:lnSpc>
              <a:spcBef>
                <a:spcPts val="100"/>
              </a:spcBef>
            </a:pPr>
            <a:r>
              <a:rPr sz="2800" spc="-10">
                <a:solidFill>
                  <a:srgbClr val="333333"/>
                </a:solidFill>
                <a:latin typeface="黑体"/>
                <a:cs typeface="黑体"/>
              </a:rPr>
              <a:t>专业秘书的工作职能</a:t>
            </a:r>
            <a:endParaRPr sz="2800">
              <a:latin typeface="黑体"/>
              <a:cs typeface="黑体"/>
            </a:endParaRPr>
          </a:p>
          <a:p>
            <a:pPr>
              <a:lnSpc>
                <a:spcPct val="100000"/>
              </a:lnSpc>
              <a:spcBef>
                <a:spcPts val="45"/>
              </a:spcBef>
            </a:pPr>
            <a:endParaRPr sz="2000">
              <a:latin typeface="黑体"/>
              <a:cs typeface="黑体"/>
            </a:endParaRPr>
          </a:p>
          <a:p>
            <a:pPr marL="633095" marR="1162050">
              <a:lnSpc>
                <a:spcPct val="120000"/>
              </a:lnSpc>
            </a:pPr>
            <a:r>
              <a:rPr sz="2800" spc="-15">
                <a:solidFill>
                  <a:srgbClr val="00264C"/>
                </a:solidFill>
                <a:latin typeface="黑体"/>
                <a:cs typeface="黑体"/>
              </a:rPr>
              <a:t>接待工作档案工作</a:t>
            </a:r>
            <a:endParaRPr sz="2800">
              <a:latin typeface="黑体"/>
              <a:cs typeface="黑体"/>
            </a:endParaRPr>
          </a:p>
          <a:p>
            <a:pPr marL="633095" marR="95250">
              <a:lnSpc>
                <a:spcPct val="120000"/>
              </a:lnSpc>
            </a:pPr>
            <a:r>
              <a:rPr sz="2800" spc="-10">
                <a:solidFill>
                  <a:srgbClr val="00264C"/>
                </a:solidFill>
                <a:latin typeface="黑体"/>
                <a:cs typeface="黑体"/>
              </a:rPr>
              <a:t>文书拟写与处理</a:t>
            </a:r>
            <a:r>
              <a:rPr sz="2800" spc="-15">
                <a:solidFill>
                  <a:srgbClr val="00264C"/>
                </a:solidFill>
                <a:latin typeface="黑体"/>
                <a:cs typeface="黑体"/>
              </a:rPr>
              <a:t>会议组织</a:t>
            </a:r>
            <a:endParaRPr sz="2800">
              <a:latin typeface="黑体"/>
              <a:cs typeface="黑体"/>
            </a:endParaRPr>
          </a:p>
          <a:p>
            <a:pPr marL="633095" marR="95250">
              <a:lnSpc>
                <a:spcPct val="120000"/>
              </a:lnSpc>
            </a:pPr>
            <a:r>
              <a:rPr sz="2800" spc="-10">
                <a:solidFill>
                  <a:srgbClr val="00264C"/>
                </a:solidFill>
                <a:latin typeface="黑体"/>
                <a:cs typeface="黑体"/>
              </a:rPr>
              <a:t>办公室日常事务</a:t>
            </a:r>
            <a:r>
              <a:rPr sz="2800" spc="-15">
                <a:solidFill>
                  <a:srgbClr val="00264C"/>
                </a:solidFill>
                <a:latin typeface="黑体"/>
                <a:cs typeface="黑体"/>
              </a:rPr>
              <a:t>信息工作</a:t>
            </a:r>
            <a:endParaRPr sz="2800">
              <a:latin typeface="黑体"/>
              <a:cs typeface="黑体"/>
            </a:endParaRPr>
          </a:p>
          <a:p>
            <a:pPr marL="633095">
              <a:lnSpc>
                <a:spcPct val="100000"/>
              </a:lnSpc>
              <a:spcBef>
                <a:spcPts val="675"/>
              </a:spcBef>
            </a:pPr>
            <a:r>
              <a:rPr sz="2800" spc="-15">
                <a:solidFill>
                  <a:srgbClr val="00264C"/>
                </a:solidFill>
                <a:latin typeface="黑体"/>
                <a:cs typeface="黑体"/>
              </a:rPr>
              <a:t>协调工作</a:t>
            </a:r>
            <a:endParaRPr sz="2800">
              <a:latin typeface="黑体"/>
              <a:cs typeface="黑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72528" y="953134"/>
            <a:ext cx="4292600" cy="452120"/>
          </a:xfrm>
          <a:prstGeom prst="rect">
            <a:avLst/>
          </a:prstGeom>
        </p:spPr>
        <p:txBody>
          <a:bodyPr vert="horz" wrap="square" lIns="0" tIns="12700" rIns="0" bIns="0" rtlCol="0">
            <a:spAutoFit/>
          </a:bodyPr>
          <a:lstStyle/>
          <a:p>
            <a:pPr marL="12700">
              <a:lnSpc>
                <a:spcPct val="100000"/>
              </a:lnSpc>
              <a:spcBef>
                <a:spcPts val="100"/>
              </a:spcBef>
            </a:pPr>
            <a:r>
              <a:rPr spc="-5"/>
              <a:t>专业秘书的职业素质和修养</a:t>
            </a:r>
          </a:p>
        </p:txBody>
      </p:sp>
      <p:pic>
        <p:nvPicPr>
          <p:cNvPr id="3" name="object 3"/>
          <p:cNvPicPr/>
          <p:nvPr/>
        </p:nvPicPr>
        <p:blipFill>
          <a:blip r:embed="rId2"/>
          <a:stretch>
            <a:fillRect/>
          </a:stretch>
        </p:blipFill>
        <p:spPr>
          <a:xfrm>
            <a:off x="1463040" y="2715450"/>
            <a:ext cx="211581" cy="211581"/>
          </a:xfrm>
          <a:prstGeom prst="rect">
            <a:avLst/>
          </a:prstGeom>
        </p:spPr>
      </p:pic>
      <p:pic>
        <p:nvPicPr>
          <p:cNvPr id="4" name="object 4"/>
          <p:cNvPicPr/>
          <p:nvPr/>
        </p:nvPicPr>
        <p:blipFill>
          <a:blip r:embed="rId2"/>
          <a:stretch>
            <a:fillRect/>
          </a:stretch>
        </p:blipFill>
        <p:spPr>
          <a:xfrm>
            <a:off x="1463040" y="3227514"/>
            <a:ext cx="211581" cy="211581"/>
          </a:xfrm>
          <a:prstGeom prst="rect">
            <a:avLst/>
          </a:prstGeom>
        </p:spPr>
      </p:pic>
      <p:pic>
        <p:nvPicPr>
          <p:cNvPr id="5" name="object 5"/>
          <p:cNvPicPr/>
          <p:nvPr/>
        </p:nvPicPr>
        <p:blipFill>
          <a:blip r:embed="rId2"/>
          <a:stretch>
            <a:fillRect/>
          </a:stretch>
        </p:blipFill>
        <p:spPr>
          <a:xfrm>
            <a:off x="1463040" y="3739578"/>
            <a:ext cx="211581" cy="211581"/>
          </a:xfrm>
          <a:prstGeom prst="rect">
            <a:avLst/>
          </a:prstGeom>
        </p:spPr>
      </p:pic>
      <p:pic>
        <p:nvPicPr>
          <p:cNvPr id="6" name="object 6"/>
          <p:cNvPicPr/>
          <p:nvPr/>
        </p:nvPicPr>
        <p:blipFill>
          <a:blip r:embed="rId2"/>
          <a:stretch>
            <a:fillRect/>
          </a:stretch>
        </p:blipFill>
        <p:spPr>
          <a:xfrm>
            <a:off x="1463040" y="4251642"/>
            <a:ext cx="211581" cy="211581"/>
          </a:xfrm>
          <a:prstGeom prst="rect">
            <a:avLst/>
          </a:prstGeom>
        </p:spPr>
      </p:pic>
      <p:sp>
        <p:nvSpPr>
          <p:cNvPr id="7" name="object 7"/>
          <p:cNvSpPr txBox="1"/>
          <p:nvPr/>
        </p:nvSpPr>
        <p:spPr>
          <a:xfrm>
            <a:off x="1374139" y="1723707"/>
            <a:ext cx="1866900" cy="2823845"/>
          </a:xfrm>
          <a:prstGeom prst="rect">
            <a:avLst/>
          </a:prstGeom>
        </p:spPr>
        <p:txBody>
          <a:bodyPr vert="horz" wrap="square" lIns="0" tIns="12700" rIns="0" bIns="0" rtlCol="0">
            <a:spAutoFit/>
          </a:bodyPr>
          <a:lstStyle/>
          <a:p>
            <a:pPr marL="12700">
              <a:lnSpc>
                <a:spcPct val="100000"/>
              </a:lnSpc>
              <a:spcBef>
                <a:spcPts val="100"/>
              </a:spcBef>
            </a:pPr>
            <a:r>
              <a:rPr sz="3600" spc="-15">
                <a:solidFill>
                  <a:srgbClr val="00264C"/>
                </a:solidFill>
                <a:latin typeface="黑体"/>
                <a:cs typeface="黑体"/>
              </a:rPr>
              <a:t>性格特点</a:t>
            </a:r>
            <a:endParaRPr sz="3600">
              <a:latin typeface="黑体"/>
              <a:cs typeface="黑体"/>
            </a:endParaRPr>
          </a:p>
          <a:p>
            <a:pPr marL="431800" marR="5080" algn="just">
              <a:lnSpc>
                <a:spcPct val="120000"/>
              </a:lnSpc>
              <a:spcBef>
                <a:spcPts val="1580"/>
              </a:spcBef>
            </a:pPr>
            <a:r>
              <a:rPr sz="2800" spc="-15">
                <a:solidFill>
                  <a:srgbClr val="00264C"/>
                </a:solidFill>
                <a:latin typeface="黑体"/>
                <a:cs typeface="黑体"/>
              </a:rPr>
              <a:t>内外兼具稳重踏实灵活变通善解人意</a:t>
            </a:r>
            <a:endParaRPr sz="2800">
              <a:latin typeface="黑体"/>
              <a:cs typeface="黑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72528" y="953134"/>
            <a:ext cx="3225800" cy="452120"/>
          </a:xfrm>
          <a:prstGeom prst="rect">
            <a:avLst/>
          </a:prstGeom>
        </p:spPr>
        <p:txBody>
          <a:bodyPr vert="horz" wrap="square" lIns="0" tIns="12700" rIns="0" bIns="0" rtlCol="0">
            <a:spAutoFit/>
          </a:bodyPr>
          <a:lstStyle/>
          <a:p>
            <a:pPr marL="12700">
              <a:lnSpc>
                <a:spcPct val="100000"/>
              </a:lnSpc>
              <a:spcBef>
                <a:spcPts val="100"/>
              </a:spcBef>
            </a:pPr>
            <a:r>
              <a:rPr sz="2800" spc="-10">
                <a:solidFill>
                  <a:srgbClr val="333333"/>
                </a:solidFill>
                <a:latin typeface="黑体"/>
                <a:cs typeface="黑体"/>
              </a:rPr>
              <a:t>秘书的性格健康标准</a:t>
            </a:r>
            <a:endParaRPr sz="2800">
              <a:latin typeface="黑体"/>
              <a:cs typeface="黑体"/>
            </a:endParaRPr>
          </a:p>
        </p:txBody>
      </p:sp>
      <p:pic>
        <p:nvPicPr>
          <p:cNvPr id="3" name="object 3"/>
          <p:cNvPicPr/>
          <p:nvPr/>
        </p:nvPicPr>
        <p:blipFill>
          <a:blip r:embed="rId2"/>
          <a:stretch>
            <a:fillRect/>
          </a:stretch>
        </p:blipFill>
        <p:spPr>
          <a:xfrm>
            <a:off x="1005839" y="2258250"/>
            <a:ext cx="211581" cy="211581"/>
          </a:xfrm>
          <a:prstGeom prst="rect">
            <a:avLst/>
          </a:prstGeom>
        </p:spPr>
      </p:pic>
      <p:pic>
        <p:nvPicPr>
          <p:cNvPr id="4" name="object 4"/>
          <p:cNvPicPr/>
          <p:nvPr/>
        </p:nvPicPr>
        <p:blipFill>
          <a:blip r:embed="rId2"/>
          <a:stretch>
            <a:fillRect/>
          </a:stretch>
        </p:blipFill>
        <p:spPr>
          <a:xfrm>
            <a:off x="1005839" y="2770314"/>
            <a:ext cx="211581" cy="211581"/>
          </a:xfrm>
          <a:prstGeom prst="rect">
            <a:avLst/>
          </a:prstGeom>
        </p:spPr>
      </p:pic>
      <p:pic>
        <p:nvPicPr>
          <p:cNvPr id="5" name="object 5"/>
          <p:cNvPicPr/>
          <p:nvPr/>
        </p:nvPicPr>
        <p:blipFill>
          <a:blip r:embed="rId2"/>
          <a:stretch>
            <a:fillRect/>
          </a:stretch>
        </p:blipFill>
        <p:spPr>
          <a:xfrm>
            <a:off x="1005839" y="3282378"/>
            <a:ext cx="211581" cy="211581"/>
          </a:xfrm>
          <a:prstGeom prst="rect">
            <a:avLst/>
          </a:prstGeom>
        </p:spPr>
      </p:pic>
      <p:pic>
        <p:nvPicPr>
          <p:cNvPr id="6" name="object 6"/>
          <p:cNvPicPr/>
          <p:nvPr/>
        </p:nvPicPr>
        <p:blipFill>
          <a:blip r:embed="rId2"/>
          <a:stretch>
            <a:fillRect/>
          </a:stretch>
        </p:blipFill>
        <p:spPr>
          <a:xfrm>
            <a:off x="1005839" y="3794442"/>
            <a:ext cx="211581" cy="211581"/>
          </a:xfrm>
          <a:prstGeom prst="rect">
            <a:avLst/>
          </a:prstGeom>
        </p:spPr>
      </p:pic>
      <p:sp>
        <p:nvSpPr>
          <p:cNvPr id="7" name="object 7"/>
          <p:cNvSpPr txBox="1"/>
          <p:nvPr/>
        </p:nvSpPr>
        <p:spPr>
          <a:xfrm>
            <a:off x="1336039" y="2016188"/>
            <a:ext cx="2514600" cy="2073910"/>
          </a:xfrm>
          <a:prstGeom prst="rect">
            <a:avLst/>
          </a:prstGeom>
        </p:spPr>
        <p:txBody>
          <a:bodyPr vert="horz" wrap="square" lIns="0" tIns="12700" rIns="0" bIns="0" rtlCol="0">
            <a:spAutoFit/>
          </a:bodyPr>
          <a:lstStyle/>
          <a:p>
            <a:pPr marL="12700" marR="1072515">
              <a:lnSpc>
                <a:spcPct val="120000"/>
              </a:lnSpc>
              <a:spcBef>
                <a:spcPts val="100"/>
              </a:spcBef>
            </a:pPr>
            <a:r>
              <a:rPr sz="2800" spc="-15">
                <a:solidFill>
                  <a:srgbClr val="00264C"/>
                </a:solidFill>
                <a:latin typeface="黑体"/>
                <a:cs typeface="黑体"/>
              </a:rPr>
              <a:t>现实态度</a:t>
            </a:r>
            <a:r>
              <a:rPr sz="2800" spc="-20">
                <a:solidFill>
                  <a:srgbClr val="00264C"/>
                </a:solidFill>
                <a:latin typeface="黑体"/>
                <a:cs typeface="黑体"/>
              </a:rPr>
              <a:t>独立性</a:t>
            </a:r>
            <a:endParaRPr sz="2800">
              <a:latin typeface="黑体"/>
              <a:cs typeface="黑体"/>
            </a:endParaRPr>
          </a:p>
          <a:p>
            <a:pPr marL="12700" marR="5080">
              <a:lnSpc>
                <a:spcPct val="120000"/>
              </a:lnSpc>
            </a:pPr>
            <a:r>
              <a:rPr sz="2800" spc="-10">
                <a:solidFill>
                  <a:srgbClr val="00264C"/>
                </a:solidFill>
                <a:latin typeface="黑体"/>
                <a:cs typeface="黑体"/>
              </a:rPr>
              <a:t>关爱他人的能力情绪的控制能力</a:t>
            </a:r>
            <a:endParaRPr sz="2800">
              <a:latin typeface="黑体"/>
              <a:cs typeface="黑体"/>
            </a:endParaRPr>
          </a:p>
        </p:txBody>
      </p:sp>
      <p:pic>
        <p:nvPicPr>
          <p:cNvPr id="8" name="object 8"/>
          <p:cNvPicPr/>
          <p:nvPr/>
        </p:nvPicPr>
        <p:blipFill>
          <a:blip r:embed="rId2"/>
          <a:stretch>
            <a:fillRect/>
          </a:stretch>
        </p:blipFill>
        <p:spPr>
          <a:xfrm>
            <a:off x="4358640" y="2258250"/>
            <a:ext cx="211581" cy="211581"/>
          </a:xfrm>
          <a:prstGeom prst="rect">
            <a:avLst/>
          </a:prstGeom>
        </p:spPr>
      </p:pic>
      <p:pic>
        <p:nvPicPr>
          <p:cNvPr id="9" name="object 9"/>
          <p:cNvPicPr/>
          <p:nvPr/>
        </p:nvPicPr>
        <p:blipFill>
          <a:blip r:embed="rId2"/>
          <a:stretch>
            <a:fillRect/>
          </a:stretch>
        </p:blipFill>
        <p:spPr>
          <a:xfrm>
            <a:off x="4358640" y="2770314"/>
            <a:ext cx="211581" cy="211581"/>
          </a:xfrm>
          <a:prstGeom prst="rect">
            <a:avLst/>
          </a:prstGeom>
        </p:spPr>
      </p:pic>
      <p:pic>
        <p:nvPicPr>
          <p:cNvPr id="10" name="object 10"/>
          <p:cNvPicPr/>
          <p:nvPr/>
        </p:nvPicPr>
        <p:blipFill>
          <a:blip r:embed="rId2"/>
          <a:stretch>
            <a:fillRect/>
          </a:stretch>
        </p:blipFill>
        <p:spPr>
          <a:xfrm>
            <a:off x="4358640" y="3282378"/>
            <a:ext cx="211581" cy="211581"/>
          </a:xfrm>
          <a:prstGeom prst="rect">
            <a:avLst/>
          </a:prstGeom>
        </p:spPr>
      </p:pic>
      <p:pic>
        <p:nvPicPr>
          <p:cNvPr id="11" name="object 11"/>
          <p:cNvPicPr/>
          <p:nvPr/>
        </p:nvPicPr>
        <p:blipFill>
          <a:blip r:embed="rId2"/>
          <a:stretch>
            <a:fillRect/>
          </a:stretch>
        </p:blipFill>
        <p:spPr>
          <a:xfrm>
            <a:off x="4358640" y="3794442"/>
            <a:ext cx="211581" cy="211581"/>
          </a:xfrm>
          <a:prstGeom prst="rect">
            <a:avLst/>
          </a:prstGeom>
        </p:spPr>
      </p:pic>
      <p:sp>
        <p:nvSpPr>
          <p:cNvPr id="12" name="object 12"/>
          <p:cNvSpPr txBox="1"/>
          <p:nvPr/>
        </p:nvSpPr>
        <p:spPr>
          <a:xfrm>
            <a:off x="4688840" y="2016188"/>
            <a:ext cx="3225800" cy="2073910"/>
          </a:xfrm>
          <a:prstGeom prst="rect">
            <a:avLst/>
          </a:prstGeom>
        </p:spPr>
        <p:txBody>
          <a:bodyPr vert="horz" wrap="square" lIns="0" tIns="12700" rIns="0" bIns="0" rtlCol="0">
            <a:spAutoFit/>
          </a:bodyPr>
          <a:lstStyle/>
          <a:p>
            <a:pPr marL="12700" marR="1428115">
              <a:lnSpc>
                <a:spcPct val="120000"/>
              </a:lnSpc>
              <a:spcBef>
                <a:spcPts val="100"/>
              </a:spcBef>
            </a:pPr>
            <a:r>
              <a:rPr sz="2800" spc="-10">
                <a:solidFill>
                  <a:srgbClr val="00264C"/>
                </a:solidFill>
                <a:latin typeface="黑体"/>
                <a:cs typeface="黑体"/>
              </a:rPr>
              <a:t>有长远打算</a:t>
            </a:r>
            <a:r>
              <a:rPr sz="2800" spc="-25">
                <a:solidFill>
                  <a:srgbClr val="00264C"/>
                </a:solidFill>
                <a:latin typeface="黑体"/>
                <a:cs typeface="黑体"/>
              </a:rPr>
              <a:t>休息</a:t>
            </a:r>
            <a:endParaRPr sz="2800">
              <a:latin typeface="黑体"/>
              <a:cs typeface="黑体"/>
            </a:endParaRPr>
          </a:p>
          <a:p>
            <a:pPr marL="12700" marR="5080">
              <a:lnSpc>
                <a:spcPct val="120000"/>
              </a:lnSpc>
            </a:pPr>
            <a:r>
              <a:rPr sz="2800" spc="-10">
                <a:solidFill>
                  <a:srgbClr val="00264C"/>
                </a:solidFill>
                <a:latin typeface="黑体"/>
                <a:cs typeface="黑体"/>
              </a:rPr>
              <a:t>对他人的宽容和谅解不断学习和培养情趣</a:t>
            </a:r>
            <a:endParaRPr sz="2800">
              <a:latin typeface="黑体"/>
              <a:cs typeface="黑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72528" y="953134"/>
            <a:ext cx="2514600" cy="452120"/>
          </a:xfrm>
          <a:prstGeom prst="rect">
            <a:avLst/>
          </a:prstGeom>
        </p:spPr>
        <p:txBody>
          <a:bodyPr vert="horz" wrap="square" lIns="0" tIns="12700" rIns="0" bIns="0" rtlCol="0">
            <a:spAutoFit/>
          </a:bodyPr>
          <a:lstStyle/>
          <a:p>
            <a:pPr marL="12700">
              <a:lnSpc>
                <a:spcPct val="100000"/>
              </a:lnSpc>
              <a:spcBef>
                <a:spcPts val="100"/>
              </a:spcBef>
            </a:pPr>
            <a:r>
              <a:rPr spc="-10">
                <a:latin typeface="宋体"/>
                <a:cs typeface="宋体"/>
              </a:rPr>
              <a:t>秘书的才能特点</a:t>
            </a:r>
          </a:p>
        </p:txBody>
      </p:sp>
      <p:pic>
        <p:nvPicPr>
          <p:cNvPr id="3" name="object 3"/>
          <p:cNvPicPr/>
          <p:nvPr/>
        </p:nvPicPr>
        <p:blipFill>
          <a:blip r:embed="rId2"/>
          <a:stretch>
            <a:fillRect/>
          </a:stretch>
        </p:blipFill>
        <p:spPr>
          <a:xfrm>
            <a:off x="1767839" y="2867850"/>
            <a:ext cx="211581" cy="211581"/>
          </a:xfrm>
          <a:prstGeom prst="rect">
            <a:avLst/>
          </a:prstGeom>
        </p:spPr>
      </p:pic>
      <p:pic>
        <p:nvPicPr>
          <p:cNvPr id="4" name="object 4"/>
          <p:cNvPicPr/>
          <p:nvPr/>
        </p:nvPicPr>
        <p:blipFill>
          <a:blip r:embed="rId2"/>
          <a:stretch>
            <a:fillRect/>
          </a:stretch>
        </p:blipFill>
        <p:spPr>
          <a:xfrm>
            <a:off x="1767839" y="3379914"/>
            <a:ext cx="211581" cy="211581"/>
          </a:xfrm>
          <a:prstGeom prst="rect">
            <a:avLst/>
          </a:prstGeom>
        </p:spPr>
      </p:pic>
      <p:pic>
        <p:nvPicPr>
          <p:cNvPr id="5" name="object 5"/>
          <p:cNvPicPr/>
          <p:nvPr/>
        </p:nvPicPr>
        <p:blipFill>
          <a:blip r:embed="rId2"/>
          <a:stretch>
            <a:fillRect/>
          </a:stretch>
        </p:blipFill>
        <p:spPr>
          <a:xfrm>
            <a:off x="1767839" y="3891978"/>
            <a:ext cx="211581" cy="211581"/>
          </a:xfrm>
          <a:prstGeom prst="rect">
            <a:avLst/>
          </a:prstGeom>
        </p:spPr>
      </p:pic>
      <p:pic>
        <p:nvPicPr>
          <p:cNvPr id="6" name="object 6"/>
          <p:cNvPicPr/>
          <p:nvPr/>
        </p:nvPicPr>
        <p:blipFill>
          <a:blip r:embed="rId2"/>
          <a:stretch>
            <a:fillRect/>
          </a:stretch>
        </p:blipFill>
        <p:spPr>
          <a:xfrm>
            <a:off x="1767839" y="4404042"/>
            <a:ext cx="211581" cy="211581"/>
          </a:xfrm>
          <a:prstGeom prst="rect">
            <a:avLst/>
          </a:prstGeom>
        </p:spPr>
      </p:pic>
      <p:pic>
        <p:nvPicPr>
          <p:cNvPr id="7" name="object 7"/>
          <p:cNvPicPr/>
          <p:nvPr/>
        </p:nvPicPr>
        <p:blipFill>
          <a:blip r:embed="rId2"/>
          <a:stretch>
            <a:fillRect/>
          </a:stretch>
        </p:blipFill>
        <p:spPr>
          <a:xfrm>
            <a:off x="1767839" y="4916106"/>
            <a:ext cx="211581" cy="211581"/>
          </a:xfrm>
          <a:prstGeom prst="rect">
            <a:avLst/>
          </a:prstGeom>
        </p:spPr>
      </p:pic>
      <p:sp>
        <p:nvSpPr>
          <p:cNvPr id="8" name="object 8"/>
          <p:cNvSpPr txBox="1"/>
          <p:nvPr/>
        </p:nvSpPr>
        <p:spPr>
          <a:xfrm>
            <a:off x="1372844" y="1799907"/>
            <a:ext cx="3240405" cy="3411854"/>
          </a:xfrm>
          <a:prstGeom prst="rect">
            <a:avLst/>
          </a:prstGeom>
        </p:spPr>
        <p:txBody>
          <a:bodyPr vert="horz" wrap="square" lIns="0" tIns="12700" rIns="0" bIns="0" rtlCol="0">
            <a:spAutoFit/>
          </a:bodyPr>
          <a:lstStyle/>
          <a:p>
            <a:pPr marL="12700">
              <a:lnSpc>
                <a:spcPct val="100000"/>
              </a:lnSpc>
              <a:spcBef>
                <a:spcPts val="100"/>
              </a:spcBef>
            </a:pPr>
            <a:r>
              <a:rPr sz="3600" spc="-15">
                <a:solidFill>
                  <a:srgbClr val="00264C"/>
                </a:solidFill>
                <a:latin typeface="黑体"/>
                <a:cs typeface="黑体"/>
              </a:rPr>
              <a:t>智能方面</a:t>
            </a:r>
            <a:endParaRPr sz="3600">
              <a:latin typeface="黑体"/>
              <a:cs typeface="黑体"/>
            </a:endParaRPr>
          </a:p>
          <a:p>
            <a:pPr marL="737870" marR="5080" algn="just">
              <a:lnSpc>
                <a:spcPct val="120000"/>
              </a:lnSpc>
              <a:spcBef>
                <a:spcPts val="2180"/>
              </a:spcBef>
            </a:pPr>
            <a:r>
              <a:rPr sz="2800" spc="-10">
                <a:solidFill>
                  <a:srgbClr val="00264C"/>
                </a:solidFill>
                <a:latin typeface="黑体"/>
                <a:cs typeface="黑体"/>
              </a:rPr>
              <a:t>敏锐的观察能力良好的表达能力出众的记忆能力自如的社交能力良好的沟通能力</a:t>
            </a:r>
            <a:endParaRPr sz="2800">
              <a:latin typeface="黑体"/>
              <a:cs typeface="黑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72528" y="953134"/>
            <a:ext cx="2159000" cy="452120"/>
          </a:xfrm>
          <a:prstGeom prst="rect">
            <a:avLst/>
          </a:prstGeom>
        </p:spPr>
        <p:txBody>
          <a:bodyPr vert="horz" wrap="square" lIns="0" tIns="12700" rIns="0" bIns="0" rtlCol="0">
            <a:spAutoFit/>
          </a:bodyPr>
          <a:lstStyle/>
          <a:p>
            <a:pPr marL="12700">
              <a:lnSpc>
                <a:spcPct val="100000"/>
              </a:lnSpc>
              <a:spcBef>
                <a:spcPts val="100"/>
              </a:spcBef>
            </a:pPr>
            <a:r>
              <a:rPr spc="-10"/>
              <a:t>思维能力方面</a:t>
            </a:r>
          </a:p>
        </p:txBody>
      </p:sp>
      <p:pic>
        <p:nvPicPr>
          <p:cNvPr id="3" name="object 3"/>
          <p:cNvPicPr/>
          <p:nvPr/>
        </p:nvPicPr>
        <p:blipFill>
          <a:blip r:embed="rId2"/>
          <a:stretch>
            <a:fillRect/>
          </a:stretch>
        </p:blipFill>
        <p:spPr>
          <a:xfrm>
            <a:off x="1463039" y="2334450"/>
            <a:ext cx="211581" cy="211581"/>
          </a:xfrm>
          <a:prstGeom prst="rect">
            <a:avLst/>
          </a:prstGeom>
        </p:spPr>
      </p:pic>
      <p:pic>
        <p:nvPicPr>
          <p:cNvPr id="4" name="object 4"/>
          <p:cNvPicPr/>
          <p:nvPr/>
        </p:nvPicPr>
        <p:blipFill>
          <a:blip r:embed="rId2"/>
          <a:stretch>
            <a:fillRect/>
          </a:stretch>
        </p:blipFill>
        <p:spPr>
          <a:xfrm>
            <a:off x="1463039" y="2846514"/>
            <a:ext cx="211581" cy="211581"/>
          </a:xfrm>
          <a:prstGeom prst="rect">
            <a:avLst/>
          </a:prstGeom>
        </p:spPr>
      </p:pic>
      <p:pic>
        <p:nvPicPr>
          <p:cNvPr id="5" name="object 5"/>
          <p:cNvPicPr/>
          <p:nvPr/>
        </p:nvPicPr>
        <p:blipFill>
          <a:blip r:embed="rId2"/>
          <a:stretch>
            <a:fillRect/>
          </a:stretch>
        </p:blipFill>
        <p:spPr>
          <a:xfrm>
            <a:off x="1463039" y="3358578"/>
            <a:ext cx="211581" cy="211581"/>
          </a:xfrm>
          <a:prstGeom prst="rect">
            <a:avLst/>
          </a:prstGeom>
        </p:spPr>
      </p:pic>
      <p:pic>
        <p:nvPicPr>
          <p:cNvPr id="6" name="object 6"/>
          <p:cNvPicPr/>
          <p:nvPr/>
        </p:nvPicPr>
        <p:blipFill>
          <a:blip r:embed="rId2"/>
          <a:stretch>
            <a:fillRect/>
          </a:stretch>
        </p:blipFill>
        <p:spPr>
          <a:xfrm>
            <a:off x="1463039" y="3870642"/>
            <a:ext cx="211581" cy="211581"/>
          </a:xfrm>
          <a:prstGeom prst="rect">
            <a:avLst/>
          </a:prstGeom>
        </p:spPr>
      </p:pic>
      <p:sp>
        <p:nvSpPr>
          <p:cNvPr id="7" name="object 7"/>
          <p:cNvSpPr txBox="1"/>
          <p:nvPr/>
        </p:nvSpPr>
        <p:spPr>
          <a:xfrm>
            <a:off x="1793239" y="2092388"/>
            <a:ext cx="2514600" cy="2073910"/>
          </a:xfrm>
          <a:prstGeom prst="rect">
            <a:avLst/>
          </a:prstGeom>
        </p:spPr>
        <p:txBody>
          <a:bodyPr vert="horz" wrap="square" lIns="0" tIns="12700" rIns="0" bIns="0" rtlCol="0">
            <a:spAutoFit/>
          </a:bodyPr>
          <a:lstStyle/>
          <a:p>
            <a:pPr marL="12700" marR="5080" algn="just">
              <a:lnSpc>
                <a:spcPct val="120000"/>
              </a:lnSpc>
              <a:spcBef>
                <a:spcPts val="100"/>
              </a:spcBef>
            </a:pPr>
            <a:r>
              <a:rPr sz="2800" spc="-10">
                <a:solidFill>
                  <a:srgbClr val="00264C"/>
                </a:solidFill>
                <a:latin typeface="黑体"/>
                <a:cs typeface="黑体"/>
              </a:rPr>
              <a:t>深刻的思考能力全局的综合能力快速的分析能力巧妙的应变能力</a:t>
            </a:r>
            <a:endParaRPr sz="2800">
              <a:latin typeface="黑体"/>
              <a:cs typeface="黑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72528" y="953134"/>
            <a:ext cx="1447800" cy="452120"/>
          </a:xfrm>
          <a:prstGeom prst="rect">
            <a:avLst/>
          </a:prstGeom>
        </p:spPr>
        <p:txBody>
          <a:bodyPr vert="horz" wrap="square" lIns="0" tIns="12700" rIns="0" bIns="0" rtlCol="0">
            <a:spAutoFit/>
          </a:bodyPr>
          <a:lstStyle/>
          <a:p>
            <a:pPr marL="12700">
              <a:lnSpc>
                <a:spcPct val="100000"/>
              </a:lnSpc>
              <a:spcBef>
                <a:spcPts val="100"/>
              </a:spcBef>
            </a:pPr>
            <a:r>
              <a:rPr spc="-15"/>
              <a:t>组织能力</a:t>
            </a:r>
          </a:p>
        </p:txBody>
      </p:sp>
      <p:pic>
        <p:nvPicPr>
          <p:cNvPr id="3" name="object 3"/>
          <p:cNvPicPr/>
          <p:nvPr/>
        </p:nvPicPr>
        <p:blipFill>
          <a:blip r:embed="rId2"/>
          <a:stretch>
            <a:fillRect/>
          </a:stretch>
        </p:blipFill>
        <p:spPr>
          <a:xfrm>
            <a:off x="1234439" y="2410650"/>
            <a:ext cx="211581" cy="211581"/>
          </a:xfrm>
          <a:prstGeom prst="rect">
            <a:avLst/>
          </a:prstGeom>
        </p:spPr>
      </p:pic>
      <p:pic>
        <p:nvPicPr>
          <p:cNvPr id="4" name="object 4"/>
          <p:cNvPicPr/>
          <p:nvPr/>
        </p:nvPicPr>
        <p:blipFill>
          <a:blip r:embed="rId2"/>
          <a:stretch>
            <a:fillRect/>
          </a:stretch>
        </p:blipFill>
        <p:spPr>
          <a:xfrm>
            <a:off x="1234439" y="2922714"/>
            <a:ext cx="211581" cy="211581"/>
          </a:xfrm>
          <a:prstGeom prst="rect">
            <a:avLst/>
          </a:prstGeom>
        </p:spPr>
      </p:pic>
      <p:pic>
        <p:nvPicPr>
          <p:cNvPr id="5" name="object 5"/>
          <p:cNvPicPr/>
          <p:nvPr/>
        </p:nvPicPr>
        <p:blipFill>
          <a:blip r:embed="rId2"/>
          <a:stretch>
            <a:fillRect/>
          </a:stretch>
        </p:blipFill>
        <p:spPr>
          <a:xfrm>
            <a:off x="1234439" y="3434778"/>
            <a:ext cx="211581" cy="211581"/>
          </a:xfrm>
          <a:prstGeom prst="rect">
            <a:avLst/>
          </a:prstGeom>
        </p:spPr>
      </p:pic>
      <p:pic>
        <p:nvPicPr>
          <p:cNvPr id="6" name="object 6"/>
          <p:cNvPicPr/>
          <p:nvPr/>
        </p:nvPicPr>
        <p:blipFill>
          <a:blip r:embed="rId2"/>
          <a:stretch>
            <a:fillRect/>
          </a:stretch>
        </p:blipFill>
        <p:spPr>
          <a:xfrm>
            <a:off x="1234439" y="3946842"/>
            <a:ext cx="211581" cy="211581"/>
          </a:xfrm>
          <a:prstGeom prst="rect">
            <a:avLst/>
          </a:prstGeom>
        </p:spPr>
      </p:pic>
      <p:sp>
        <p:nvSpPr>
          <p:cNvPr id="7" name="object 7"/>
          <p:cNvSpPr txBox="1"/>
          <p:nvPr/>
        </p:nvSpPr>
        <p:spPr>
          <a:xfrm>
            <a:off x="1564639" y="2168588"/>
            <a:ext cx="3225800" cy="2073910"/>
          </a:xfrm>
          <a:prstGeom prst="rect">
            <a:avLst/>
          </a:prstGeom>
        </p:spPr>
        <p:txBody>
          <a:bodyPr vert="horz" wrap="square" lIns="0" tIns="12700" rIns="0" bIns="0" rtlCol="0">
            <a:spAutoFit/>
          </a:bodyPr>
          <a:lstStyle/>
          <a:p>
            <a:pPr marL="12700" marR="5080" algn="just">
              <a:lnSpc>
                <a:spcPct val="120000"/>
              </a:lnSpc>
              <a:spcBef>
                <a:spcPts val="100"/>
              </a:spcBef>
            </a:pPr>
            <a:r>
              <a:rPr sz="2800" spc="-10">
                <a:solidFill>
                  <a:srgbClr val="00264C"/>
                </a:solidFill>
                <a:latin typeface="黑体"/>
                <a:cs typeface="黑体"/>
              </a:rPr>
              <a:t>八面玲珑的协调能力点面兼顾的计划能力运筹帷幄的调度能力高效可靠的管理能力</a:t>
            </a:r>
            <a:endParaRPr sz="2800">
              <a:latin typeface="黑体"/>
              <a:cs typeface="黑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72528" y="953134"/>
            <a:ext cx="2514600" cy="452120"/>
          </a:xfrm>
          <a:prstGeom prst="rect">
            <a:avLst/>
          </a:prstGeom>
        </p:spPr>
        <p:txBody>
          <a:bodyPr vert="horz" wrap="square" lIns="0" tIns="12700" rIns="0" bIns="0" rtlCol="0">
            <a:spAutoFit/>
          </a:bodyPr>
          <a:lstStyle/>
          <a:p>
            <a:pPr marL="12700">
              <a:lnSpc>
                <a:spcPct val="100000"/>
              </a:lnSpc>
              <a:spcBef>
                <a:spcPts val="100"/>
              </a:spcBef>
            </a:pPr>
            <a:r>
              <a:rPr spc="-10"/>
              <a:t>秘书的心理特点</a:t>
            </a:r>
          </a:p>
        </p:txBody>
      </p:sp>
      <p:pic>
        <p:nvPicPr>
          <p:cNvPr id="3" name="object 3"/>
          <p:cNvPicPr/>
          <p:nvPr/>
        </p:nvPicPr>
        <p:blipFill>
          <a:blip r:embed="rId2"/>
          <a:stretch>
            <a:fillRect/>
          </a:stretch>
        </p:blipFill>
        <p:spPr>
          <a:xfrm>
            <a:off x="1615439" y="2410650"/>
            <a:ext cx="211581" cy="211581"/>
          </a:xfrm>
          <a:prstGeom prst="rect">
            <a:avLst/>
          </a:prstGeom>
        </p:spPr>
      </p:pic>
      <p:pic>
        <p:nvPicPr>
          <p:cNvPr id="4" name="object 4"/>
          <p:cNvPicPr/>
          <p:nvPr/>
        </p:nvPicPr>
        <p:blipFill>
          <a:blip r:embed="rId2"/>
          <a:stretch>
            <a:fillRect/>
          </a:stretch>
        </p:blipFill>
        <p:spPr>
          <a:xfrm>
            <a:off x="1615439" y="2922714"/>
            <a:ext cx="211581" cy="211581"/>
          </a:xfrm>
          <a:prstGeom prst="rect">
            <a:avLst/>
          </a:prstGeom>
        </p:spPr>
      </p:pic>
      <p:pic>
        <p:nvPicPr>
          <p:cNvPr id="5" name="object 5"/>
          <p:cNvPicPr/>
          <p:nvPr/>
        </p:nvPicPr>
        <p:blipFill>
          <a:blip r:embed="rId2"/>
          <a:stretch>
            <a:fillRect/>
          </a:stretch>
        </p:blipFill>
        <p:spPr>
          <a:xfrm>
            <a:off x="1615439" y="3434778"/>
            <a:ext cx="211581" cy="211581"/>
          </a:xfrm>
          <a:prstGeom prst="rect">
            <a:avLst/>
          </a:prstGeom>
        </p:spPr>
      </p:pic>
      <p:sp>
        <p:nvSpPr>
          <p:cNvPr id="6" name="object 6"/>
          <p:cNvSpPr txBox="1"/>
          <p:nvPr/>
        </p:nvSpPr>
        <p:spPr>
          <a:xfrm>
            <a:off x="1945639" y="2168588"/>
            <a:ext cx="2159000" cy="1562100"/>
          </a:xfrm>
          <a:prstGeom prst="rect">
            <a:avLst/>
          </a:prstGeom>
        </p:spPr>
        <p:txBody>
          <a:bodyPr vert="horz" wrap="square" lIns="0" tIns="12700" rIns="0" bIns="0" rtlCol="0">
            <a:spAutoFit/>
          </a:bodyPr>
          <a:lstStyle/>
          <a:p>
            <a:pPr marL="12700" marR="5080">
              <a:lnSpc>
                <a:spcPct val="120000"/>
              </a:lnSpc>
              <a:spcBef>
                <a:spcPts val="100"/>
              </a:spcBef>
            </a:pPr>
            <a:r>
              <a:rPr sz="2800" spc="-10">
                <a:solidFill>
                  <a:srgbClr val="00264C"/>
                </a:solidFill>
                <a:latin typeface="黑体"/>
                <a:cs typeface="黑体"/>
              </a:rPr>
              <a:t>甘于默默无闻</a:t>
            </a:r>
            <a:r>
              <a:rPr sz="2800" spc="-15">
                <a:solidFill>
                  <a:srgbClr val="00264C"/>
                </a:solidFill>
                <a:latin typeface="黑体"/>
                <a:cs typeface="黑体"/>
              </a:rPr>
              <a:t>乐观谦和</a:t>
            </a:r>
            <a:endParaRPr sz="2800">
              <a:latin typeface="黑体"/>
              <a:cs typeface="黑体"/>
            </a:endParaRPr>
          </a:p>
          <a:p>
            <a:pPr marL="12700">
              <a:lnSpc>
                <a:spcPct val="100000"/>
              </a:lnSpc>
              <a:spcBef>
                <a:spcPts val="670"/>
              </a:spcBef>
            </a:pPr>
            <a:r>
              <a:rPr sz="2800" spc="-15">
                <a:solidFill>
                  <a:srgbClr val="00264C"/>
                </a:solidFill>
                <a:latin typeface="黑体"/>
                <a:cs typeface="黑体"/>
              </a:rPr>
              <a:t>积极向上</a:t>
            </a:r>
            <a:endParaRPr sz="2800">
              <a:latin typeface="黑体"/>
              <a:cs typeface="黑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做个心理健康的秘书</a:t>
            </a:r>
          </a:p>
        </p:txBody>
      </p:sp>
      <p:pic>
        <p:nvPicPr>
          <p:cNvPr id="3" name="object 3"/>
          <p:cNvPicPr/>
          <p:nvPr/>
        </p:nvPicPr>
        <p:blipFill>
          <a:blip r:embed="rId2"/>
          <a:stretch>
            <a:fillRect/>
          </a:stretch>
        </p:blipFill>
        <p:spPr>
          <a:xfrm>
            <a:off x="1767839" y="2410650"/>
            <a:ext cx="211581" cy="211581"/>
          </a:xfrm>
          <a:prstGeom prst="rect">
            <a:avLst/>
          </a:prstGeom>
        </p:spPr>
      </p:pic>
      <p:pic>
        <p:nvPicPr>
          <p:cNvPr id="4" name="object 4"/>
          <p:cNvPicPr/>
          <p:nvPr/>
        </p:nvPicPr>
        <p:blipFill>
          <a:blip r:embed="rId2"/>
          <a:stretch>
            <a:fillRect/>
          </a:stretch>
        </p:blipFill>
        <p:spPr>
          <a:xfrm>
            <a:off x="1767839" y="2922714"/>
            <a:ext cx="211581" cy="211581"/>
          </a:xfrm>
          <a:prstGeom prst="rect">
            <a:avLst/>
          </a:prstGeom>
        </p:spPr>
      </p:pic>
      <p:pic>
        <p:nvPicPr>
          <p:cNvPr id="5" name="object 5"/>
          <p:cNvPicPr/>
          <p:nvPr/>
        </p:nvPicPr>
        <p:blipFill>
          <a:blip r:embed="rId2"/>
          <a:stretch>
            <a:fillRect/>
          </a:stretch>
        </p:blipFill>
        <p:spPr>
          <a:xfrm>
            <a:off x="1767839" y="3434778"/>
            <a:ext cx="211581" cy="211581"/>
          </a:xfrm>
          <a:prstGeom prst="rect">
            <a:avLst/>
          </a:prstGeom>
        </p:spPr>
      </p:pic>
      <p:sp>
        <p:nvSpPr>
          <p:cNvPr id="6" name="object 6"/>
          <p:cNvSpPr txBox="1"/>
          <p:nvPr/>
        </p:nvSpPr>
        <p:spPr>
          <a:xfrm>
            <a:off x="2098039" y="2168588"/>
            <a:ext cx="2159000" cy="1562100"/>
          </a:xfrm>
          <a:prstGeom prst="rect">
            <a:avLst/>
          </a:prstGeom>
        </p:spPr>
        <p:txBody>
          <a:bodyPr vert="horz" wrap="square" lIns="0" tIns="12700" rIns="0" bIns="0" rtlCol="0">
            <a:spAutoFit/>
          </a:bodyPr>
          <a:lstStyle/>
          <a:p>
            <a:pPr marL="12700" marR="5080">
              <a:lnSpc>
                <a:spcPct val="120000"/>
              </a:lnSpc>
              <a:spcBef>
                <a:spcPts val="100"/>
              </a:spcBef>
            </a:pPr>
            <a:r>
              <a:rPr sz="2800" spc="-10">
                <a:solidFill>
                  <a:srgbClr val="00264C"/>
                </a:solidFill>
                <a:latin typeface="黑体"/>
                <a:cs typeface="黑体"/>
              </a:rPr>
              <a:t>善于缓解压力</a:t>
            </a:r>
            <a:r>
              <a:rPr sz="2800" spc="-15">
                <a:solidFill>
                  <a:srgbClr val="00264C"/>
                </a:solidFill>
                <a:latin typeface="黑体"/>
                <a:cs typeface="黑体"/>
              </a:rPr>
              <a:t>克服嫉妒</a:t>
            </a:r>
            <a:endParaRPr sz="2800">
              <a:latin typeface="黑体"/>
              <a:cs typeface="黑体"/>
            </a:endParaRPr>
          </a:p>
          <a:p>
            <a:pPr marL="12700">
              <a:lnSpc>
                <a:spcPct val="100000"/>
              </a:lnSpc>
              <a:spcBef>
                <a:spcPts val="670"/>
              </a:spcBef>
            </a:pPr>
            <a:r>
              <a:rPr sz="2800" spc="-15">
                <a:solidFill>
                  <a:srgbClr val="00264C"/>
                </a:solidFill>
                <a:latin typeface="黑体"/>
                <a:cs typeface="黑体"/>
              </a:rPr>
              <a:t>不要焦虑</a:t>
            </a:r>
            <a:endParaRPr sz="2800">
              <a:latin typeface="黑体"/>
              <a:cs typeface="黑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158240" y="1844686"/>
            <a:ext cx="211581" cy="211581"/>
          </a:xfrm>
          <a:prstGeom prst="rect">
            <a:avLst/>
          </a:prstGeom>
        </p:spPr>
      </p:pic>
      <p:pic>
        <p:nvPicPr>
          <p:cNvPr id="3" name="object 3"/>
          <p:cNvPicPr/>
          <p:nvPr/>
        </p:nvPicPr>
        <p:blipFill>
          <a:blip r:embed="rId2"/>
          <a:stretch>
            <a:fillRect/>
          </a:stretch>
        </p:blipFill>
        <p:spPr>
          <a:xfrm>
            <a:off x="1158240" y="2314078"/>
            <a:ext cx="211581" cy="211581"/>
          </a:xfrm>
          <a:prstGeom prst="rect">
            <a:avLst/>
          </a:prstGeom>
        </p:spPr>
      </p:pic>
      <p:pic>
        <p:nvPicPr>
          <p:cNvPr id="4" name="object 4"/>
          <p:cNvPicPr/>
          <p:nvPr/>
        </p:nvPicPr>
        <p:blipFill>
          <a:blip r:embed="rId2"/>
          <a:stretch>
            <a:fillRect/>
          </a:stretch>
        </p:blipFill>
        <p:spPr>
          <a:xfrm>
            <a:off x="1158240" y="5130430"/>
            <a:ext cx="211581" cy="211581"/>
          </a:xfrm>
          <a:prstGeom prst="rect">
            <a:avLst/>
          </a:prstGeom>
        </p:spPr>
      </p:pic>
      <p:sp>
        <p:nvSpPr>
          <p:cNvPr id="5" name="object 5"/>
          <p:cNvSpPr txBox="1"/>
          <p:nvPr/>
        </p:nvSpPr>
        <p:spPr>
          <a:xfrm>
            <a:off x="1172528" y="953134"/>
            <a:ext cx="5008880" cy="4472940"/>
          </a:xfrm>
          <a:prstGeom prst="rect">
            <a:avLst/>
          </a:prstGeom>
        </p:spPr>
        <p:txBody>
          <a:bodyPr vert="horz" wrap="square" lIns="0" tIns="12700" rIns="0" bIns="0" rtlCol="0">
            <a:spAutoFit/>
          </a:bodyPr>
          <a:lstStyle/>
          <a:p>
            <a:pPr marL="12700">
              <a:lnSpc>
                <a:spcPct val="100000"/>
              </a:lnSpc>
              <a:spcBef>
                <a:spcPts val="100"/>
              </a:spcBef>
            </a:pPr>
            <a:r>
              <a:rPr sz="2800" spc="-10">
                <a:solidFill>
                  <a:srgbClr val="333333"/>
                </a:solidFill>
                <a:latin typeface="黑体"/>
                <a:cs typeface="黑体"/>
              </a:rPr>
              <a:t>秘书形象特点</a:t>
            </a:r>
            <a:endParaRPr sz="2800">
              <a:latin typeface="黑体"/>
              <a:cs typeface="黑体"/>
            </a:endParaRPr>
          </a:p>
          <a:p>
            <a:pPr marL="328295" marR="2538730">
              <a:lnSpc>
                <a:spcPct val="110000"/>
              </a:lnSpc>
              <a:spcBef>
                <a:spcPts val="2090"/>
              </a:spcBef>
            </a:pPr>
            <a:r>
              <a:rPr sz="2800" spc="-10">
                <a:solidFill>
                  <a:srgbClr val="00264C"/>
                </a:solidFill>
                <a:latin typeface="黑体"/>
                <a:cs typeface="黑体"/>
              </a:rPr>
              <a:t>衣着要恰当</a:t>
            </a:r>
            <a:r>
              <a:rPr sz="2800" spc="-50">
                <a:solidFill>
                  <a:srgbClr val="00264C"/>
                </a:solidFill>
                <a:latin typeface="黑体"/>
                <a:cs typeface="黑体"/>
              </a:rPr>
              <a:t> </a:t>
            </a:r>
            <a:r>
              <a:rPr sz="2800" spc="-10">
                <a:solidFill>
                  <a:srgbClr val="00264C"/>
                </a:solidFill>
                <a:latin typeface="黑体"/>
                <a:cs typeface="黑体"/>
              </a:rPr>
              <a:t>几大注意事项</a:t>
            </a:r>
            <a:endParaRPr sz="2800">
              <a:latin typeface="黑体"/>
              <a:cs typeface="黑体"/>
            </a:endParaRPr>
          </a:p>
          <a:p>
            <a:pPr marL="728345" indent="-286385">
              <a:lnSpc>
                <a:spcPct val="100000"/>
              </a:lnSpc>
              <a:spcBef>
                <a:spcPts val="335"/>
              </a:spcBef>
              <a:buClr>
                <a:srgbClr val="333333"/>
              </a:buClr>
              <a:buSzPct val="71428"/>
              <a:buFont typeface="Wingdings"/>
              <a:buChar char=""/>
              <a:tabLst>
                <a:tab pos="728980"/>
              </a:tabLst>
            </a:pPr>
            <a:r>
              <a:rPr sz="2800" spc="-10">
                <a:solidFill>
                  <a:srgbClr val="00264C"/>
                </a:solidFill>
                <a:latin typeface="黑体"/>
                <a:cs typeface="黑体"/>
              </a:rPr>
              <a:t>保持大众化</a:t>
            </a:r>
            <a:endParaRPr sz="2800">
              <a:latin typeface="黑体"/>
              <a:cs typeface="黑体"/>
            </a:endParaRPr>
          </a:p>
          <a:p>
            <a:pPr marL="728345" indent="-286385">
              <a:lnSpc>
                <a:spcPct val="100000"/>
              </a:lnSpc>
              <a:spcBef>
                <a:spcPts val="335"/>
              </a:spcBef>
              <a:buClr>
                <a:srgbClr val="333333"/>
              </a:buClr>
              <a:buSzPct val="71428"/>
              <a:buFont typeface="Wingdings"/>
              <a:buChar char=""/>
              <a:tabLst>
                <a:tab pos="728980"/>
              </a:tabLst>
            </a:pPr>
            <a:r>
              <a:rPr sz="2800" spc="-10">
                <a:solidFill>
                  <a:srgbClr val="00264C"/>
                </a:solidFill>
                <a:latin typeface="黑体"/>
                <a:cs typeface="黑体"/>
              </a:rPr>
              <a:t>小心首饰的副作用</a:t>
            </a:r>
            <a:endParaRPr sz="2800">
              <a:latin typeface="黑体"/>
              <a:cs typeface="黑体"/>
            </a:endParaRPr>
          </a:p>
          <a:p>
            <a:pPr marL="728345" indent="-286385">
              <a:lnSpc>
                <a:spcPct val="100000"/>
              </a:lnSpc>
              <a:spcBef>
                <a:spcPts val="335"/>
              </a:spcBef>
              <a:buClr>
                <a:srgbClr val="333333"/>
              </a:buClr>
              <a:buSzPct val="71428"/>
              <a:buFont typeface="Wingdings"/>
              <a:buChar char=""/>
              <a:tabLst>
                <a:tab pos="728980"/>
              </a:tabLst>
            </a:pPr>
            <a:r>
              <a:rPr sz="2800" spc="-5">
                <a:solidFill>
                  <a:srgbClr val="00264C"/>
                </a:solidFill>
                <a:latin typeface="黑体"/>
                <a:cs typeface="黑体"/>
              </a:rPr>
              <a:t>别忽视鞋袜的“配套作用”</a:t>
            </a:r>
            <a:endParaRPr sz="2800">
              <a:latin typeface="黑体"/>
              <a:cs typeface="黑体"/>
            </a:endParaRPr>
          </a:p>
          <a:p>
            <a:pPr marL="728345" indent="-286385">
              <a:lnSpc>
                <a:spcPct val="100000"/>
              </a:lnSpc>
              <a:spcBef>
                <a:spcPts val="340"/>
              </a:spcBef>
              <a:buClr>
                <a:srgbClr val="333333"/>
              </a:buClr>
              <a:buSzPct val="71428"/>
              <a:buFont typeface="Wingdings"/>
              <a:buChar char=""/>
              <a:tabLst>
                <a:tab pos="728980"/>
              </a:tabLst>
            </a:pPr>
            <a:r>
              <a:rPr sz="2800" spc="-10">
                <a:solidFill>
                  <a:srgbClr val="00264C"/>
                </a:solidFill>
                <a:latin typeface="黑体"/>
                <a:cs typeface="黑体"/>
              </a:rPr>
              <a:t>要穿得符合公司实力</a:t>
            </a:r>
            <a:endParaRPr sz="2800">
              <a:latin typeface="黑体"/>
              <a:cs typeface="黑体"/>
            </a:endParaRPr>
          </a:p>
          <a:p>
            <a:pPr marL="328295" marR="361315" indent="400685">
              <a:lnSpc>
                <a:spcPct val="110000"/>
              </a:lnSpc>
              <a:buClr>
                <a:srgbClr val="333333"/>
              </a:buClr>
              <a:buSzPct val="71428"/>
              <a:buFont typeface="Wingdings"/>
              <a:buChar char=""/>
              <a:tabLst>
                <a:tab pos="728980"/>
              </a:tabLst>
            </a:pPr>
            <a:r>
              <a:rPr sz="2800" spc="-5">
                <a:solidFill>
                  <a:srgbClr val="00264C"/>
                </a:solidFill>
                <a:latin typeface="黑体"/>
                <a:cs typeface="黑体"/>
              </a:rPr>
              <a:t>不要比你的老板穿得更好</a:t>
            </a:r>
            <a:r>
              <a:rPr sz="2800" spc="-10">
                <a:solidFill>
                  <a:srgbClr val="00264C"/>
                </a:solidFill>
                <a:latin typeface="黑体"/>
                <a:cs typeface="黑体"/>
              </a:rPr>
              <a:t>举止要得体</a:t>
            </a:r>
            <a:endParaRPr sz="2800">
              <a:latin typeface="黑体"/>
              <a:cs typeface="黑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72528" y="953134"/>
            <a:ext cx="2514600" cy="452120"/>
          </a:xfrm>
          <a:prstGeom prst="rect">
            <a:avLst/>
          </a:prstGeom>
        </p:spPr>
        <p:txBody>
          <a:bodyPr vert="horz" wrap="square" lIns="0" tIns="12700" rIns="0" bIns="0" rtlCol="0">
            <a:spAutoFit/>
          </a:bodyPr>
          <a:lstStyle/>
          <a:p>
            <a:pPr marL="12700">
              <a:lnSpc>
                <a:spcPct val="100000"/>
              </a:lnSpc>
              <a:spcBef>
                <a:spcPts val="100"/>
              </a:spcBef>
            </a:pPr>
            <a:r>
              <a:rPr spc="-10"/>
              <a:t>秘书的职业道德</a:t>
            </a:r>
          </a:p>
        </p:txBody>
      </p:sp>
      <p:pic>
        <p:nvPicPr>
          <p:cNvPr id="3" name="object 3"/>
          <p:cNvPicPr/>
          <p:nvPr/>
        </p:nvPicPr>
        <p:blipFill>
          <a:blip r:embed="rId2"/>
          <a:stretch>
            <a:fillRect/>
          </a:stretch>
        </p:blipFill>
        <p:spPr>
          <a:xfrm>
            <a:off x="1310639" y="2563050"/>
            <a:ext cx="211581" cy="211581"/>
          </a:xfrm>
          <a:prstGeom prst="rect">
            <a:avLst/>
          </a:prstGeom>
        </p:spPr>
      </p:pic>
      <p:pic>
        <p:nvPicPr>
          <p:cNvPr id="4" name="object 4"/>
          <p:cNvPicPr/>
          <p:nvPr/>
        </p:nvPicPr>
        <p:blipFill>
          <a:blip r:embed="rId2"/>
          <a:stretch>
            <a:fillRect/>
          </a:stretch>
        </p:blipFill>
        <p:spPr>
          <a:xfrm>
            <a:off x="1310639" y="3075114"/>
            <a:ext cx="211581" cy="211581"/>
          </a:xfrm>
          <a:prstGeom prst="rect">
            <a:avLst/>
          </a:prstGeom>
        </p:spPr>
      </p:pic>
      <p:sp>
        <p:nvSpPr>
          <p:cNvPr id="5" name="object 5"/>
          <p:cNvSpPr txBox="1"/>
          <p:nvPr/>
        </p:nvSpPr>
        <p:spPr>
          <a:xfrm>
            <a:off x="1640839" y="2320988"/>
            <a:ext cx="1447800" cy="1049655"/>
          </a:xfrm>
          <a:prstGeom prst="rect">
            <a:avLst/>
          </a:prstGeom>
        </p:spPr>
        <p:txBody>
          <a:bodyPr vert="horz" wrap="square" lIns="0" tIns="12700" rIns="0" bIns="0" rtlCol="0">
            <a:spAutoFit/>
          </a:bodyPr>
          <a:lstStyle/>
          <a:p>
            <a:pPr marL="12700" marR="5080">
              <a:lnSpc>
                <a:spcPct val="120000"/>
              </a:lnSpc>
              <a:spcBef>
                <a:spcPts val="100"/>
              </a:spcBef>
            </a:pPr>
            <a:r>
              <a:rPr sz="2800" spc="-15">
                <a:solidFill>
                  <a:srgbClr val="00264C"/>
                </a:solidFill>
                <a:latin typeface="黑体"/>
                <a:cs typeface="黑体"/>
              </a:rPr>
              <a:t>克己奉公严守机密</a:t>
            </a:r>
            <a:endParaRPr sz="2800">
              <a:latin typeface="黑体"/>
              <a:cs typeface="黑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234440" y="2182050"/>
            <a:ext cx="211581" cy="211581"/>
          </a:xfrm>
          <a:prstGeom prst="rect">
            <a:avLst/>
          </a:prstGeom>
        </p:spPr>
      </p:pic>
      <p:pic>
        <p:nvPicPr>
          <p:cNvPr id="3" name="object 3"/>
          <p:cNvPicPr/>
          <p:nvPr/>
        </p:nvPicPr>
        <p:blipFill>
          <a:blip r:embed="rId2"/>
          <a:stretch>
            <a:fillRect/>
          </a:stretch>
        </p:blipFill>
        <p:spPr>
          <a:xfrm>
            <a:off x="1234440" y="2694114"/>
            <a:ext cx="211581" cy="211581"/>
          </a:xfrm>
          <a:prstGeom prst="rect">
            <a:avLst/>
          </a:prstGeom>
        </p:spPr>
      </p:pic>
      <p:pic>
        <p:nvPicPr>
          <p:cNvPr id="4" name="object 4"/>
          <p:cNvPicPr/>
          <p:nvPr/>
        </p:nvPicPr>
        <p:blipFill>
          <a:blip r:embed="rId2"/>
          <a:stretch>
            <a:fillRect/>
          </a:stretch>
        </p:blipFill>
        <p:spPr>
          <a:xfrm>
            <a:off x="1234440" y="3206178"/>
            <a:ext cx="211581" cy="211581"/>
          </a:xfrm>
          <a:prstGeom prst="rect">
            <a:avLst/>
          </a:prstGeom>
        </p:spPr>
      </p:pic>
      <p:pic>
        <p:nvPicPr>
          <p:cNvPr id="5" name="object 5"/>
          <p:cNvPicPr/>
          <p:nvPr/>
        </p:nvPicPr>
        <p:blipFill>
          <a:blip r:embed="rId2"/>
          <a:stretch>
            <a:fillRect/>
          </a:stretch>
        </p:blipFill>
        <p:spPr>
          <a:xfrm>
            <a:off x="1234440" y="3718242"/>
            <a:ext cx="211581" cy="211581"/>
          </a:xfrm>
          <a:prstGeom prst="rect">
            <a:avLst/>
          </a:prstGeom>
        </p:spPr>
      </p:pic>
      <p:pic>
        <p:nvPicPr>
          <p:cNvPr id="6" name="object 6"/>
          <p:cNvPicPr/>
          <p:nvPr/>
        </p:nvPicPr>
        <p:blipFill>
          <a:blip r:embed="rId2"/>
          <a:stretch>
            <a:fillRect/>
          </a:stretch>
        </p:blipFill>
        <p:spPr>
          <a:xfrm>
            <a:off x="1234440" y="4230306"/>
            <a:ext cx="211581" cy="211581"/>
          </a:xfrm>
          <a:prstGeom prst="rect">
            <a:avLst/>
          </a:prstGeom>
        </p:spPr>
      </p:pic>
      <p:sp>
        <p:nvSpPr>
          <p:cNvPr id="7" name="object 7"/>
          <p:cNvSpPr txBox="1"/>
          <p:nvPr/>
        </p:nvSpPr>
        <p:spPr>
          <a:xfrm>
            <a:off x="1172528" y="953134"/>
            <a:ext cx="3618229" cy="3573145"/>
          </a:xfrm>
          <a:prstGeom prst="rect">
            <a:avLst/>
          </a:prstGeom>
        </p:spPr>
        <p:txBody>
          <a:bodyPr vert="horz" wrap="square" lIns="0" tIns="12700" rIns="0" bIns="0" rtlCol="0">
            <a:spAutoFit/>
          </a:bodyPr>
          <a:lstStyle/>
          <a:p>
            <a:pPr marL="12700">
              <a:lnSpc>
                <a:spcPct val="100000"/>
              </a:lnSpc>
              <a:spcBef>
                <a:spcPts val="100"/>
              </a:spcBef>
            </a:pPr>
            <a:r>
              <a:rPr sz="2800" spc="-10">
                <a:solidFill>
                  <a:srgbClr val="333333"/>
                </a:solidFill>
                <a:latin typeface="黑体"/>
                <a:cs typeface="黑体"/>
              </a:rPr>
              <a:t>秘书素质提高途径</a:t>
            </a:r>
            <a:endParaRPr sz="2800">
              <a:latin typeface="黑体"/>
              <a:cs typeface="黑体"/>
            </a:endParaRPr>
          </a:p>
          <a:p>
            <a:pPr>
              <a:lnSpc>
                <a:spcPct val="100000"/>
              </a:lnSpc>
              <a:spcBef>
                <a:spcPts val="50"/>
              </a:spcBef>
            </a:pPr>
            <a:endParaRPr sz="3400">
              <a:latin typeface="黑体"/>
              <a:cs typeface="黑体"/>
            </a:endParaRPr>
          </a:p>
          <a:p>
            <a:pPr marL="404495" marR="5080">
              <a:lnSpc>
                <a:spcPct val="120000"/>
              </a:lnSpc>
              <a:spcBef>
                <a:spcPts val="5"/>
              </a:spcBef>
            </a:pPr>
            <a:r>
              <a:rPr sz="2800" spc="-10">
                <a:solidFill>
                  <a:srgbClr val="00264C"/>
                </a:solidFill>
                <a:latin typeface="黑体"/>
                <a:cs typeface="黑体"/>
              </a:rPr>
              <a:t>勤于学习是重要基础勇于实践是有效方法善于总结是催化剂</a:t>
            </a:r>
            <a:r>
              <a:rPr sz="2800" spc="-50">
                <a:solidFill>
                  <a:srgbClr val="00264C"/>
                </a:solidFill>
                <a:latin typeface="黑体"/>
                <a:cs typeface="黑体"/>
              </a:rPr>
              <a:t> </a:t>
            </a:r>
            <a:r>
              <a:rPr sz="2800" spc="-10">
                <a:solidFill>
                  <a:srgbClr val="00264C"/>
                </a:solidFill>
                <a:latin typeface="黑体"/>
                <a:cs typeface="黑体"/>
              </a:rPr>
              <a:t>自我反省是动力</a:t>
            </a:r>
            <a:endParaRPr sz="2800">
              <a:latin typeface="黑体"/>
              <a:cs typeface="黑体"/>
            </a:endParaRPr>
          </a:p>
          <a:p>
            <a:pPr marL="404495">
              <a:lnSpc>
                <a:spcPct val="100000"/>
              </a:lnSpc>
              <a:spcBef>
                <a:spcPts val="670"/>
              </a:spcBef>
            </a:pPr>
            <a:r>
              <a:rPr sz="2800" spc="-10">
                <a:solidFill>
                  <a:srgbClr val="00264C"/>
                </a:solidFill>
                <a:latin typeface="黑体"/>
                <a:cs typeface="黑体"/>
              </a:rPr>
              <a:t>接受批评是完善</a:t>
            </a:r>
            <a:endParaRPr sz="2800">
              <a:latin typeface="黑体"/>
              <a:cs typeface="黑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z="6000" spc="-15">
                <a:solidFill>
                  <a:srgbClr val="FFFFE9"/>
                </a:solidFill>
              </a:rPr>
              <a:t>第二单元</a:t>
            </a:r>
            <a:endParaRPr sz="6000"/>
          </a:p>
        </p:txBody>
      </p:sp>
      <p:sp>
        <p:nvSpPr>
          <p:cNvPr id="3" name="object 3"/>
          <p:cNvSpPr txBox="1">
            <a:spLocks noGrp="1"/>
          </p:cNvSpPr>
          <p:nvPr>
            <p:ph type="subTitle" idx="4"/>
          </p:nvPr>
        </p:nvSpPr>
        <p:spPr>
          <a:prstGeom prst="rect">
            <a:avLst/>
          </a:prstGeom>
        </p:spPr>
        <p:txBody>
          <a:bodyPr vert="horz" wrap="square" lIns="0" tIns="12700" rIns="0" bIns="0" rtlCol="0">
            <a:spAutoFit/>
          </a:bodyPr>
          <a:lstStyle/>
          <a:p>
            <a:pPr marL="12700">
              <a:lnSpc>
                <a:spcPct val="100000"/>
              </a:lnSpc>
              <a:spcBef>
                <a:spcPts val="100"/>
              </a:spcBef>
            </a:pPr>
            <a:r>
              <a:rPr sz="4400" spc="-5"/>
              <a:t>如何成为领导的得力助手</a:t>
            </a:r>
            <a:endParaRPr sz="44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72528" y="567213"/>
            <a:ext cx="4140200" cy="848360"/>
          </a:xfrm>
          <a:prstGeom prst="rect">
            <a:avLst/>
          </a:prstGeom>
        </p:spPr>
        <p:txBody>
          <a:bodyPr vert="horz" wrap="square" lIns="0" tIns="12700" rIns="0" bIns="0" rtlCol="0">
            <a:spAutoFit/>
          </a:bodyPr>
          <a:lstStyle/>
          <a:p>
            <a:pPr marL="12700">
              <a:lnSpc>
                <a:spcPct val="100000"/>
              </a:lnSpc>
              <a:spcBef>
                <a:spcPts val="100"/>
              </a:spcBef>
            </a:pPr>
            <a:r>
              <a:rPr sz="5400" spc="-10"/>
              <a:t>如何当好参谋</a:t>
            </a:r>
            <a:endParaRPr sz="5400"/>
          </a:p>
        </p:txBody>
      </p:sp>
      <p:pic>
        <p:nvPicPr>
          <p:cNvPr id="3" name="object 3"/>
          <p:cNvPicPr/>
          <p:nvPr/>
        </p:nvPicPr>
        <p:blipFill>
          <a:blip r:embed="rId2"/>
          <a:stretch>
            <a:fillRect/>
          </a:stretch>
        </p:blipFill>
        <p:spPr>
          <a:xfrm>
            <a:off x="777240" y="3325050"/>
            <a:ext cx="211581" cy="211581"/>
          </a:xfrm>
          <a:prstGeom prst="rect">
            <a:avLst/>
          </a:prstGeom>
        </p:spPr>
      </p:pic>
      <p:sp>
        <p:nvSpPr>
          <p:cNvPr id="4" name="object 4"/>
          <p:cNvSpPr txBox="1"/>
          <p:nvPr/>
        </p:nvSpPr>
        <p:spPr>
          <a:xfrm>
            <a:off x="1107440" y="1876107"/>
            <a:ext cx="7493000" cy="3024505"/>
          </a:xfrm>
          <a:prstGeom prst="rect">
            <a:avLst/>
          </a:prstGeom>
        </p:spPr>
        <p:txBody>
          <a:bodyPr vert="horz" wrap="square" lIns="0" tIns="12700" rIns="0" bIns="0" rtlCol="0">
            <a:spAutoFit/>
          </a:bodyPr>
          <a:lstStyle/>
          <a:p>
            <a:pPr marL="50165">
              <a:lnSpc>
                <a:spcPct val="100000"/>
              </a:lnSpc>
              <a:spcBef>
                <a:spcPts val="100"/>
              </a:spcBef>
            </a:pPr>
            <a:r>
              <a:rPr sz="3600" spc="-10">
                <a:solidFill>
                  <a:srgbClr val="00264C"/>
                </a:solidFill>
                <a:latin typeface="黑体"/>
                <a:cs typeface="黑体"/>
              </a:rPr>
              <a:t>让领导接受你的构想</a:t>
            </a:r>
            <a:endParaRPr sz="3600">
              <a:latin typeface="黑体"/>
              <a:cs typeface="黑体"/>
            </a:endParaRPr>
          </a:p>
          <a:p>
            <a:pPr>
              <a:lnSpc>
                <a:spcPct val="100000"/>
              </a:lnSpc>
              <a:spcBef>
                <a:spcPts val="25"/>
              </a:spcBef>
            </a:pPr>
            <a:endParaRPr sz="4550">
              <a:latin typeface="黑体"/>
              <a:cs typeface="黑体"/>
            </a:endParaRPr>
          </a:p>
          <a:p>
            <a:pPr marL="12700" marR="5080">
              <a:lnSpc>
                <a:spcPct val="100000"/>
              </a:lnSpc>
            </a:pPr>
            <a:r>
              <a:rPr sz="2800" u="heavy" spc="-5">
                <a:solidFill>
                  <a:srgbClr val="00264C"/>
                </a:solidFill>
                <a:uFill>
                  <a:solidFill>
                    <a:srgbClr val="00264C"/>
                  </a:solidFill>
                </a:uFill>
                <a:latin typeface="黑体"/>
                <a:cs typeface="黑体"/>
              </a:rPr>
              <a:t>既然大部分人只会接受自己的构想，那不妨间</a:t>
            </a:r>
            <a:r>
              <a:rPr sz="2800" u="heavy" spc="-50">
                <a:solidFill>
                  <a:srgbClr val="00264C"/>
                </a:solidFill>
                <a:uFill>
                  <a:solidFill>
                    <a:srgbClr val="00264C"/>
                  </a:solidFill>
                </a:uFill>
                <a:latin typeface="黑体"/>
                <a:cs typeface="黑体"/>
              </a:rPr>
              <a:t> 接</a:t>
            </a:r>
            <a:r>
              <a:rPr sz="2800" u="heavy" spc="700">
                <a:solidFill>
                  <a:srgbClr val="00264C"/>
                </a:solidFill>
                <a:uFill>
                  <a:solidFill>
                    <a:srgbClr val="00264C"/>
                  </a:solidFill>
                </a:uFill>
                <a:latin typeface="黑体"/>
                <a:cs typeface="黑体"/>
              </a:rPr>
              <a:t>                          </a:t>
            </a:r>
            <a:r>
              <a:rPr sz="2800" u="heavy" spc="-5">
                <a:solidFill>
                  <a:srgbClr val="00264C"/>
                </a:solidFill>
                <a:uFill>
                  <a:solidFill>
                    <a:srgbClr val="00264C"/>
                  </a:solidFill>
                </a:uFill>
                <a:latin typeface="黑体"/>
                <a:cs typeface="黑体"/>
              </a:rPr>
              <a:t>一些，在领导旁作些提示，或把构想的一些重点</a:t>
            </a:r>
            <a:r>
              <a:rPr sz="2800" u="heavy">
                <a:solidFill>
                  <a:srgbClr val="00264C"/>
                </a:solidFill>
                <a:uFill>
                  <a:solidFill>
                    <a:srgbClr val="00264C"/>
                  </a:solidFill>
                </a:uFill>
                <a:latin typeface="黑体"/>
                <a:cs typeface="黑体"/>
              </a:rPr>
              <a:t>，无意地移植在领导的头脑中，让他以为</a:t>
            </a:r>
            <a:r>
              <a:rPr sz="2800">
                <a:solidFill>
                  <a:srgbClr val="00264C"/>
                </a:solidFill>
                <a:latin typeface="黑体"/>
                <a:cs typeface="黑体"/>
              </a:rPr>
              <a:t>这</a:t>
            </a:r>
            <a:r>
              <a:rPr sz="2800" u="heavy" spc="-25">
                <a:solidFill>
                  <a:srgbClr val="00264C"/>
                </a:solidFill>
                <a:uFill>
                  <a:solidFill>
                    <a:srgbClr val="00264C"/>
                  </a:solidFill>
                </a:uFill>
                <a:latin typeface="黑体"/>
                <a:cs typeface="黑体"/>
              </a:rPr>
              <a:t>这是</a:t>
            </a:r>
            <a:r>
              <a:rPr sz="2800" u="heavy" spc="-5">
                <a:solidFill>
                  <a:srgbClr val="00264C"/>
                </a:solidFill>
                <a:uFill>
                  <a:solidFill>
                    <a:srgbClr val="00264C"/>
                  </a:solidFill>
                </a:uFill>
                <a:latin typeface="黑体"/>
                <a:cs typeface="黑体"/>
              </a:rPr>
              <a:t>他自己的构想，那自然好办得多</a:t>
            </a:r>
            <a:endParaRPr sz="2800">
              <a:latin typeface="黑体"/>
              <a:cs typeface="黑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别在关公面前耍大刀</a:t>
            </a:r>
          </a:p>
        </p:txBody>
      </p:sp>
      <p:pic>
        <p:nvPicPr>
          <p:cNvPr id="3" name="object 3"/>
          <p:cNvPicPr/>
          <p:nvPr/>
        </p:nvPicPr>
        <p:blipFill>
          <a:blip r:embed="rId2"/>
          <a:stretch>
            <a:fillRect/>
          </a:stretch>
        </p:blipFill>
        <p:spPr>
          <a:xfrm>
            <a:off x="1005840" y="2410650"/>
            <a:ext cx="211581" cy="211581"/>
          </a:xfrm>
          <a:prstGeom prst="rect">
            <a:avLst/>
          </a:prstGeom>
        </p:spPr>
      </p:pic>
      <p:pic>
        <p:nvPicPr>
          <p:cNvPr id="4" name="object 4"/>
          <p:cNvPicPr/>
          <p:nvPr/>
        </p:nvPicPr>
        <p:blipFill>
          <a:blip r:embed="rId2"/>
          <a:stretch>
            <a:fillRect/>
          </a:stretch>
        </p:blipFill>
        <p:spPr>
          <a:xfrm>
            <a:off x="1005840" y="3349434"/>
            <a:ext cx="211581" cy="211581"/>
          </a:xfrm>
          <a:prstGeom prst="rect">
            <a:avLst/>
          </a:prstGeom>
        </p:spPr>
      </p:pic>
      <p:pic>
        <p:nvPicPr>
          <p:cNvPr id="5" name="object 5"/>
          <p:cNvPicPr/>
          <p:nvPr/>
        </p:nvPicPr>
        <p:blipFill>
          <a:blip r:embed="rId2"/>
          <a:stretch>
            <a:fillRect/>
          </a:stretch>
        </p:blipFill>
        <p:spPr>
          <a:xfrm>
            <a:off x="1005840" y="4288218"/>
            <a:ext cx="211581" cy="211581"/>
          </a:xfrm>
          <a:prstGeom prst="rect">
            <a:avLst/>
          </a:prstGeom>
        </p:spPr>
      </p:pic>
      <p:sp>
        <p:nvSpPr>
          <p:cNvPr id="6" name="object 6"/>
          <p:cNvSpPr txBox="1"/>
          <p:nvPr/>
        </p:nvSpPr>
        <p:spPr>
          <a:xfrm>
            <a:off x="1336040" y="2253932"/>
            <a:ext cx="6781800" cy="2756535"/>
          </a:xfrm>
          <a:prstGeom prst="rect">
            <a:avLst/>
          </a:prstGeom>
        </p:spPr>
        <p:txBody>
          <a:bodyPr vert="horz" wrap="square" lIns="0" tIns="12700" rIns="0" bIns="0" rtlCol="0">
            <a:spAutoFit/>
          </a:bodyPr>
          <a:lstStyle/>
          <a:p>
            <a:pPr marL="12700" marR="5080">
              <a:lnSpc>
                <a:spcPct val="100000"/>
              </a:lnSpc>
              <a:spcBef>
                <a:spcPts val="100"/>
              </a:spcBef>
            </a:pPr>
            <a:r>
              <a:rPr sz="2800" spc="-5">
                <a:solidFill>
                  <a:srgbClr val="00264C"/>
                </a:solidFill>
                <a:latin typeface="黑体"/>
                <a:cs typeface="黑体"/>
              </a:rPr>
              <a:t>让他充分地发表意见，你适当地作些补充，</a:t>
            </a:r>
            <a:r>
              <a:rPr sz="2800" spc="-10">
                <a:solidFill>
                  <a:srgbClr val="00264C"/>
                </a:solidFill>
                <a:latin typeface="黑体"/>
                <a:cs typeface="黑体"/>
              </a:rPr>
              <a:t>提一些问题。</a:t>
            </a:r>
            <a:endParaRPr sz="2800">
              <a:latin typeface="黑体"/>
              <a:cs typeface="黑体"/>
            </a:endParaRPr>
          </a:p>
          <a:p>
            <a:pPr marL="12700" marR="5080">
              <a:lnSpc>
                <a:spcPct val="100000"/>
              </a:lnSpc>
              <a:spcBef>
                <a:spcPts val="670"/>
              </a:spcBef>
            </a:pPr>
            <a:r>
              <a:rPr sz="2800" spc="-5">
                <a:solidFill>
                  <a:srgbClr val="00264C"/>
                </a:solidFill>
                <a:latin typeface="黑体"/>
                <a:cs typeface="黑体"/>
              </a:rPr>
              <a:t>不要用领导不懂的技术性较强的术语与之交</a:t>
            </a:r>
            <a:r>
              <a:rPr sz="2800" spc="-25">
                <a:solidFill>
                  <a:srgbClr val="00264C"/>
                </a:solidFill>
                <a:latin typeface="黑体"/>
                <a:cs typeface="黑体"/>
              </a:rPr>
              <a:t>谈。</a:t>
            </a:r>
            <a:endParaRPr sz="2800">
              <a:latin typeface="黑体"/>
              <a:cs typeface="黑体"/>
            </a:endParaRPr>
          </a:p>
          <a:p>
            <a:pPr marL="12700" marR="5080">
              <a:lnSpc>
                <a:spcPct val="100000"/>
              </a:lnSpc>
              <a:spcBef>
                <a:spcPts val="675"/>
              </a:spcBef>
            </a:pPr>
            <a:r>
              <a:rPr sz="2800" spc="-5">
                <a:solidFill>
                  <a:srgbClr val="00264C"/>
                </a:solidFill>
                <a:latin typeface="黑体"/>
                <a:cs typeface="黑体"/>
              </a:rPr>
              <a:t>提建议时，多注意从正面有理有据地阐述你</a:t>
            </a:r>
            <a:r>
              <a:rPr sz="2800" spc="-15">
                <a:solidFill>
                  <a:srgbClr val="00264C"/>
                </a:solidFill>
                <a:latin typeface="黑体"/>
                <a:cs typeface="黑体"/>
              </a:rPr>
              <a:t>的见解。</a:t>
            </a:r>
            <a:endParaRPr sz="2800">
              <a:latin typeface="黑体"/>
              <a:cs typeface="黑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因人施谏，对症下药</a:t>
            </a:r>
          </a:p>
        </p:txBody>
      </p:sp>
      <p:pic>
        <p:nvPicPr>
          <p:cNvPr id="3" name="object 3"/>
          <p:cNvPicPr/>
          <p:nvPr/>
        </p:nvPicPr>
        <p:blipFill>
          <a:blip r:embed="rId2"/>
          <a:stretch>
            <a:fillRect/>
          </a:stretch>
        </p:blipFill>
        <p:spPr>
          <a:xfrm>
            <a:off x="1310640" y="3172650"/>
            <a:ext cx="211581" cy="211581"/>
          </a:xfrm>
          <a:prstGeom prst="rect">
            <a:avLst/>
          </a:prstGeom>
        </p:spPr>
      </p:pic>
      <p:pic>
        <p:nvPicPr>
          <p:cNvPr id="4" name="object 4"/>
          <p:cNvPicPr/>
          <p:nvPr/>
        </p:nvPicPr>
        <p:blipFill>
          <a:blip r:embed="rId2"/>
          <a:stretch>
            <a:fillRect/>
          </a:stretch>
        </p:blipFill>
        <p:spPr>
          <a:xfrm>
            <a:off x="1310640" y="3684714"/>
            <a:ext cx="211581" cy="211581"/>
          </a:xfrm>
          <a:prstGeom prst="rect">
            <a:avLst/>
          </a:prstGeom>
        </p:spPr>
      </p:pic>
      <p:sp>
        <p:nvSpPr>
          <p:cNvPr id="5" name="object 5"/>
          <p:cNvSpPr txBox="1"/>
          <p:nvPr/>
        </p:nvSpPr>
        <p:spPr>
          <a:xfrm>
            <a:off x="1297939" y="1723707"/>
            <a:ext cx="7124700" cy="2683510"/>
          </a:xfrm>
          <a:prstGeom prst="rect">
            <a:avLst/>
          </a:prstGeom>
        </p:spPr>
        <p:txBody>
          <a:bodyPr vert="horz" wrap="square" lIns="0" tIns="12700" rIns="0" bIns="0" rtlCol="0">
            <a:spAutoFit/>
          </a:bodyPr>
          <a:lstStyle/>
          <a:p>
            <a:pPr marL="12700">
              <a:lnSpc>
                <a:spcPct val="100000"/>
              </a:lnSpc>
              <a:spcBef>
                <a:spcPts val="100"/>
              </a:spcBef>
            </a:pPr>
            <a:r>
              <a:rPr sz="3600" spc="-10">
                <a:solidFill>
                  <a:srgbClr val="00264C"/>
                </a:solidFill>
                <a:latin typeface="黑体"/>
                <a:cs typeface="黑体"/>
              </a:rPr>
              <a:t>对不喜欢批评的领导</a:t>
            </a:r>
            <a:endParaRPr sz="3600">
              <a:latin typeface="黑体"/>
              <a:cs typeface="黑体"/>
            </a:endParaRPr>
          </a:p>
          <a:p>
            <a:pPr>
              <a:lnSpc>
                <a:spcPct val="100000"/>
              </a:lnSpc>
              <a:spcBef>
                <a:spcPts val="25"/>
              </a:spcBef>
            </a:pPr>
            <a:endParaRPr sz="4550">
              <a:latin typeface="黑体"/>
              <a:cs typeface="黑体"/>
            </a:endParaRPr>
          </a:p>
          <a:p>
            <a:pPr marL="355600">
              <a:lnSpc>
                <a:spcPct val="100000"/>
              </a:lnSpc>
            </a:pPr>
            <a:r>
              <a:rPr sz="2800" spc="-5">
                <a:solidFill>
                  <a:srgbClr val="00264C"/>
                </a:solidFill>
                <a:latin typeface="黑体"/>
                <a:cs typeface="黑体"/>
              </a:rPr>
              <a:t>首先在态度上要尊重领导</a:t>
            </a:r>
            <a:endParaRPr sz="2800">
              <a:latin typeface="黑体"/>
              <a:cs typeface="黑体"/>
            </a:endParaRPr>
          </a:p>
          <a:p>
            <a:pPr marL="355600" marR="5080">
              <a:lnSpc>
                <a:spcPct val="100000"/>
              </a:lnSpc>
              <a:spcBef>
                <a:spcPts val="670"/>
              </a:spcBef>
            </a:pPr>
            <a:r>
              <a:rPr sz="2800" spc="-5">
                <a:solidFill>
                  <a:srgbClr val="00264C"/>
                </a:solidFill>
                <a:latin typeface="黑体"/>
                <a:cs typeface="黑体"/>
              </a:rPr>
              <a:t>其次对你自己的意见，要说明得有理有据，并且要强调是你“个人的”意见</a:t>
            </a:r>
            <a:endParaRPr sz="2800">
              <a:latin typeface="黑体"/>
              <a:cs typeface="黑体"/>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https://d.book118.com/426012141032010033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20</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20</vt:i4>
      </vt:variant>
    </vt:vector>
  </HeadingPairs>
  <TitlesOfParts>
    <vt:vector baseType="lpstr" size="27">
      <vt:lpstr>Arial</vt:lpstr>
      <vt:lpstr>Calibri</vt:lpstr>
      <vt:lpstr>黑体</vt:lpstr>
      <vt:lpstr>Wingdings</vt:lpstr>
      <vt:lpstr>Times New Roman</vt:lpstr>
      <vt:lpstr>宋体</vt:lpstr>
      <vt:lpstr>Office Theme</vt:lpstr>
      <vt:lpstr>怎样成为领导的得力助手</vt:lpstr>
      <vt:lpstr>PowerPoint Presentation</vt:lpstr>
      <vt:lpstr>PowerPoint Presentation</vt:lpstr>
      <vt:lpstr>专业秘书的定义</vt:lpstr>
      <vt:lpstr>PowerPoint Presentation</vt:lpstr>
      <vt:lpstr>专业秘书的职业素质和修养</vt:lpstr>
      <vt:lpstr>PowerPoint Presentation</vt:lpstr>
      <vt:lpstr>秘书的才能特点</vt:lpstr>
      <vt:lpstr>思维能力方面</vt:lpstr>
      <vt:lpstr>组织能力</vt:lpstr>
      <vt:lpstr>秘书的心理特点</vt:lpstr>
      <vt:lpstr>做个心理健康的秘书</vt:lpstr>
      <vt:lpstr>PowerPoint Presentation</vt:lpstr>
      <vt:lpstr>秘书的职业道德</vt:lpstr>
      <vt:lpstr>PowerPoint Presentation</vt:lpstr>
      <vt:lpstr>第二单元</vt:lpstr>
      <vt:lpstr>如何当好参谋</vt:lpstr>
      <vt:lpstr>别在关公面前耍大刀</vt:lpstr>
      <vt:lpstr>因人施谏，对症下药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2024-09-01T16:15:37.201</cp:lastPrinted>
  <dcterms:created xsi:type="dcterms:W3CDTF">2024-09-01T08:15:37Z</dcterms:created>
  <dcterms:modified xsi:type="dcterms:W3CDTF">2024-09-01T08:15:38Z</dcterms:modified>
</cp:coreProperties>
</file>