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739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4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.xml" /><Relationship Id="rId11" Type="http://schemas.openxmlformats.org/officeDocument/2006/relationships/image" Target="../media/image4.png" /><Relationship Id="rId12" Type="http://schemas.openxmlformats.org/officeDocument/2006/relationships/tags" Target="../tags/tag8.xml" /><Relationship Id="rId13" Type="http://schemas.openxmlformats.org/officeDocument/2006/relationships/tags" Target="../tags/tag9.xml" /><Relationship Id="rId14" Type="http://schemas.openxmlformats.org/officeDocument/2006/relationships/tags" Target="../tags/tag10.xml" /><Relationship Id="rId15" Type="http://schemas.openxmlformats.org/officeDocument/2006/relationships/tags" Target="../tags/tag11.xml" /><Relationship Id="rId16" Type="http://schemas.openxmlformats.org/officeDocument/2006/relationships/tags" Target="../tags/tag12.xml" /><Relationship Id="rId17" Type="http://schemas.openxmlformats.org/officeDocument/2006/relationships/tags" Target="../tags/tag13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image" Target="../media/image2.png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image" Target="../media/image3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image" Target="../media/image5.png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3.xml" /><Relationship Id="rId11" Type="http://schemas.openxmlformats.org/officeDocument/2006/relationships/tags" Target="../tags/tag5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ags" Target="../tags/tag51.xml" /><Relationship Id="rId9" Type="http://schemas.openxmlformats.org/officeDocument/2006/relationships/tags" Target="../tags/tag5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tags" Target="../tags/tag59.xml" /><Relationship Id="rId7" Type="http://schemas.openxmlformats.org/officeDocument/2006/relationships/tags" Target="../tags/tag60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2" Type="http://schemas.openxmlformats.org/officeDocument/2006/relationships/image" Target="../media/image1.png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tags" Target="../tags/tag87.xml" /><Relationship Id="rId13" Type="http://schemas.openxmlformats.org/officeDocument/2006/relationships/tags" Target="../tags/tag88.xml" /><Relationship Id="rId14" Type="http://schemas.openxmlformats.org/officeDocument/2006/relationships/tags" Target="../tags/tag8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image" Target="../media/image6.png" /><Relationship Id="rId7" Type="http://schemas.openxmlformats.org/officeDocument/2006/relationships/tags" Target="../tags/tag83.xml" /><Relationship Id="rId8" Type="http://schemas.openxmlformats.org/officeDocument/2006/relationships/image" Target="../media/image3.png" /><Relationship Id="rId9" Type="http://schemas.openxmlformats.org/officeDocument/2006/relationships/tags" Target="../tags/tag8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D347A5-0CFC-451B-A8BE-31262FF41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F99AD7-C890-4775-86A9-8B5684206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3F3A76-4D06-49BB-94F7-A4A3556ED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191AF0-25FA-4219-9489-7EC3C4776F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87A732-FA21-4B0C-A7F2-6ABA1AFBD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FF58F3-E281-49C4-B88E-8943579DB5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9DE45B-53A9-4FB4-B3D4-D7900AD1B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FD51BD-968F-4489-99AE-19BD1B725D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4C0ABB-CA34-4BAD-88BB-37C4D1B13D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ACFBF5-C95E-48F3-BAE2-890335108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056703-B7BC-4877-BDC9-F6CE5E23F1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7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68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-4767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0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2" name="椭圆 10"/>
          <p:cNvSpPr/>
          <p:nvPr>
            <p:custDataLst>
              <p:tags r:id="rId5"/>
            </p:custDataLst>
          </p:nvPr>
        </p:nvSpPr>
        <p:spPr>
          <a:xfrm rot="20622535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7" name="图形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1048674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8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159" name="图形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97161" name="图形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1048676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6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7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98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1048700" name="内容占位符 6"/>
          <p:cNvSpPr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0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0" name="椭圆 9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12" name="椭圆 8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11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2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5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8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0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6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5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7" name="图片 9" descr="雪地上  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6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/>
                <a:ea typeface="MiSans Normal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8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6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3" name="图片 13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96" name="椭圆 11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9"/>
          <p:cNvSpPr/>
          <p:nvPr>
            <p:custDataLst>
              <p:tags r:id="rId5"/>
            </p:custDataLst>
          </p:nvPr>
        </p:nvSpPr>
        <p:spPr>
          <a:xfrm rot="20622535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85" name="图形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2097187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1048802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4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tags" Target="../tags/tag95.xml" /><Relationship Id="rId19" Type="http://schemas.openxmlformats.org/officeDocument/2006/relationships/tags" Target="../tags/tag9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7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9" descr="雪地上  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54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lvl="1"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lvl="2"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7389" r:id="rId2"/>
    <p:sldLayoutId id="2147507390" r:id="rId3"/>
    <p:sldLayoutId id="2147507391" r:id="rId4"/>
    <p:sldLayoutId id="2147507392" r:id="rId5"/>
    <p:sldLayoutId id="2147507393" r:id="rId6"/>
    <p:sldLayoutId id="2147507394" r:id="rId7"/>
    <p:sldLayoutId id="2147507395" r:id="rId8"/>
    <p:sldLayoutId id="2147507396" r:id="rId9"/>
    <p:sldLayoutId id="2147507397" r:id="rId10"/>
    <p:sldLayoutId id="2147507398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548235"/>
        </a:buClr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548235"/>
        </a:buClr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548235"/>
        </a:buClr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548235"/>
        </a:buClr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9.xml" /><Relationship Id="rId21" Type="http://schemas.openxmlformats.org/officeDocument/2006/relationships/tags" Target="../tags/tag120.xml" /><Relationship Id="rId22" Type="http://schemas.openxmlformats.org/officeDocument/2006/relationships/tags" Target="../tags/tag12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14" Type="http://schemas.openxmlformats.org/officeDocument/2006/relationships/tags" Target="../tags/tag140.xml" /><Relationship Id="rId15" Type="http://schemas.openxmlformats.org/officeDocument/2006/relationships/tags" Target="../tags/tag141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15" Type="http://schemas.openxmlformats.org/officeDocument/2006/relationships/tags" Target="../tags/tag167.xml" /><Relationship Id="rId16" Type="http://schemas.openxmlformats.org/officeDocument/2006/relationships/tags" Target="../tags/tag168.xml" /><Relationship Id="rId17" Type="http://schemas.openxmlformats.org/officeDocument/2006/relationships/tags" Target="../tags/tag169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16" Type="http://schemas.openxmlformats.org/officeDocument/2006/relationships/tags" Target="../tags/tag187.xml" /><Relationship Id="rId17" Type="http://schemas.openxmlformats.org/officeDocument/2006/relationships/tags" Target="../tags/tag188.xml" /><Relationship Id="rId18" Type="http://schemas.openxmlformats.org/officeDocument/2006/relationships/tags" Target="../tags/tag189.xml" /><Relationship Id="rId19" Type="http://schemas.openxmlformats.org/officeDocument/2006/relationships/tags" Target="../tags/tag190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15" Type="http://schemas.openxmlformats.org/officeDocument/2006/relationships/tags" Target="../tags/tag204.xml" /><Relationship Id="rId16" Type="http://schemas.openxmlformats.org/officeDocument/2006/relationships/tags" Target="../tags/tag205.xml" /><Relationship Id="rId17" Type="http://schemas.openxmlformats.org/officeDocument/2006/relationships/tags" Target="../tags/tag206.xml" /><Relationship Id="rId18" Type="http://schemas.openxmlformats.org/officeDocument/2006/relationships/tags" Target="../tags/tag207.xml" /><Relationship Id="rId19" Type="http://schemas.openxmlformats.org/officeDocument/2006/relationships/tags" Target="../tags/tag208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14" Type="http://schemas.openxmlformats.org/officeDocument/2006/relationships/tags" Target="../tags/tag221.xml" /><Relationship Id="rId15" Type="http://schemas.openxmlformats.org/officeDocument/2006/relationships/tags" Target="../tags/tag222.xml" /><Relationship Id="rId16" Type="http://schemas.openxmlformats.org/officeDocument/2006/relationships/tags" Target="../tags/tag223.xml" /><Relationship Id="rId17" Type="http://schemas.openxmlformats.org/officeDocument/2006/relationships/tags" Target="../tags/tag224.xml" /><Relationship Id="rId18" Type="http://schemas.openxmlformats.org/officeDocument/2006/relationships/tags" Target="../tags/tag225.xml" /><Relationship Id="rId19" Type="http://schemas.openxmlformats.org/officeDocument/2006/relationships/tags" Target="../tags/tag226.xml" /><Relationship Id="rId2" Type="http://schemas.openxmlformats.org/officeDocument/2006/relationships/tags" Target="../tags/tag209.xml" /><Relationship Id="rId20" Type="http://schemas.openxmlformats.org/officeDocument/2006/relationships/tags" Target="../tags/tag227.xml" /><Relationship Id="rId21" Type="http://schemas.openxmlformats.org/officeDocument/2006/relationships/tags" Target="../tags/tag228.xml" /><Relationship Id="rId22" Type="http://schemas.openxmlformats.org/officeDocument/2006/relationships/tags" Target="../tags/tag229.xml" /><Relationship Id="rId23" Type="http://schemas.openxmlformats.org/officeDocument/2006/relationships/tags" Target="../tags/tag230.xml" /><Relationship Id="rId24" Type="http://schemas.openxmlformats.org/officeDocument/2006/relationships/tags" Target="../tags/tag231.xml" /><Relationship Id="rId25" Type="http://schemas.openxmlformats.org/officeDocument/2006/relationships/tags" Target="../tags/tag232.xml" /><Relationship Id="rId26" Type="http://schemas.openxmlformats.org/officeDocument/2006/relationships/tags" Target="../tags/tag233.xml" /><Relationship Id="rId27" Type="http://schemas.openxmlformats.org/officeDocument/2006/relationships/tags" Target="../tags/tag234.xml" /><Relationship Id="rId28" Type="http://schemas.openxmlformats.org/officeDocument/2006/relationships/tags" Target="../tags/tag235.xml" /><Relationship Id="rId29" Type="http://schemas.openxmlformats.org/officeDocument/2006/relationships/tags" Target="../tags/tag236.xml" /><Relationship Id="rId3" Type="http://schemas.openxmlformats.org/officeDocument/2006/relationships/tags" Target="../tags/tag210.xml" /><Relationship Id="rId30" Type="http://schemas.openxmlformats.org/officeDocument/2006/relationships/tags" Target="../tags/tag237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033051032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2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护理实践指导与临床实习</a:t>
            </a:r>
            <a:endParaRPr lang="zh-CN" altLang="en-US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0" name="标题 3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32" name="矩形: 圆角 6"/>
          <p:cNvSpPr/>
          <p:nvPr>
            <p:custDataLst>
              <p:tags r:id="rId4"/>
            </p:custDataLst>
          </p:nvPr>
        </p:nvSpPr>
        <p:spPr>
          <a:xfrm>
            <a:off x="222631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5"/>
            </p:custDataLst>
          </p:nvPr>
        </p:nvSpPr>
        <p:spPr>
          <a:xfrm>
            <a:off x="441960" y="2757170"/>
            <a:ext cx="154940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6"/>
            </p:custDataLst>
          </p:nvPr>
        </p:nvSpPr>
        <p:spPr>
          <a:xfrm>
            <a:off x="441960" y="3655695"/>
            <a:ext cx="1588770" cy="17532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目录标题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8" name="矩形: 圆角 6"/>
          <p:cNvSpPr/>
          <p:nvPr>
            <p:custDataLst>
              <p:tags r:id="rId7"/>
            </p:custDataLst>
          </p:nvPr>
        </p:nvSpPr>
        <p:spPr>
          <a:xfrm>
            <a:off x="29845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8"/>
            </p:custDataLst>
          </p:nvPr>
        </p:nvSpPr>
        <p:spPr>
          <a:xfrm>
            <a:off x="2429510" y="2757170"/>
            <a:ext cx="154940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2" name="标题"/>
          <p:cNvSpPr txBox="1"/>
          <p:nvPr>
            <p:custDataLst>
              <p:tags r:id="rId9"/>
            </p:custDataLst>
          </p:nvPr>
        </p:nvSpPr>
        <p:spPr>
          <a:xfrm>
            <a:off x="2369820" y="3655695"/>
            <a:ext cx="1588770" cy="17532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护理实践指导的重要性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4" name="序号"/>
          <p:cNvSpPr txBox="1"/>
          <p:nvPr>
            <p:custDataLst>
              <p:tags r:id="rId10"/>
            </p:custDataLst>
          </p:nvPr>
        </p:nvSpPr>
        <p:spPr>
          <a:xfrm>
            <a:off x="4367530" y="2757170"/>
            <a:ext cx="154940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11"/>
            </p:custDataLst>
          </p:nvPr>
        </p:nvSpPr>
        <p:spPr>
          <a:xfrm>
            <a:off x="4297680" y="3655695"/>
            <a:ext cx="1588770" cy="17532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护理实践指导的方法与技巧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6"/>
          <p:cNvSpPr/>
          <p:nvPr>
            <p:custDataLst>
              <p:tags r:id="rId12"/>
            </p:custDataLst>
          </p:nvPr>
        </p:nvSpPr>
        <p:spPr>
          <a:xfrm>
            <a:off x="415417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13"/>
            </p:custDataLst>
          </p:nvPr>
        </p:nvSpPr>
        <p:spPr>
          <a:xfrm>
            <a:off x="6295390" y="2757170"/>
            <a:ext cx="154940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4"/>
            </p:custDataLst>
          </p:nvPr>
        </p:nvSpPr>
        <p:spPr>
          <a:xfrm>
            <a:off x="6225540" y="3655695"/>
            <a:ext cx="1588770" cy="17532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临床实习的安排与管理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6"/>
          <p:cNvSpPr/>
          <p:nvPr>
            <p:custDataLst>
              <p:tags r:id="rId15"/>
            </p:custDataLst>
          </p:nvPr>
        </p:nvSpPr>
        <p:spPr>
          <a:xfrm>
            <a:off x="608203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6"/>
            </p:custDataLst>
          </p:nvPr>
        </p:nvSpPr>
        <p:spPr>
          <a:xfrm>
            <a:off x="8195945" y="2757170"/>
            <a:ext cx="154940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7"/>
            </p:custDataLst>
          </p:nvPr>
        </p:nvSpPr>
        <p:spPr>
          <a:xfrm>
            <a:off x="8156575" y="3655695"/>
            <a:ext cx="1588770" cy="17532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护理实践指导与临床实习的结合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6"/>
          <p:cNvSpPr/>
          <p:nvPr>
            <p:custDataLst>
              <p:tags r:id="rId18"/>
            </p:custDataLst>
          </p:nvPr>
        </p:nvSpPr>
        <p:spPr>
          <a:xfrm>
            <a:off x="800989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9"/>
            </p:custDataLst>
          </p:nvPr>
        </p:nvSpPr>
        <p:spPr>
          <a:xfrm>
            <a:off x="10123170" y="2757170"/>
            <a:ext cx="154940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20"/>
            </p:custDataLst>
          </p:nvPr>
        </p:nvSpPr>
        <p:spPr>
          <a:xfrm>
            <a:off x="10083800" y="3655695"/>
            <a:ext cx="1588770" cy="17532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护理实践指导与临床实习的挑战与对策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6"/>
          <p:cNvSpPr/>
          <p:nvPr>
            <p:custDataLst>
              <p:tags r:id="rId21"/>
            </p:custDataLst>
          </p:nvPr>
        </p:nvSpPr>
        <p:spPr>
          <a:xfrm>
            <a:off x="9937115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06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1048908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52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  <p:sp>
        <p:nvSpPr>
          <p:cNvPr id="1048954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护理实践指导的重要性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98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实践指导对护理专业学生的影响</a:t>
            </a:r>
            <a:endParaRPr lang="zh-CN" altLang="en-US"/>
          </a:p>
        </p:txBody>
      </p:sp>
      <p:sp>
        <p:nvSpPr>
          <p:cNvPr id="1049036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提高就业竞争力：实践指导可以提高学生的就业竞争力，使他们在就业市场中更具优势。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6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培养职业素养：实践指导可以培养学生的职业素养，包括责任心、爱心、耐心等。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增强沟通能力：实践指导可以帮助学生更好地与患者、家属和同事沟通，提高沟通技巧。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58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2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提高临床技能：通过实践指导，学生可以更好地掌握护理技能，提高临床操作能力。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实践指导在临床实习中的必要性</a:t>
            </a:r>
            <a:endParaRPr lang="zh-CN" altLang="en-US"/>
          </a:p>
        </p:txBody>
      </p:sp>
      <p:sp>
        <p:nvSpPr>
          <p:cNvPr id="104910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6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提高护理技能：通过实践指导，学生可以更好地掌握护理技能，提高临床操作能力。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2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4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增强沟通能力：实践指导可以帮助学生学会与患者、医生和其他医护人员进行有效沟通，提高团队协作能力。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培养临床思维：实践指导可以引导学生学会分析病情、制定护理计划，培养临床思维能力。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4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提高职业素养：实践指导可以培养学生尊重生命、关爱患者、遵守医德等职业素养，为将来成为一名合格的护士打下坚实的基础。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实践指导对提高护理质量的作用</a:t>
            </a:r>
            <a:endParaRPr lang="zh-CN" altLang="en-US"/>
          </a:p>
        </p:txBody>
      </p:sp>
      <p:sp>
        <p:nvSpPr>
          <p:cNvPr id="1049168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0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2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4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培养临床思维：实践指导可以帮助护士培养临床思维，提高护理质量。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8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0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2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提高护理技能：通过实践指导，护士可以掌握更多的护理技能，提高护理质量。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6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84444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增强沟通能力：实践指导可以帮助护士提高与患者、家属和同事的沟通能力，从而提高护理质量。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4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6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8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提高工作效率：实践指导可以帮助护士提高工作效率，从而提高护理质量。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  <p:sp>
        <p:nvSpPr>
          <p:cNvPr id="1049240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护理实践指导的方法与技巧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84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实践指导的常用方法</a:t>
            </a:r>
            <a:endParaRPr lang="zh-CN" altLang="en-US"/>
          </a:p>
        </p:txBody>
      </p:sp>
      <p:sp>
        <p:nvSpPr>
          <p:cNvPr id="1049322" name="矩形 5"/>
          <p:cNvSpPr/>
          <p:nvPr>
            <p:custDataLst>
              <p:tags r:id="rId2"/>
            </p:custDataLst>
          </p:nvPr>
        </p:nvSpPr>
        <p:spPr>
          <a:xfrm>
            <a:off x="915988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4" name="矩形 10"/>
          <p:cNvSpPr/>
          <p:nvPr>
            <p:custDataLst>
              <p:tags r:id="rId3"/>
            </p:custDataLst>
          </p:nvPr>
        </p:nvSpPr>
        <p:spPr>
          <a:xfrm>
            <a:off x="1263094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4"/>
            </p:custDataLst>
          </p:nvPr>
        </p:nvSpPr>
        <p:spPr>
          <a:xfrm>
            <a:off x="1067686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示范法：通过示范操作，让学生了解正确的操作步骤和技巧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28" name="矩形 6"/>
          <p:cNvSpPr/>
          <p:nvPr>
            <p:custDataLst>
              <p:tags r:id="rId5"/>
            </p:custDataLst>
          </p:nvPr>
        </p:nvSpPr>
        <p:spPr>
          <a:xfrm>
            <a:off x="4487317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0" name="矩形 11"/>
          <p:cNvSpPr/>
          <p:nvPr>
            <p:custDataLst>
              <p:tags r:id="rId6"/>
            </p:custDataLst>
          </p:nvPr>
        </p:nvSpPr>
        <p:spPr>
          <a:xfrm>
            <a:off x="485370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7"/>
            </p:custDataLst>
          </p:nvPr>
        </p:nvSpPr>
        <p:spPr>
          <a:xfrm>
            <a:off x="4639014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讲解法：通过讲解理论知识，让学生了解护理实践的目的、原理和注意事项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34" name="矩形 7"/>
          <p:cNvSpPr/>
          <p:nvPr>
            <p:custDataLst>
              <p:tags r:id="rId8"/>
            </p:custDataLst>
          </p:nvPr>
        </p:nvSpPr>
        <p:spPr>
          <a:xfrm>
            <a:off x="8058002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6" name="矩形 12"/>
          <p:cNvSpPr/>
          <p:nvPr>
            <p:custDataLst>
              <p:tags r:id="rId9"/>
            </p:custDataLst>
          </p:nvPr>
        </p:nvSpPr>
        <p:spPr>
          <a:xfrm>
            <a:off x="844367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10"/>
            </p:custDataLst>
          </p:nvPr>
        </p:nvSpPr>
        <p:spPr>
          <a:xfrm>
            <a:off x="8209700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练习法：通过让学生自己动手操作，巩固理论知识和操作技能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40" name="矩形 33"/>
          <p:cNvSpPr/>
          <p:nvPr>
            <p:custDataLst>
              <p:tags r:id="rId11"/>
            </p:custDataLst>
          </p:nvPr>
        </p:nvSpPr>
        <p:spPr>
          <a:xfrm>
            <a:off x="915346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2" name="矩形 37"/>
          <p:cNvSpPr/>
          <p:nvPr>
            <p:custDataLst>
              <p:tags r:id="rId12"/>
            </p:custDataLst>
          </p:nvPr>
        </p:nvSpPr>
        <p:spPr>
          <a:xfrm>
            <a:off x="1262451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13"/>
            </p:custDataLst>
          </p:nvPr>
        </p:nvSpPr>
        <p:spPr>
          <a:xfrm>
            <a:off x="1067043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反馈法：通过及时反馈学生的操作情况，纠正错误，提高操作水平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46" name="矩形 34"/>
          <p:cNvSpPr/>
          <p:nvPr>
            <p:custDataLst>
              <p:tags r:id="rId14"/>
            </p:custDataLst>
          </p:nvPr>
        </p:nvSpPr>
        <p:spPr>
          <a:xfrm>
            <a:off x="4486674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8" name="矩形 38"/>
          <p:cNvSpPr/>
          <p:nvPr>
            <p:custDataLst>
              <p:tags r:id="rId15"/>
            </p:custDataLst>
          </p:nvPr>
        </p:nvSpPr>
        <p:spPr>
          <a:xfrm>
            <a:off x="4853063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0" name="TextBox 2"/>
          <p:cNvSpPr txBox="1"/>
          <p:nvPr>
            <p:custDataLst>
              <p:tags r:id="rId16"/>
            </p:custDataLst>
          </p:nvPr>
        </p:nvSpPr>
        <p:spPr>
          <a:xfrm>
            <a:off x="4638372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情景模拟法：通过模拟临床场景，提高学生的应变能力和解决问题的能力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52" name="矩形 35"/>
          <p:cNvSpPr/>
          <p:nvPr>
            <p:custDataLst>
              <p:tags r:id="rId17"/>
            </p:custDataLst>
          </p:nvPr>
        </p:nvSpPr>
        <p:spPr>
          <a:xfrm>
            <a:off x="8057359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4" name="矩形 39"/>
          <p:cNvSpPr/>
          <p:nvPr>
            <p:custDataLst>
              <p:tags r:id="rId18"/>
            </p:custDataLst>
          </p:nvPr>
        </p:nvSpPr>
        <p:spPr>
          <a:xfrm>
            <a:off x="8443032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6" name="TextBox 2"/>
          <p:cNvSpPr txBox="1"/>
          <p:nvPr>
            <p:custDataLst>
              <p:tags r:id="rId19"/>
            </p:custDataLst>
          </p:nvPr>
        </p:nvSpPr>
        <p:spPr>
          <a:xfrm>
            <a:off x="8209057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案例分析法：通过分析实际案例，让学生了解护理实践的复杂性和多样性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实践指导的技巧与注意事项</a:t>
            </a:r>
            <a:endParaRPr lang="zh-CN" altLang="en-US"/>
          </a:p>
        </p:txBody>
      </p:sp>
      <p:sp>
        <p:nvSpPr>
          <p:cNvPr id="1049398" name="圆角矩形 26"/>
          <p:cNvSpPr/>
          <p:nvPr>
            <p:custDataLst>
              <p:tags r:id="rId2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00" name="圆角矩形 28"/>
          <p:cNvSpPr/>
          <p:nvPr>
            <p:custDataLst>
              <p:tags r:id="rId3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402" name="文本框 31"/>
          <p:cNvSpPr txBox="1"/>
          <p:nvPr>
            <p:custDataLst>
              <p:tags r:id="rId4"/>
            </p:custDataLst>
          </p:nvPr>
        </p:nvSpPr>
        <p:spPr>
          <a:xfrm>
            <a:off x="712507" y="2418279"/>
            <a:ext cx="1453649" cy="3258178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明确指导目标：确保实习护士能够掌握基本技能和理论知识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29"/>
          <p:cNvSpPr/>
          <p:nvPr>
            <p:custDataLst>
              <p:tags r:id="rId5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06" name="圆角矩形 32"/>
          <p:cNvSpPr/>
          <p:nvPr>
            <p:custDataLst>
              <p:tags r:id="rId6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08" name="文本框 34"/>
          <p:cNvSpPr txBox="1"/>
          <p:nvPr>
            <p:custDataLst>
              <p:tags r:id="rId7"/>
            </p:custDataLst>
          </p:nvPr>
        </p:nvSpPr>
        <p:spPr>
          <a:xfrm>
            <a:off x="2574232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制定指导计划：根据实习护士的能力和需求，制定个性化的指导计划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3"/>
          <p:cNvSpPr/>
          <p:nvPr>
            <p:custDataLst>
              <p:tags r:id="rId8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12" name="圆角矩形 4"/>
          <p:cNvSpPr/>
          <p:nvPr>
            <p:custDataLst>
              <p:tags r:id="rId9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14" name="文本框 5"/>
          <p:cNvSpPr txBox="1"/>
          <p:nvPr>
            <p:custDataLst>
              <p:tags r:id="rId10"/>
            </p:custDataLst>
          </p:nvPr>
        </p:nvSpPr>
        <p:spPr>
          <a:xfrm>
            <a:off x="4435956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注重实际操作：让实习护士在实际操作中掌握技能，提高动手能力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8"/>
          <p:cNvSpPr/>
          <p:nvPr>
            <p:custDataLst>
              <p:tags r:id="rId11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18" name="圆角矩形 9"/>
          <p:cNvSpPr/>
          <p:nvPr>
            <p:custDataLst>
              <p:tags r:id="rId12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20" name="文本框 10"/>
          <p:cNvSpPr txBox="1"/>
          <p:nvPr>
            <p:custDataLst>
              <p:tags r:id="rId13"/>
            </p:custDataLst>
          </p:nvPr>
        </p:nvSpPr>
        <p:spPr>
          <a:xfrm>
            <a:off x="6297681" y="2418279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及时反馈与纠正：对实习护士的操作进行及时反馈，指出存在的问题并给予纠正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6"/>
          <p:cNvSpPr/>
          <p:nvPr>
            <p:custDataLst>
              <p:tags r:id="rId14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24" name="圆角矩形 7"/>
          <p:cNvSpPr/>
          <p:nvPr>
            <p:custDataLst>
              <p:tags r:id="rId15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26" name="文本框 11"/>
          <p:cNvSpPr txBox="1"/>
          <p:nvPr>
            <p:custDataLst>
              <p:tags r:id="rId16"/>
            </p:custDataLst>
          </p:nvPr>
        </p:nvSpPr>
        <p:spPr>
          <a:xfrm>
            <a:off x="8159405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培养沟通能力：指导实习护士与患者、同事进行有效沟通，提高团队协作能力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6"/>
          <p:cNvSpPr/>
          <p:nvPr>
            <p:custDataLst>
              <p:tags r:id="rId17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30" name="圆角矩形 17"/>
          <p:cNvSpPr/>
          <p:nvPr>
            <p:custDataLst>
              <p:tags r:id="rId18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32" name="文本框 18"/>
          <p:cNvSpPr txBox="1"/>
          <p:nvPr>
            <p:custDataLst>
              <p:tags r:id="rId19"/>
            </p:custDataLst>
          </p:nvPr>
        </p:nvSpPr>
        <p:spPr>
          <a:xfrm>
            <a:off x="10021129" y="2419564"/>
            <a:ext cx="1453649" cy="3259464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注重人文关怀：培养实习护士对患者的关爱和尊重，提高护理质量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实践指导过程中的沟通与反馈</a:t>
            </a:r>
            <a:endParaRPr lang="zh-CN" altLang="en-US"/>
          </a:p>
        </p:txBody>
      </p:sp>
      <p:sp>
        <p:nvSpPr>
          <p:cNvPr id="1049474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8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0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6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0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8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04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0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08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1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沟通的重要性：建立良好的师生关系，提高教学效果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反馈的效果：帮助学生认识自己的优点和不足，提高学习效果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反馈的方法：及时、具体、有针对性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沟通的技巧：倾听、提问、鼓励、反馈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56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4</a:t>
            </a:r>
            <a:endParaRPr lang="zh-CN" altLang="en-US"/>
          </a:p>
        </p:txBody>
      </p:sp>
      <p:sp>
        <p:nvSpPr>
          <p:cNvPr id="1049558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临床实习的安排与管理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https://d.book118.com/426033051032010034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1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1"/>
  <p:tag name="KSO_WM_UNIT_INDEX" val="1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h_f"/>
  <p:tag name="KSO_WM_UNIT_VALUE" val="6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添加标题"/>
  <p:tag name="KSO_WM_UNIT_TYPE" val="h_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h_f"/>
  <p:tag name="KSO_WM_UNIT_VALUE" val="6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添加标题"/>
  <p:tag name="KSO_WM_UNIT_TYPE" val="h_a"/>
  <p:tag name="KSO_WM_UNIT_VALUE" val="1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1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17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115.4&quot;,&quot;top&quot;:&quot;72.4&quot;,&quot;width&quot;:&quot;732.2&quot;,&quot;height&quot;:&quot;358&quot;}"/>
  <p:tag name="KSO_WM_SLIDE_ID" val="custom2023025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i*1_2_1"/>
  <p:tag name="KSO_WM_UNIT_INDEX" val="1_2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i*1_1_2"/>
  <p:tag name="KSO_WM_UNIT_INDEX" val="1_1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i*1_3_2"/>
  <p:tag name="KSO_WM_UNIT_INDEX" val="1_3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i*1_4_2"/>
  <p:tag name="KSO_WM_UNIT_INDEX" val="1_4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i*1_5_2"/>
  <p:tag name="KSO_WM_UNIT_INDEX" val="1_5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6*l_h_i*1_6_2"/>
  <p:tag name="KSO_WM_UNIT_INDEX" val="1_6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59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4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2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2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2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2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0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2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</p:tagLst>
</file>

<file path=ppt/tags/tag24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Office Theme</vt:lpstr>
      <vt:lpstr>护理实践指导与临床实习</vt:lpstr>
      <vt:lpstr>目录</vt:lpstr>
      <vt:lpstr>添加章节标题</vt:lpstr>
      <vt:lpstr>护理实践指导的重要性</vt:lpstr>
      <vt:lpstr>PowerPoint Presentation</vt:lpstr>
      <vt:lpstr>实践指导对护理专业学生的影响</vt:lpstr>
      <vt:lpstr>实践指导在临床实习中的必要性</vt:lpstr>
      <vt:lpstr>实践指导对提高护理质量的作用</vt:lpstr>
      <vt:lpstr>护理实践指导的方法与技巧</vt:lpstr>
      <vt:lpstr>PowerPoint Presentation</vt:lpstr>
      <vt:lpstr>实践指导的常用方法</vt:lpstr>
      <vt:lpstr>实践指导的技巧与注意事项</vt:lpstr>
      <vt:lpstr>实践指导过程中的沟通与反馈</vt:lpstr>
      <vt:lpstr>临床实习的安排与管理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2024-09-03T04:28:22.955</cp:lastPrinted>
  <dcterms:created xsi:type="dcterms:W3CDTF">2024-09-02T20:28:22Z</dcterms:created>
  <dcterms:modified xsi:type="dcterms:W3CDTF">2024-09-02T20:28:25Z</dcterms:modified>
</cp:coreProperties>
</file>