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5CC2A-0D69-4431-A248-7D78B6509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2770C-5A42-477E-820B-964FD35B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68105-A563-44FA-83FE-FE222164D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694E8-BFAB-40A0-89D2-EC92EF09D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6C7AE-74E9-48EF-B119-01F1175C9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F3D9F-1FD9-4766-A8C4-F9205D17E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4C0E60-AC60-4A1C-A264-8A38F9F4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6C9FD-F9C2-4B40-B67B-04B7341E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9EC11-BCBD-47D3-ACC8-5E5C0706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DE462-B21D-4F5A-B4BF-DA0B47955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61F88-162D-47A4-8DD3-44C845F7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40052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《十一讲厥阴病》PPT课件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厥阴病的概述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厥阴病的治疗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厥阴病的案例分析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厥阴病的诊断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厥阴病的预防与保健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厥阴病的概述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厥阴病的定义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厥阴病的症状：主要包括寒热往来、口苦、咽干、目眩、胸胁满闷、心烦易怒、食欲不振等。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厥阴病的概念：厥阴病是中医六经辨证中的一种病证，主要涉及肝、心包、脾、胃、肠等脏腑。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厥阴病的病因：多由寒邪、湿邪侵袭人体，导致气血运行不畅，阴阳失调。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厥阴病的诊断：需结合患者的症状、体征及舌脉象等综合判断，以确定是否为厥阴病。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厥阴病的病因</a:t>
            </a:r>
            <a:endParaRPr lang="zh-CN" altLang="en-US"/>
          </a:p>
        </p:txBody>
      </p:sp>
      <p:sp>
        <p:nvSpPr>
          <p:cNvPr id="10490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情志失调：长期精神压力大、情绪不稳定，导致气血运行不畅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劳逸失度：过度劳累或缺乏休息，导致身体抵抗力下降，容易感染外邪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外感寒邪：寒邪侵袭人体，导致阳气受损，进而影响气血运行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饮食不当：过食生冷、油腻食物，损伤脾胃功能，导致气血不足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厥阴病的临床表现</a:t>
            </a:r>
            <a:endParaRPr lang="zh-CN" altLang="en-US"/>
          </a:p>
        </p:txBody>
      </p:sp>
      <p:sp>
        <p:nvSpPr>
          <p:cNvPr id="1049098" name="文本框 20"/>
          <p:cNvSpPr txBox="1"/>
          <p:nvPr>
            <p:custDataLst>
              <p:tags r:id="rId2"/>
            </p:custDataLst>
          </p:nvPr>
        </p:nvSpPr>
        <p:spPr>
          <a:xfrm>
            <a:off x="6774885" y="1460500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00" name="文本框 178"/>
          <p:cNvSpPr txBox="1"/>
          <p:nvPr>
            <p:custDataLst>
              <p:tags r:id="rId3"/>
            </p:custDataLst>
          </p:nvPr>
        </p:nvSpPr>
        <p:spPr>
          <a:xfrm>
            <a:off x="6293096" y="2317158"/>
            <a:ext cx="2309827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气上撞心：自觉有气上冲心胸，心悸、心烦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02" name="文本框 18"/>
          <p:cNvSpPr txBox="1"/>
          <p:nvPr>
            <p:custDataLst>
              <p:tags r:id="rId4"/>
            </p:custDataLst>
          </p:nvPr>
        </p:nvSpPr>
        <p:spPr>
          <a:xfrm>
            <a:off x="1367635" y="1460500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04" name="文本框 176"/>
          <p:cNvSpPr txBox="1"/>
          <p:nvPr>
            <p:custDataLst>
              <p:tags r:id="rId5"/>
            </p:custDataLst>
          </p:nvPr>
        </p:nvSpPr>
        <p:spPr>
          <a:xfrm>
            <a:off x="885846" y="2317158"/>
            <a:ext cx="2309827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寒热错杂：既有寒象，又有热象，表现为寒热往来、胸胁满闷等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06" name="文本框 19"/>
          <p:cNvSpPr txBox="1"/>
          <p:nvPr>
            <p:custDataLst>
              <p:tags r:id="rId6"/>
            </p:custDataLst>
          </p:nvPr>
        </p:nvSpPr>
        <p:spPr>
          <a:xfrm>
            <a:off x="4071582" y="1460500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08" name="文本框 177"/>
          <p:cNvSpPr txBox="1"/>
          <p:nvPr>
            <p:custDataLst>
              <p:tags r:id="rId7"/>
            </p:custDataLst>
          </p:nvPr>
        </p:nvSpPr>
        <p:spPr>
          <a:xfrm>
            <a:off x="3589149" y="2317158"/>
            <a:ext cx="2309827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消渴：口渴欲饮，饮不解渴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10" name="文本框 25"/>
          <p:cNvSpPr txBox="1"/>
          <p:nvPr>
            <p:custDataLst>
              <p:tags r:id="rId8"/>
            </p:custDataLst>
          </p:nvPr>
        </p:nvSpPr>
        <p:spPr>
          <a:xfrm>
            <a:off x="8126859" y="3881686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12" name="文本框 180"/>
          <p:cNvSpPr txBox="1"/>
          <p:nvPr>
            <p:custDataLst>
              <p:tags r:id="rId9"/>
            </p:custDataLst>
          </p:nvPr>
        </p:nvSpPr>
        <p:spPr>
          <a:xfrm>
            <a:off x="7643781" y="4757022"/>
            <a:ext cx="2311611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脉象细数：脉象细弱而数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14" name="文本框 23"/>
          <p:cNvSpPr txBox="1"/>
          <p:nvPr>
            <p:custDataLst>
              <p:tags r:id="rId10"/>
            </p:custDataLst>
          </p:nvPr>
        </p:nvSpPr>
        <p:spPr>
          <a:xfrm>
            <a:off x="2719609" y="3881686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16" name="文本框 181"/>
          <p:cNvSpPr txBox="1"/>
          <p:nvPr>
            <p:custDataLst>
              <p:tags r:id="rId11"/>
            </p:custDataLst>
          </p:nvPr>
        </p:nvSpPr>
        <p:spPr>
          <a:xfrm>
            <a:off x="2236531" y="4757022"/>
            <a:ext cx="2311611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饥不欲食：饥饿感明显，但不想进食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18" name="文本框 24"/>
          <p:cNvSpPr txBox="1"/>
          <p:nvPr>
            <p:custDataLst>
              <p:tags r:id="rId12"/>
            </p:custDataLst>
          </p:nvPr>
        </p:nvSpPr>
        <p:spPr>
          <a:xfrm>
            <a:off x="5422912" y="3881686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20" name="文本框 182"/>
          <p:cNvSpPr txBox="1"/>
          <p:nvPr>
            <p:custDataLst>
              <p:tags r:id="rId13"/>
            </p:custDataLst>
          </p:nvPr>
        </p:nvSpPr>
        <p:spPr>
          <a:xfrm>
            <a:off x="4940478" y="4742852"/>
            <a:ext cx="2311611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舌红少苔：舌质红，舌苔少或无苔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22" name="文本框 21"/>
          <p:cNvSpPr txBox="1"/>
          <p:nvPr>
            <p:custDataLst>
              <p:tags r:id="rId14"/>
            </p:custDataLst>
          </p:nvPr>
        </p:nvSpPr>
        <p:spPr>
          <a:xfrm>
            <a:off x="9478188" y="1460500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124" name="文本框 179"/>
          <p:cNvSpPr txBox="1"/>
          <p:nvPr>
            <p:custDataLst>
              <p:tags r:id="rId15"/>
            </p:custDataLst>
          </p:nvPr>
        </p:nvSpPr>
        <p:spPr>
          <a:xfrm>
            <a:off x="8996399" y="2241798"/>
            <a:ext cx="2309827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心中疼热：心中疼痛，伴有灼热感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厥阴病的诊断</a:t>
            </a:r>
            <a:endParaRPr lang="zh-CN" altLang="en-US"/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诊断依据</a:t>
            </a:r>
            <a:endParaRPr lang="zh-CN" altLang="en-US"/>
          </a:p>
        </p:txBody>
      </p:sp>
      <p:sp>
        <p:nvSpPr>
          <p:cNvPr id="10492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症状表现：头晕、头痛、恶心、呕吐、心悸、失眠等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舌象：舌质红，苔黄腻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脉象：脉弦滑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病史：多有肝胆疾病、高血压、脑血管疾病等病史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鉴别诊断</a:t>
            </a:r>
            <a:endParaRPr lang="zh-CN" altLang="en-US"/>
          </a:p>
        </p:txBody>
      </p:sp>
      <p:sp>
        <p:nvSpPr>
          <p:cNvPr id="10492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厥阴病与太阴病的鉴别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厥阴病与少阴病的鉴别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厥阴病与其他太阳病、少阳病的鉴别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厥阴病与太阳阳明合病的鉴别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诊断流程</a:t>
            </a:r>
            <a:endParaRPr lang="zh-CN" altLang="en-US"/>
          </a:p>
        </p:txBody>
      </p:sp>
      <p:sp>
        <p:nvSpPr>
          <p:cNvPr id="1049354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症状分析：根据厥阴病的典型症状，如呕吐、心悸、失眠等，进行症状分析。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综合诊断：结合以上信息，进行综合诊断，确定是否为厥阴病。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病史询问：了解患者的既往病史和家族史，排除其他可能影响诊断的因素。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舌脉诊断：观察患者的舌象和脉象，判断病情的严重程度和病位。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厥阴病的治疗</a:t>
            </a:r>
            <a:endParaRPr lang="zh-CN" altLang="en-US"/>
          </a:p>
        </p:txBody>
      </p:sp>
      <p:sp>
        <p:nvSpPr>
          <p:cNvPr id="10494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50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厥阴病的治疗原则：以疏肝、养血、柔肝、缓急为主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常用药物：芍药甘草汤、乌梅丸等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注意事项：避免过度使用苦寒药物，以免损伤脾胃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用药方法：煎服或外敷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https://d.book118.com/426040052242010050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《十一讲厥阴病》PPT课件</vt:lpstr>
      <vt:lpstr>目录</vt:lpstr>
      <vt:lpstr>添加章节标题</vt:lpstr>
      <vt:lpstr>厥阴病的概述</vt:lpstr>
      <vt:lpstr>PowerPoint Presentation</vt:lpstr>
      <vt:lpstr>厥阴病的定义</vt:lpstr>
      <vt:lpstr>厥阴病的病因</vt:lpstr>
      <vt:lpstr>厥阴病的临床表现</vt:lpstr>
      <vt:lpstr>厥阴病的诊断</vt:lpstr>
      <vt:lpstr>PowerPoint Presentation</vt:lpstr>
      <vt:lpstr>诊断依据</vt:lpstr>
      <vt:lpstr>鉴别诊断</vt:lpstr>
      <vt:lpstr>诊断流程</vt:lpstr>
      <vt:lpstr>厥阴病的治疗</vt:lpstr>
      <vt:lpstr>PowerPoint Presentation</vt:lpstr>
      <vt:lpstr>药物治疗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2024-09-16T12:45:08.319</cp:lastPrinted>
  <dcterms:created xsi:type="dcterms:W3CDTF">2024-09-16T04:45:08Z</dcterms:created>
  <dcterms:modified xsi:type="dcterms:W3CDTF">2024-09-16T04:45:10Z</dcterms:modified>
</cp:coreProperties>
</file>