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6195B09-BC67-41DD-BAF8-1BD1E28C5D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53C0C1-4243-416B-8D37-6420DD9644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FF2A7AD-A701-49DC-AA19-84CAD6E56A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DA851D7-3E40-4676-9A91-56136B3CFD4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60F79DA-A0AA-416D-B668-EE3E68E3F51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08E5D04-70D7-4152-A224-609730DE070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1BA6A77-C2CF-45AB-832A-A650A923B06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A2CDE4A-D23A-4A89-8280-31B80401D9F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CD04D1D-9737-422D-A5DD-EFAED69F04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AC42D4-A635-42BF-97A7-77BA00B3D7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A245B2E-B48E-4C0C-8112-B47397F055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26044141054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系统性风险评估</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引言和背景介绍
 系统性风险定义
 风险评估方法概述
 数据来源和分析工具
 风险识别和评估结果
 风险影响因素分析
 风险管理措施建议
 结论和未来研究方向</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引言和背景介绍</a:t>
            </a:r>
          </a:p>
        </p:txBody>
      </p:sp>
      <p:sp>
        <p:nvSpPr>
          <p:cNvPr id="3" name="Subtitle 2"/>
          <p:cNvSpPr>
            <a:spLocks noGrp="1"/>
          </p:cNvSpPr>
          <p:nvPr>
            <p:ph type="subTitle" idx="1"/>
          </p:nvPr>
        </p:nvSpPr>
        <p:spPr/>
        <p:txBody>
          <a:bodyPr/>
          <a:lstStyle/>
          <a:p>
            <a:r>
              <a:t>系统性风险评估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引言和背景介绍</a:t>
            </a:r>
          </a:p>
        </p:txBody>
      </p:sp>
      <p:sp>
        <p:nvSpPr>
          <p:cNvPr id="3" name="Text Placeholder 2"/>
          <p:cNvSpPr>
            <a:spLocks noGrp="1"/>
          </p:cNvSpPr>
          <p:nvPr>
            <p:ph type="body" idx="1"/>
          </p:nvPr>
        </p:nvSpPr>
        <p:spPr/>
        <p:txBody>
          <a:bodyPr/>
          <a:lstStyle/>
          <a:p>
            <a:r>
              <a:t>全球经济形势与风险</a:t>
            </a:r>
          </a:p>
        </p:txBody>
      </p:sp>
      <p:sp>
        <p:nvSpPr>
          <p:cNvPr id="4" name="Content Placeholder 3"/>
          <p:cNvSpPr>
            <a:spLocks noGrp="1"/>
          </p:cNvSpPr>
          <p:nvPr>
            <p:ph sz="half" idx="2"/>
          </p:nvPr>
        </p:nvSpPr>
        <p:spPr/>
        <p:txBody>
          <a:bodyPr/>
          <a:lstStyle/>
          <a:p>
            <a:r>
              <a:t>1.全球经济增长放缓，贸易保护主义抬头，给全球经济带来不确定性。</a:t>
            </a:r>
          </a:p>
          <a:p>
            <a:r>
              <a:t>2.金融市场波动性增加，部分地区金融风险积聚。</a:t>
            </a:r>
          </a:p>
          <a:p>
            <a:r>
              <a:t>3.债务水平居高不下，成为全球经济的一大隐患。</a:t>
            </a:r>
          </a:p>
          <a:p/>
        </p:txBody>
      </p:sp>
      <p:sp>
        <p:nvSpPr>
          <p:cNvPr id="5" name="Text Placeholder 4"/>
          <p:cNvSpPr>
            <a:spLocks noGrp="1"/>
          </p:cNvSpPr>
          <p:nvPr>
            <p:ph type="body" idx="3"/>
          </p:nvPr>
        </p:nvSpPr>
        <p:spPr/>
        <p:txBody>
          <a:bodyPr/>
          <a:lstStyle/>
          <a:p>
            <a:r>
              <a:t>中国系统性风险的现状</a:t>
            </a:r>
          </a:p>
        </p:txBody>
      </p:sp>
      <p:sp>
        <p:nvSpPr>
          <p:cNvPr id="6" name="Content Placeholder 5"/>
          <p:cNvSpPr>
            <a:spLocks noGrp="1"/>
          </p:cNvSpPr>
          <p:nvPr>
            <p:ph sz="half" idx="4"/>
          </p:nvPr>
        </p:nvSpPr>
        <p:spPr/>
        <p:txBody>
          <a:bodyPr/>
          <a:lstStyle/>
          <a:p>
            <a:r>
              <a:t>1.中国经济面临转型升级的压力，部分行业和企业风险逐渐暴露。</a:t>
            </a:r>
          </a:p>
          <a:p>
            <a:r>
              <a:t>2.房地产市场存在泡沫，地方政府债务风险不容忽视。</a:t>
            </a:r>
          </a:p>
          <a:p>
            <a:r>
              <a:t>3.金融系统中不良资产风险逐渐显现，金融机构风险管理能力有待提高。</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引言和背景介绍</a:t>
            </a:r>
          </a:p>
        </p:txBody>
      </p:sp>
      <p:sp>
        <p:nvSpPr>
          <p:cNvPr id="3" name="Content Placeholder 2"/>
          <p:cNvSpPr>
            <a:spLocks noGrp="1"/>
          </p:cNvSpPr>
          <p:nvPr>
            <p:ph sz="half" idx="2"/>
          </p:nvPr>
        </p:nvSpPr>
        <p:spPr/>
        <p:txBody>
          <a:bodyPr/>
          <a:lstStyle/>
          <a:p>
            <a:r>
              <a:t>1.系统性风险评估有助于识别和预警潜在的风险点，为政策制定提供参考。</a:t>
            </a:r>
          </a:p>
          <a:p>
            <a:r>
              <a:t>2.通过对系统性风险的评估，可以引导金融机构加强自身风险管理，提高金融体系稳定性。</a:t>
            </a:r>
          </a:p>
          <a:p>
            <a:r>
              <a:t>3.系统性风险评估有助于增强市场的透明度和信心，维护金融稳定。</a:t>
            </a:r>
          </a:p>
          <a:p/>
        </p:txBody>
      </p:sp>
      <p:sp>
        <p:nvSpPr>
          <p:cNvPr id="4" name="Text Placeholder 3"/>
          <p:cNvSpPr>
            <a:spLocks noGrp="1"/>
          </p:cNvSpPr>
          <p:nvPr>
            <p:ph type="body" idx="3"/>
          </p:nvPr>
        </p:nvSpPr>
        <p:spPr/>
        <p:txBody>
          <a:bodyPr/>
          <a:lstStyle/>
          <a:p>
            <a:r>
              <a:t>系统性风险评估的方法与工具</a:t>
            </a:r>
          </a:p>
        </p:txBody>
      </p:sp>
      <p:sp>
        <p:nvSpPr>
          <p:cNvPr id="5" name="Content Placeholder 4"/>
          <p:cNvSpPr>
            <a:spLocks noGrp="1"/>
          </p:cNvSpPr>
          <p:nvPr>
            <p:ph sz="half" idx="4"/>
          </p:nvPr>
        </p:nvSpPr>
        <p:spPr/>
        <p:txBody>
          <a:bodyPr/>
          <a:lstStyle/>
          <a:p>
            <a:r>
              <a:t>1.采用宏观压力测试、微观模拟等方法，对系统性风险进行量化评估。</a:t>
            </a:r>
          </a:p>
          <a:p>
            <a:r>
              <a:t>2.利用大数据、人工智能等先进技术，提高风险评估的准确性和效率。</a:t>
            </a:r>
          </a:p>
          <a:p>
            <a:r>
              <a:t>3.建立风险监测预警机制，及时发现和处理潜在风险。</a:t>
            </a:r>
          </a:p>
          <a:p/>
        </p:txBody>
      </p:sp>
      <p:sp>
        <p:nvSpPr>
          <p:cNvPr id="6" name="Text Placeholder 5"/>
          <p:cNvSpPr>
            <a:spLocks noGrp="1"/>
          </p:cNvSpPr>
          <p:nvPr>
            <p:ph type="body" idx="1"/>
          </p:nvPr>
        </p:nvSpPr>
        <p:spPr/>
        <p:txBody>
          <a:bodyPr/>
          <a:lstStyle/>
          <a:p>
            <a:r>
              <a:t>系统性风险评估的重要性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引言和背景介绍</a:t>
            </a:r>
          </a:p>
        </p:txBody>
      </p:sp>
      <p:sp>
        <p:nvSpPr>
          <p:cNvPr id="3" name="Content Placeholder 2"/>
          <p:cNvSpPr>
            <a:spLocks noGrp="1"/>
          </p:cNvSpPr>
          <p:nvPr>
            <p:ph sz="half" idx="2"/>
          </p:nvPr>
        </p:nvSpPr>
        <p:spPr/>
        <p:txBody>
          <a:bodyPr/>
          <a:lstStyle/>
          <a:p>
            <a:r>
              <a:t>1.国际上加强对系统重要性金融机构的监管，降低“太大而不能倒”的风险。</a:t>
            </a:r>
          </a:p>
          <a:p>
            <a:r>
              <a:t>2.推广宏观审慎政策，从整体上防范系统性风险。</a:t>
            </a:r>
          </a:p>
          <a:p>
            <a:r>
              <a:t>3.加强国际合作，共同应对跨境风险。</a:t>
            </a:r>
          </a:p>
          <a:p/>
        </p:txBody>
      </p:sp>
      <p:sp>
        <p:nvSpPr>
          <p:cNvPr id="4" name="Text Placeholder 3"/>
          <p:cNvSpPr>
            <a:spLocks noGrp="1"/>
          </p:cNvSpPr>
          <p:nvPr>
            <p:ph type="body" idx="3"/>
          </p:nvPr>
        </p:nvSpPr>
        <p:spPr/>
        <p:txBody>
          <a:bodyPr/>
          <a:lstStyle/>
          <a:p>
            <a:r>
              <a:t>中国系统性风险评估的展望与建议</a:t>
            </a:r>
          </a:p>
        </p:txBody>
      </p:sp>
      <p:sp>
        <p:nvSpPr>
          <p:cNvPr id="5" name="Content Placeholder 4"/>
          <p:cNvSpPr>
            <a:spLocks noGrp="1"/>
          </p:cNvSpPr>
          <p:nvPr>
            <p:ph sz="half" idx="4"/>
          </p:nvPr>
        </p:nvSpPr>
        <p:spPr/>
        <p:txBody>
          <a:bodyPr/>
          <a:lstStyle/>
          <a:p>
            <a:r>
              <a:t>1.完善系统性风险评估的法律法规和制度框架。</a:t>
            </a:r>
          </a:p>
          <a:p>
            <a:r>
              <a:t>2.加强风险评估的专业人才队伍建设，提高评估水平。</a:t>
            </a:r>
          </a:p>
          <a:p>
            <a:r>
              <a:t>3.强化风险评估结果的应用，为政策制定和市场参与者提供参考。</a:t>
            </a:r>
          </a:p>
        </p:txBody>
      </p:sp>
      <p:sp>
        <p:nvSpPr>
          <p:cNvPr id="6" name="Text Placeholder 5"/>
          <p:cNvSpPr>
            <a:spLocks noGrp="1"/>
          </p:cNvSpPr>
          <p:nvPr>
            <p:ph type="body" idx="1"/>
          </p:nvPr>
        </p:nvSpPr>
        <p:spPr/>
        <p:txBody>
          <a:bodyPr/>
          <a:lstStyle/>
          <a:p>
            <a:r>
              <a:t>国际系统性风险监管经验</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系统性风险定义</a:t>
            </a:r>
          </a:p>
        </p:txBody>
      </p:sp>
      <p:sp>
        <p:nvSpPr>
          <p:cNvPr id="3" name="Subtitle 2"/>
          <p:cNvSpPr>
            <a:spLocks noGrp="1"/>
          </p:cNvSpPr>
          <p:nvPr>
            <p:ph type="subTitle" idx="1"/>
          </p:nvPr>
        </p:nvSpPr>
        <p:spPr/>
        <p:txBody>
          <a:bodyPr/>
          <a:lstStyle/>
          <a:p>
            <a:r>
              <a:t>系统性风险评估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系统性风险定义</a:t>
            </a:r>
          </a:p>
        </p:txBody>
      </p:sp>
      <p:sp>
        <p:nvSpPr>
          <p:cNvPr id="3" name="Text Placeholder 2"/>
          <p:cNvSpPr>
            <a:spLocks noGrp="1"/>
          </p:cNvSpPr>
          <p:nvPr>
            <p:ph type="body" idx="1"/>
          </p:nvPr>
        </p:nvSpPr>
        <p:spPr/>
        <p:txBody>
          <a:bodyPr/>
          <a:lstStyle/>
          <a:p>
            <a:r>
              <a:t>系统性风险定义</a:t>
            </a:r>
          </a:p>
        </p:txBody>
      </p:sp>
      <p:sp>
        <p:nvSpPr>
          <p:cNvPr id="4" name="Content Placeholder 3"/>
          <p:cNvSpPr>
            <a:spLocks noGrp="1"/>
          </p:cNvSpPr>
          <p:nvPr>
            <p:ph sz="half" idx="2"/>
          </p:nvPr>
        </p:nvSpPr>
        <p:spPr/>
        <p:txBody>
          <a:bodyPr/>
          <a:lstStyle/>
          <a:p>
            <a:r>
              <a:t>1.系统性风险是指对整个系统或市场产生广泛影响的风险，而不仅仅是单个实体或资产。这种风险通常源于整个系统内部的相互关联性和依赖性。</a:t>
            </a:r>
          </a:p>
          <a:p>
            <a:r>
              <a:t>2.系统性风险具有传染性和放大性，一旦触发，可能会对整个系统造成严重的负面影响，甚至引发崩溃和危机。</a:t>
            </a:r>
          </a:p>
          <a:p>
            <a:r>
              <a:t>3.系统性风险与宏观经济因素、政策因素、市场因素等多种因素相关，因此需要进行全面的评估和监控。</a:t>
            </a:r>
          </a:p>
          <a:p/>
        </p:txBody>
      </p:sp>
      <p:sp>
        <p:nvSpPr>
          <p:cNvPr id="5" name="Text Placeholder 4"/>
          <p:cNvSpPr>
            <a:spLocks noGrp="1"/>
          </p:cNvSpPr>
          <p:nvPr>
            <p:ph type="body" idx="3"/>
          </p:nvPr>
        </p:nvSpPr>
        <p:spPr/>
        <p:txBody>
          <a:bodyPr/>
          <a:lstStyle/>
          <a:p>
            <a:r>
              <a:t>系统性风险与金融危机</a:t>
            </a:r>
          </a:p>
        </p:txBody>
      </p:sp>
      <p:sp>
        <p:nvSpPr>
          <p:cNvPr id="6" name="Content Placeholder 5"/>
          <p:cNvSpPr>
            <a:spLocks noGrp="1"/>
          </p:cNvSpPr>
          <p:nvPr>
            <p:ph sz="half" idx="4"/>
          </p:nvPr>
        </p:nvSpPr>
        <p:spPr/>
        <p:txBody>
          <a:bodyPr/>
          <a:lstStyle/>
          <a:p>
            <a:r>
              <a:t>1.系统性风险是导致金融危机的重要原因之一。历史上多次金融危机都是由系统性风险积累引发的。</a:t>
            </a:r>
          </a:p>
          <a:p>
            <a:r>
              <a:t>2.在金融危机中，系统性风险会通过金融机构之间的紧密联系和相互依赖关系迅速传播，导致整个金融系统的崩溃。</a:t>
            </a:r>
          </a:p>
          <a:p>
            <a:r>
              <a:t>3.通过对系统性风险的评估和监控，可以预防和减轻金融危机的影响。</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系统性风险定义</a:t>
            </a:r>
          </a:p>
        </p:txBody>
      </p:sp>
      <p:sp>
        <p:nvSpPr>
          <p:cNvPr id="3" name="Text Placeholder 2"/>
          <p:cNvSpPr>
            <a:spLocks noGrp="1"/>
          </p:cNvSpPr>
          <p:nvPr>
            <p:ph type="body" idx="1"/>
          </p:nvPr>
        </p:nvSpPr>
        <p:spPr/>
        <p:txBody>
          <a:bodyPr/>
          <a:lstStyle/>
          <a:p>
            <a:r>
              <a:t>系统性风险与宏观经济</a:t>
            </a:r>
          </a:p>
        </p:txBody>
      </p:sp>
      <p:sp>
        <p:nvSpPr>
          <p:cNvPr id="4" name="Content Placeholder 3"/>
          <p:cNvSpPr>
            <a:spLocks noGrp="1"/>
          </p:cNvSpPr>
          <p:nvPr>
            <p:ph sz="half" idx="2"/>
          </p:nvPr>
        </p:nvSpPr>
        <p:spPr/>
        <p:txBody>
          <a:bodyPr/>
          <a:lstStyle/>
          <a:p>
            <a:r>
              <a:t>1.系统性风险与宏观经济因素密切相关。经济周期的波动、政策调整、国际贸易等因素都可能对系统性风险产生影响。</a:t>
            </a:r>
          </a:p>
          <a:p>
            <a:r>
              <a:t>2.在经济繁荣期，系统性风险可能会逐渐积累，而在经济衰退期，系统性风险则可能会加剧。</a:t>
            </a:r>
          </a:p>
          <a:p>
            <a:r>
              <a:t>3.通过对宏观经济因素的监测和分析，可以更好地理解和把握系统性风险的变化趋势。</a:t>
            </a:r>
          </a:p>
          <a:p/>
        </p:txBody>
      </p:sp>
      <p:sp>
        <p:nvSpPr>
          <p:cNvPr id="5" name="Text Placeholder 4"/>
          <p:cNvSpPr>
            <a:spLocks noGrp="1"/>
          </p:cNvSpPr>
          <p:nvPr>
            <p:ph type="body" idx="3"/>
          </p:nvPr>
        </p:nvSpPr>
        <p:spPr/>
        <p:txBody>
          <a:bodyPr/>
          <a:lstStyle/>
          <a:p>
            <a:r>
              <a:t>系统性风险与金融机构</a:t>
            </a:r>
          </a:p>
        </p:txBody>
      </p:sp>
      <p:sp>
        <p:nvSpPr>
          <p:cNvPr id="6" name="Content Placeholder 5"/>
          <p:cNvSpPr>
            <a:spLocks noGrp="1"/>
          </p:cNvSpPr>
          <p:nvPr>
            <p:ph sz="half" idx="4"/>
          </p:nvPr>
        </p:nvSpPr>
        <p:spPr/>
        <p:txBody>
          <a:bodyPr/>
          <a:lstStyle/>
          <a:p>
            <a:r>
              <a:t>1.金融机构是系统性风险的主要来源之一。金融机构之间的紧密联系和相互依赖关系可能导致风险迅速传播。</a:t>
            </a:r>
          </a:p>
          <a:p>
            <a:r>
              <a:t>2.金融机构的杠杆效应和风险敞口也会加剧系统性风险。一旦金融机构出现违约或破产，可能会对整个金融系统造成冲击。</a:t>
            </a:r>
          </a:p>
          <a:p>
            <a:r>
              <a:t>3.通过对金融机构的监管和风险管理，可以降低系统性风险的发生概率和影响程度。</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系统性风险定义</a:t>
            </a:r>
          </a:p>
        </p:txBody>
      </p:sp>
      <p:sp>
        <p:nvSpPr>
          <p:cNvPr id="3" name="Text Placeholder 2"/>
          <p:cNvSpPr>
            <a:spLocks noGrp="1"/>
          </p:cNvSpPr>
          <p:nvPr>
            <p:ph type="body" idx="1"/>
          </p:nvPr>
        </p:nvSpPr>
        <p:spPr/>
        <p:txBody>
          <a:bodyPr/>
          <a:lstStyle/>
          <a:p>
            <a:r>
              <a:t>系统性风险监管与防范</a:t>
            </a:r>
          </a:p>
        </p:txBody>
      </p:sp>
      <p:sp>
        <p:nvSpPr>
          <p:cNvPr id="4" name="Content Placeholder 3"/>
          <p:cNvSpPr>
            <a:spLocks noGrp="1"/>
          </p:cNvSpPr>
          <p:nvPr>
            <p:ph sz="half" idx="2"/>
          </p:nvPr>
        </p:nvSpPr>
        <p:spPr/>
        <p:txBody>
          <a:bodyPr/>
          <a:lstStyle/>
          <a:p>
            <a:r>
              <a:t>1.加强对系统性风险的监管和防范是保障金融稳定和经济发展的重要任务。这需要政府、监管机构和市场参与者的共同努力。</a:t>
            </a:r>
          </a:p>
          <a:p>
            <a:r>
              <a:t>2.建立完善的系统性风险监测和评估机制，及时发现和预警潜在的风险点。同时，加强对金融机构和市场参与者的监管和管理，规范其行为。</a:t>
            </a:r>
          </a:p>
          <a:p>
            <a:r>
              <a:t>3.促进金融市场的透明度和公平竞争，降低市场中的信息不对称和道德风险，从而有利于防止系统性风险的积累和爆发。</a:t>
            </a:r>
          </a:p>
          <a:p/>
        </p:txBody>
      </p:sp>
      <p:sp>
        <p:nvSpPr>
          <p:cNvPr id="5" name="Text Placeholder 4"/>
          <p:cNvSpPr>
            <a:spLocks noGrp="1"/>
          </p:cNvSpPr>
          <p:nvPr>
            <p:ph type="body" idx="3"/>
          </p:nvPr>
        </p:nvSpPr>
        <p:spPr/>
        <p:txBody>
          <a:bodyPr/>
          <a:lstStyle/>
          <a:p>
            <a:r>
              <a:t>系统性风险与科技创新</a:t>
            </a:r>
          </a:p>
        </p:txBody>
      </p:sp>
      <p:sp>
        <p:nvSpPr>
          <p:cNvPr id="6" name="Content Placeholder 5"/>
          <p:cNvSpPr>
            <a:spLocks noGrp="1"/>
          </p:cNvSpPr>
          <p:nvPr>
            <p:ph sz="half" idx="4"/>
          </p:nvPr>
        </p:nvSpPr>
        <p:spPr/>
        <p:txBody>
          <a:bodyPr/>
          <a:lstStyle/>
          <a:p>
            <a:r>
              <a:t>1.科技创新对系统性风险产生了一定的影响。新兴技术和业务模式可能带来新的风险点，同时也为风险管理和监管提出了新的挑战。</a:t>
            </a:r>
          </a:p>
          <a:p>
            <a:r>
              <a:t>2.在科技创新过程中，应加强对风险的识别和评估，确保新技术的稳健发展和应用。同时，也需要适应新的技术和业务模式，完善风险管理和监管框架。</a:t>
            </a:r>
          </a:p>
          <a:p>
            <a:r>
              <a:t>3.通过科技创新，可以提高金融系统的效率和稳定性，降低系统性风险的发生概率和影响程度。</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风险评估方法概述</a:t>
            </a:r>
          </a:p>
        </p:txBody>
      </p:sp>
      <p:sp>
        <p:nvSpPr>
          <p:cNvPr id="3" name="Subtitle 2"/>
          <p:cNvSpPr>
            <a:spLocks noGrp="1"/>
          </p:cNvSpPr>
          <p:nvPr>
            <p:ph type="subTitle" idx="1"/>
          </p:nvPr>
        </p:nvSpPr>
        <p:spPr/>
        <p:txBody>
          <a:bodyPr/>
          <a:lstStyle/>
          <a:p>
            <a:r>
              <a:t>系统性风险评估</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风险评估方法概述</a:t>
            </a:r>
          </a:p>
        </p:txBody>
      </p:sp>
      <p:sp>
        <p:nvSpPr>
          <p:cNvPr id="3" name="Text Placeholder 2"/>
          <p:cNvSpPr>
            <a:spLocks noGrp="1"/>
          </p:cNvSpPr>
          <p:nvPr>
            <p:ph type="body" idx="1"/>
          </p:nvPr>
        </p:nvSpPr>
        <p:spPr/>
        <p:txBody>
          <a:bodyPr/>
          <a:lstStyle/>
          <a:p>
            <a:r>
              <a:t>定性和定量风险评估方法</a:t>
            </a:r>
          </a:p>
        </p:txBody>
      </p:sp>
      <p:sp>
        <p:nvSpPr>
          <p:cNvPr id="4" name="Content Placeholder 3"/>
          <p:cNvSpPr>
            <a:spLocks noGrp="1"/>
          </p:cNvSpPr>
          <p:nvPr>
            <p:ph sz="half" idx="2"/>
          </p:nvPr>
        </p:nvSpPr>
        <p:spPr/>
        <p:txBody>
          <a:bodyPr/>
          <a:lstStyle/>
          <a:p>
            <a:r>
              <a:t>1.定性风险评估方法主要依赖于专家的主观判断和经验，通过对风险因素的识别和分析，对风险程度进行等级评定。其包括风险识别、风险分析和风险评价三个步骤。</a:t>
            </a:r>
          </a:p>
          <a:p>
            <a:r>
              <a:t>2.定量风险评估方法则通过数学模型和统计数据，对风险因素进行量化评估，提供具体的风险数值。其包括数据收集、模型建立和风险量化三个步骤。</a:t>
            </a:r>
          </a:p>
          <a:p/>
        </p:txBody>
      </p:sp>
      <p:sp>
        <p:nvSpPr>
          <p:cNvPr id="5" name="Text Placeholder 4"/>
          <p:cNvSpPr>
            <a:spLocks noGrp="1"/>
          </p:cNvSpPr>
          <p:nvPr>
            <p:ph type="body" idx="3"/>
          </p:nvPr>
        </p:nvSpPr>
        <p:spPr/>
        <p:txBody>
          <a:bodyPr/>
          <a:lstStyle/>
          <a:p>
            <a:r>
              <a:t>基于历史数据和实时数据的风险评估方法</a:t>
            </a:r>
          </a:p>
        </p:txBody>
      </p:sp>
      <p:sp>
        <p:nvSpPr>
          <p:cNvPr id="6" name="Content Placeholder 5"/>
          <p:cNvSpPr>
            <a:spLocks noGrp="1"/>
          </p:cNvSpPr>
          <p:nvPr>
            <p:ph sz="half" idx="4"/>
          </p:nvPr>
        </p:nvSpPr>
        <p:spPr/>
        <p:txBody>
          <a:bodyPr/>
          <a:lstStyle/>
          <a:p>
            <a:r>
              <a:t>1.基于历史数据的风险评估方法通过分析历史攻击事件和漏洞数据，预测未来可能的风险。其包括数据收集、历史数据分析和风险预测三个步骤。</a:t>
            </a:r>
          </a:p>
          <a:p>
            <a:r>
              <a:t>2.基于实时数据的风险评估方法则通过实时监控网络流量、系统日志等实时数据，及时发现异常行为，进行风险评估。其包括实时数据收集、异常行为检测和风险评估三个步骤。</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风险评估方法概述</a:t>
            </a:r>
          </a:p>
        </p:txBody>
      </p:sp>
      <p:sp>
        <p:nvSpPr>
          <p:cNvPr id="3" name="Text Placeholder 2"/>
          <p:cNvSpPr>
            <a:spLocks noGrp="1"/>
          </p:cNvSpPr>
          <p:nvPr>
            <p:ph type="body" idx="1"/>
          </p:nvPr>
        </p:nvSpPr>
        <p:spPr/>
        <p:txBody>
          <a:bodyPr/>
          <a:lstStyle/>
          <a:p>
            <a:r>
              <a:t>基于机器学习和人工智能的风险评估方法</a:t>
            </a:r>
          </a:p>
        </p:txBody>
      </p:sp>
      <p:sp>
        <p:nvSpPr>
          <p:cNvPr id="4" name="Content Placeholder 3"/>
          <p:cNvSpPr>
            <a:spLocks noGrp="1"/>
          </p:cNvSpPr>
          <p:nvPr>
            <p:ph sz="half" idx="2"/>
          </p:nvPr>
        </p:nvSpPr>
        <p:spPr/>
        <p:txBody>
          <a:bodyPr/>
          <a:lstStyle/>
          <a:p>
            <a:r>
              <a:t>1.基于机器学习的风险评估方法通过训练模型，自动识别和分析风险因素，提高风险评估的准确性和效率。其包括数据准备、模型训练和风险评估三个步骤。</a:t>
            </a:r>
          </a:p>
          <a:p>
            <a:r>
              <a:t>2.基于人工智能的风险评估方法则更进一步，可以通过深度学习等技术，对复杂的风险因素进行更精细的分析和评估。其包括大量数据训练、模型优化和智能风险评估三个步骤。</a:t>
            </a:r>
          </a:p>
          <a:p>
            <a:r>
              <a:t>以上内容仅供参考，如有需要，建议您查阅相关网站。</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数据来源和分析工具</a:t>
            </a:r>
          </a:p>
        </p:txBody>
      </p:sp>
      <p:sp>
        <p:nvSpPr>
          <p:cNvPr id="3" name="Subtitle 2"/>
          <p:cNvSpPr>
            <a:spLocks noGrp="1"/>
          </p:cNvSpPr>
          <p:nvPr>
            <p:ph type="subTitle" idx="1"/>
          </p:nvPr>
        </p:nvSpPr>
        <p:spPr/>
        <p:txBody>
          <a:bodyPr/>
          <a:lstStyle/>
          <a:p>
            <a:r>
              <a:t>系统性风险评估</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数据来源和分析工具</a:t>
            </a:r>
          </a:p>
        </p:txBody>
      </p:sp>
      <p:sp>
        <p:nvSpPr>
          <p:cNvPr id="3" name="Content Placeholder 2"/>
          <p:cNvSpPr>
            <a:spLocks noGrp="1"/>
          </p:cNvSpPr>
          <p:nvPr>
            <p:ph sz="half" idx="2"/>
          </p:nvPr>
        </p:nvSpPr>
        <p:spPr/>
        <p:txBody>
          <a:bodyPr/>
          <a:lstStyle/>
          <a:p>
            <a:r>
              <a:t>1.大数据：大数据是系统性风险评估的重要数据来源，包括各类市场、企业、宏观经济等数据，可通过数据挖掘和分析，揭示风险源头和传递路径。</a:t>
            </a:r>
          </a:p>
          <a:p>
            <a:r>
              <a:t>2.外部数据源：外部数据源包括国际组织、政府部门、研究机构等发布的公开数据，这些数据对于评估全球和区域系统性风险具有重要意义。</a:t>
            </a:r>
          </a:p>
          <a:p>
            <a:r>
              <a:t>3.内部数据源：企业内部数据如财务报表、交易数据等，对于评估企业自身的系统性风险具有重要作用。</a:t>
            </a:r>
          </a:p>
          <a:p/>
        </p:txBody>
      </p:sp>
      <p:sp>
        <p:nvSpPr>
          <p:cNvPr id="4" name="Text Placeholder 3"/>
          <p:cNvSpPr>
            <a:spLocks noGrp="1"/>
          </p:cNvSpPr>
          <p:nvPr>
            <p:ph type="body" idx="3"/>
          </p:nvPr>
        </p:nvSpPr>
        <p:spPr/>
        <p:txBody>
          <a:bodyPr/>
          <a:lstStyle/>
          <a:p>
            <a:r>
              <a:t>数据分析工具</a:t>
            </a:r>
          </a:p>
        </p:txBody>
      </p:sp>
      <p:sp>
        <p:nvSpPr>
          <p:cNvPr id="5" name="Content Placeholder 4"/>
          <p:cNvSpPr>
            <a:spLocks noGrp="1"/>
          </p:cNvSpPr>
          <p:nvPr>
            <p:ph sz="half" idx="4"/>
          </p:nvPr>
        </p:nvSpPr>
        <p:spPr/>
        <p:txBody>
          <a:bodyPr/>
          <a:lstStyle/>
          <a:p>
            <a:r>
              <a:t>1.统计分析软件：如SPSS、EViews等，可用于进行数据处理、模型建立和统计分析，帮助识别风险因子和预测风险趋势。</a:t>
            </a:r>
          </a:p>
          <a:p>
            <a:r>
              <a:t>2.数据挖掘工具：如Python、R等编程语言中的数据挖掘库，可用于进行复杂的数据分析和模式识别，揭示数据背后的风险规律。</a:t>
            </a:r>
          </a:p>
          <a:p>
            <a:r>
              <a:t>3.可视化工具：如Tableau、PowerBI等数据可视化工具，可将数据分析结果以直观的方式呈现，便于决策者理解和把握系统性风险情况。</a:t>
            </a:r>
          </a:p>
          <a:p>
            <a:r>
              <a:t>以上内容仅供参考，建议查阅相关文献资料或咨询专业人士以获取更加全面和准确的信息。</a:t>
            </a:r>
          </a:p>
        </p:txBody>
      </p:sp>
      <p:sp>
        <p:nvSpPr>
          <p:cNvPr id="6" name="Text Placeholder 5"/>
          <p:cNvSpPr>
            <a:spLocks noGrp="1"/>
          </p:cNvSpPr>
          <p:nvPr>
            <p:ph type="body" idx="1"/>
          </p:nvPr>
        </p:nvSpPr>
        <p:spPr/>
        <p:txBody>
          <a:bodyPr/>
          <a:lstStyle/>
          <a:p>
            <a:r>
              <a:t>数据来源</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https://d.book118.com/426044141054010035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16</vt:i4>
      </vt:variant>
    </vt:vector>
  </HeadingPairs>
  <TitlesOfParts>
    <vt:vector baseType="lpstr" size="30">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引言和背景介绍</vt:lpstr>
      <vt:lpstr> 引言和背景介绍</vt:lpstr>
      <vt:lpstr> 引言和背景介绍</vt:lpstr>
      <vt:lpstr> 引言和背景介绍</vt:lpstr>
      <vt:lpstr> 系统性风险定义</vt:lpstr>
      <vt:lpstr> 系统性风险定义</vt:lpstr>
      <vt:lpstr> 系统性风险定义</vt:lpstr>
      <vt:lpstr> 系统性风险定义</vt:lpstr>
      <vt:lpstr> 风险评估方法概述</vt:lpstr>
      <vt:lpstr> 风险评估方法概述</vt:lpstr>
      <vt:lpstr> 风险评估方法概述</vt:lpstr>
      <vt:lpstr> 数据来源和分析工具</vt:lpstr>
      <vt:lpstr> 数据来源和分析工具</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2024-09-05T01:23:24.101</cp:lastPrinted>
  <dcterms:created xsi:type="dcterms:W3CDTF">2024-09-04T17:23:24Z</dcterms:created>
  <dcterms:modified xsi:type="dcterms:W3CDTF">2024-09-04T17:23:26Z</dcterms:modified>
</cp:coreProperties>
</file>