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8CAF78-7080-4400-973A-F922CD015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08F55-34C0-4C7E-9059-6C4BE89C0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262060-3A64-4905-A494-53BADC742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93424-9483-4F0C-BFAB-7685ADDB51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615BE4-51A6-4AD2-8C41-C8A8F528CE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0F8DC5-596C-41D0-BA1C-3E452B2801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834641-6148-4A86-B3C2-DE1FBE211B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2D30A6-A6C9-4119-B1A0-70A0DDE6D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7BA78-66B0-4A66-AE2B-060876DB97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FCC88-D4DF-4203-94E2-FFA821975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F9004-80EC-4AD2-AE34-FC1C15B0E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04240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跨区域资源调配——东数西算教学课件人教版高中地理选择性必修二\n## 1.跨区域资源调配的概念及意义\n### 1.1什么是跨区域资源调配及其背景\n### 1.2跨区域资源调配的重要性及意义\n### 1.3跨区域资源调配的实际应用案例\n## 2.东数西算的概念及实施策略\n### 2.1什么是东数西算及其背景\n### 2.2东数西算的实施策略及方法\n### 2.3东数西算的优势及挑战\n## 3.东数西算对地理环境的影响\n### 3.1东数西算对西部地区的地理环境影响\n### 3.2东数西算对东部地区的地理环境影响\n### 3.3东数西算对全球气候变化的影响\n## 4.东数西算与区域协调发展\n### 4.1东数西算对区域协调发展的促进作用\n### 4.2东数西算与区域产业结构优化\n### 4.3东数西算与区域创新能力提升\n## 5.东数西算的未来发展趋势与挑战\n### 5.1东数西算的未来发展趋势\n### 5.2东数西算面临的挑战与问题\n### 5.3如何应对东数西算的未来挑战\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3300"/>
              <a:t>跨区域资源调配——东数西算教学课件人教版高中地理选择性必修二</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2" name="" descr="{&quot;isTemplate&quot;:true,&quot;type&quot;:2}"/>
        <p:cNvGrpSpPr/>
        <p:nvPr/>
      </p:nvGrpSpPr>
      <p:grpSpPr>
        <a:xfrm>
          <a:off x="0" y="0"/>
          <a:ext cx="0" cy="0"/>
        </a:xfrm>
      </p:grpSpPr>
      <p:sp>
        <p:nvSpPr>
          <p:cNvPr id="8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跨区域资源调配的概念及意义</a:t>
            </a:r>
            <a:endParaRPr/>
          </a:p>
        </p:txBody>
      </p:sp>
      <p:sp>
        <p:nvSpPr>
          <p:cNvPr id="8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8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descr="{&quot;isTemplate&quot;:true,&quot;type&quot;:3}"/>
        <p:cNvGrpSpPr/>
        <p:nvPr/>
      </p:nvGrpSpPr>
      <p:grpSpPr>
        <a:xfrm>
          <a:off x="0" y="0"/>
          <a:ext cx="0" cy="0"/>
        </a:xfrm>
      </p:grpSpPr>
      <p:grpSp>
        <p:nvGrpSpPr>
          <p:cNvPr id="11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1" name=""/>
            <p:cNvGrpSpPr/>
            <p:nvPr/>
          </p:nvGrpSpPr>
          <p:grpSpPr>
            <a:xfrm>
              <a:off x="685801" y="3146904"/>
              <a:ext cx="4207178" cy="3287791"/>
              <a:chOff x="685801" y="3146904"/>
              <a:chExt cx="4207178" cy="3287791"/>
            </a:xfrm>
          </p:grpSpPr>
          <p:sp>
            <p:nvSpPr>
              <p:cNvPr id="11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跨区域资源调配是指在国家或地区之间进行资源优化配置的过程</a:t>
                </a:r>
                <a:endParaRPr kumimoji="1" lang="en-US" altLang="zh-CN" sz="1800" b="1">
                  <a:solidFill>
                    <a:schemeClr val="bg1"/>
                  </a:solidFill>
                  <a:latin typeface="+mj-ea"/>
                  <a:ea typeface="+mj-ea"/>
                </a:endParaRPr>
              </a:p>
            </p:txBody>
          </p:sp>
          <p:sp>
            <p:nvSpPr>
              <p:cNvPr id="11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资源的定义广泛，包括水资源、矿产资源、人力资源等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调配的目的是实现资源的高效利用和可持续发展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背景：随着经济的发展，资源短缺问题日益突出，跨区域调配成为解决资源问题的关键手段</a:t>
                </a:r>
                <a:endParaRPr/>
              </a:p>
            </p:txBody>
          </p:sp>
        </p:grpSp>
        <p:grpSp>
          <p:nvGrpSpPr>
            <p:cNvPr id="114" name=""/>
            <p:cNvGrpSpPr/>
            <p:nvPr/>
          </p:nvGrpSpPr>
          <p:grpSpPr>
            <a:xfrm>
              <a:off x="4408278" y="3146904"/>
              <a:ext cx="3798485" cy="3287791"/>
              <a:chOff x="4408278" y="3146904"/>
              <a:chExt cx="3798485" cy="3287791"/>
            </a:xfrm>
          </p:grpSpPr>
          <p:sp>
            <p:nvSpPr>
              <p:cNvPr id="11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跨区域资源调配的重要性</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促进区域协调发展，缩小地区差距</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提高资源利用效率，减少资源浪费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保护生态环境，实现可持续发展</a:t>
                </a:r>
                <a:endParaRPr/>
              </a:p>
            </p:txBody>
          </p:sp>
        </p:grpSp>
        <p:grpSp>
          <p:nvGrpSpPr>
            <p:cNvPr id="117" name=""/>
            <p:cNvGrpSpPr/>
            <p:nvPr/>
          </p:nvGrpSpPr>
          <p:grpSpPr>
            <a:xfrm>
              <a:off x="7707715" y="3146904"/>
              <a:ext cx="3798485" cy="3287791"/>
              <a:chOff x="7707715" y="3146904"/>
              <a:chExt cx="3798485" cy="3287791"/>
            </a:xfrm>
          </p:grpSpPr>
          <p:sp>
            <p:nvSpPr>
              <p:cNvPr id="11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跨区域资源调配的实际应用案例</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南水北调工程：实现长江流域与黄河流域的水资源调配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西电东输工程：实现西部地区与东部地区电力资源的调配</a:t>
                </a:r>
                <a:endParaRPr/>
              </a:p>
            </p:txBody>
          </p:sp>
        </p:grpSp>
      </p:grpSp>
      <p:sp>
        <p:nvSpPr>
          <p:cNvPr id="1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什么是跨区域资源调配及其背景</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3}"/>
        <p:cNvGrpSpPr/>
        <p:nvPr/>
      </p:nvGrpSpPr>
      <p:grpSpPr>
        <a:xfrm>
          <a:off x="0" y="0"/>
          <a:ext cx="0" cy="0"/>
        </a:xfrm>
      </p:grpSpPr>
      <p:pic>
        <p:nvPicPr>
          <p:cNvPr id="122"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23"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24" name="组合 4"/>
            <p:cNvGrpSpPr/>
            <p:nvPr/>
          </p:nvGrpSpPr>
          <p:grpSpPr>
            <a:xfrm>
              <a:off x="660396" y="1892786"/>
              <a:ext cx="5622867" cy="1446014"/>
              <a:chOff x="571500" y="1815543"/>
              <a:chExt cx="5622867" cy="1446014"/>
            </a:xfrm>
          </p:grpSpPr>
          <p:sp>
            <p:nvSpPr>
              <p:cNvPr id="12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跨区域资源调配对经济发展的意义</a:t>
                </a:r>
                <a:endParaRPr lang="en-US" b="1">
                  <a:solidFill>
                    <a:schemeClr val="accent1">
                      <a:alpha val="100000"/>
                    </a:schemeClr>
                  </a:solidFill>
                  <a:latin typeface="微软雅黑"/>
                  <a:ea typeface="微软雅黑"/>
                </a:endParaRPr>
              </a:p>
            </p:txBody>
          </p:sp>
          <p:sp>
            <p:nvSpPr>
              <p:cNvPr id="126"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促进区域经济的协调发展，提高整体经济效率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为东部地区提供源源不断的能源和原材料支持，保障经济发展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有利于优化产业结构，提高产业竞争力</a:t>
                </a:r>
                <a:endParaRPr/>
              </a:p>
            </p:txBody>
          </p:sp>
          <p:sp>
            <p:nvSpPr>
              <p:cNvPr id="127"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28" name="组合 8"/>
            <p:cNvGrpSpPr/>
            <p:nvPr/>
          </p:nvGrpSpPr>
          <p:grpSpPr>
            <a:xfrm>
              <a:off x="660396" y="3478749"/>
              <a:ext cx="5622868" cy="1446014"/>
              <a:chOff x="571500" y="1815543"/>
              <a:chExt cx="5622868" cy="1446014"/>
            </a:xfrm>
          </p:grpSpPr>
          <p:sp>
            <p:nvSpPr>
              <p:cNvPr id="12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跨区域资源调配对社会稳定的意义</a:t>
                </a:r>
                <a:endParaRPr lang="en-US" b="1">
                  <a:solidFill>
                    <a:schemeClr val="accent1">
                      <a:alpha val="100000"/>
                    </a:schemeClr>
                  </a:solidFill>
                  <a:latin typeface="微软雅黑"/>
                  <a:ea typeface="微软雅黑"/>
                </a:endParaRPr>
              </a:p>
            </p:txBody>
          </p:sp>
          <p:sp>
            <p:nvSpPr>
              <p:cNvPr id="130"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缓解资源短缺地区的资源压力，提高人民生活水平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促进区域间的交流与合作，增进民族团结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有利于提高资源利用效率，减少资源浪费，保护生态环境</a:t>
                </a:r>
                <a:endParaRPr/>
              </a:p>
            </p:txBody>
          </p:sp>
          <p:sp>
            <p:nvSpPr>
              <p:cNvPr id="131"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32" name="组合 12"/>
            <p:cNvGrpSpPr/>
            <p:nvPr/>
          </p:nvGrpSpPr>
          <p:grpSpPr>
            <a:xfrm>
              <a:off x="660396" y="5064711"/>
              <a:ext cx="5622867" cy="1446014"/>
              <a:chOff x="571500" y="1815543"/>
              <a:chExt cx="5622867" cy="1446014"/>
            </a:xfrm>
          </p:grpSpPr>
          <p:sp>
            <p:nvSpPr>
              <p:cNvPr id="13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跨区域资源调配对环境保护的意义</a:t>
                </a:r>
                <a:endParaRPr lang="en-US" b="1">
                  <a:solidFill>
                    <a:schemeClr val="accent1">
                      <a:alpha val="100000"/>
                    </a:schemeClr>
                  </a:solidFill>
                  <a:latin typeface="微软雅黑"/>
                  <a:ea typeface="微软雅黑"/>
                </a:endParaRPr>
              </a:p>
            </p:txBody>
          </p:sp>
          <p:sp>
            <p:nvSpPr>
              <p:cNvPr id="134"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有利于实现资源的合理利用和永续利用，保护生态环境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减少资源过度开发带来的生态破坏，实现经济发展与环境保护的双赢</a:t>
                </a:r>
                <a:endParaRPr/>
              </a:p>
            </p:txBody>
          </p:sp>
          <p:sp>
            <p:nvSpPr>
              <p:cNvPr id="135"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3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跨区域资源调配的重要性及意义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grpSp>
        <p:nvGrpSpPr>
          <p:cNvPr id="138"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39" name="Group 9"/>
            <p:cNvGrpSpPr/>
            <p:nvPr/>
          </p:nvGrpSpPr>
          <p:grpSpPr>
            <a:xfrm>
              <a:off x="5982796" y="1521950"/>
              <a:ext cx="5687135" cy="1523479"/>
              <a:chOff x="5982796" y="1521950"/>
              <a:chExt cx="5687135" cy="1523479"/>
            </a:xfrm>
          </p:grpSpPr>
          <p:sp>
            <p:nvSpPr>
              <p:cNvPr id="140"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南水北调工程</a:t>
                </a:r>
                <a:endParaRPr/>
              </a:p>
            </p:txBody>
          </p:sp>
          <p:sp>
            <p:nvSpPr>
              <p:cNvPr id="141"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背景：长江流域水资源丰富，而黄河流域水资源短缺，通过南水北调工程实现水资源调配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意义：缓解黄河流域水资源短缺问题，促进华北地区经济发展和生态环境改善</a:t>
                </a:r>
                <a:endParaRPr/>
              </a:p>
            </p:txBody>
          </p:sp>
        </p:grpSp>
        <p:grpSp>
          <p:nvGrpSpPr>
            <p:cNvPr id="142" name="Group 2"/>
            <p:cNvGrpSpPr/>
            <p:nvPr/>
          </p:nvGrpSpPr>
          <p:grpSpPr>
            <a:xfrm>
              <a:off x="5982796" y="3170591"/>
              <a:ext cx="5783287" cy="1523479"/>
              <a:chOff x="5982796" y="3170591"/>
              <a:chExt cx="5783287" cy="1523479"/>
            </a:xfrm>
          </p:grpSpPr>
          <p:sp>
            <p:nvSpPr>
              <p:cNvPr id="143"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西电东输工程</a:t>
                </a:r>
                <a:endParaRPr/>
              </a:p>
            </p:txBody>
          </p:sp>
          <p:sp>
            <p:nvSpPr>
              <p:cNvPr id="144"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背景：西部地区电力资源丰富，而东部地区电力需求量大，通过西电东输工程实现电力资源调配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意义：缓解东部地区电力紧张状况，促进东部地区经济发展和节能减排</a:t>
                </a:r>
                <a:endParaRPr/>
              </a:p>
            </p:txBody>
          </p:sp>
        </p:grpSp>
        <p:grpSp>
          <p:nvGrpSpPr>
            <p:cNvPr id="145" name="Group 5"/>
            <p:cNvGrpSpPr/>
            <p:nvPr/>
          </p:nvGrpSpPr>
          <p:grpSpPr>
            <a:xfrm>
              <a:off x="5982796" y="4823246"/>
              <a:ext cx="5783287" cy="1523479"/>
              <a:chOff x="5982796" y="4823246"/>
              <a:chExt cx="5783287" cy="1523479"/>
            </a:xfrm>
          </p:grpSpPr>
          <p:sp>
            <p:nvSpPr>
              <p:cNvPr id="146"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矿产资源跨区域调配</a:t>
                </a:r>
                <a:endParaRPr/>
              </a:p>
            </p:txBody>
          </p:sp>
          <p:sp>
            <p:nvSpPr>
              <p:cNvPr id="147"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背景：我国矿产资源分布不均，通过矿产资源跨区域调配实现资源优化配置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意义：提高矿产资源利用效率，保障矿产资源供应安全，促进区域经济发展</a:t>
                </a:r>
                <a:endParaRPr/>
              </a:p>
            </p:txBody>
          </p:sp>
        </p:grpSp>
      </p:grpSp>
      <p:pic>
        <p:nvPicPr>
          <p:cNvPr id="148"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4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跨区域资源调配的实际应用案例</a:t>
            </a:r>
            <a:endParaRPr lang="en-US" altLang="zh-CN" sz="2800" b="1">
              <a:latin typeface="+mj-ea"/>
              <a:ea typeface="+mj-ea"/>
            </a:endParaRPr>
          </a:p>
        </p:txBody>
      </p:sp>
      <p:sp>
        <p:nvSpPr>
          <p:cNvPr id="150"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51"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52"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2}"/>
        <p:cNvGrpSpPr/>
        <p:nvPr/>
      </p:nvGrpSpPr>
      <p:grpSpPr>
        <a:xfrm>
          <a:off x="0" y="0"/>
          <a:ext cx="0" cy="0"/>
        </a:xfrm>
      </p:grpSpPr>
      <p:sp>
        <p:nvSpPr>
          <p:cNvPr id="154"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东数西算的概念及实施策略</a:t>
            </a:r>
            <a:endParaRPr/>
          </a:p>
        </p:txBody>
      </p:sp>
      <p:sp>
        <p:nvSpPr>
          <p:cNvPr id="155"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56"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sp>
        <p:nvSpPr>
          <p:cNvPr id="158"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什么是东数西算及其背景</a:t>
            </a:r>
            <a:endParaRPr lang="en-US" sz="3600" b="1">
              <a:latin typeface="微软雅黑"/>
              <a:ea typeface="微软雅黑"/>
            </a:endParaRPr>
          </a:p>
        </p:txBody>
      </p:sp>
      <p:sp>
        <p:nvSpPr>
          <p:cNvPr id="159"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东数西算是指将东部地区的数据处理业务迁移到西部地区进行的一种资源配置策略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东部地区：经济发达，数据中心需求大，但土地资源紧张，能源成本高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西部地区：土地资源丰富，能源成本低，具备发展数据中心的优势</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背景：随着大数据、云计算等新兴技术的发展，对数据中心的需求日益增长，而东部地区资源紧张，因此需要将数据处理业务迁移到西部地区</a:t>
            </a:r>
            <a:endParaRPr/>
          </a:p>
        </p:txBody>
      </p:sp>
      <p:cxnSp>
        <p:nvCxnSpPr>
          <p:cNvPr id="160"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1"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4" name="Group 686"/>
            <p:cNvGrpSpPr/>
            <p:nvPr/>
          </p:nvGrpSpPr>
          <p:grpSpPr>
            <a:xfrm>
              <a:off x="1075314" y="1520189"/>
              <a:ext cx="9868911" cy="2072418"/>
              <a:chOff x="1075314" y="1520189"/>
              <a:chExt cx="9868911" cy="2072418"/>
            </a:xfrm>
          </p:grpSpPr>
          <p:sp>
            <p:nvSpPr>
              <p:cNvPr id="16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政策引导：政府制定相关政策，引导和支持企业将数据处理业务迁移到西部地区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技术创新：研发和应用先进技术，提高数据处理能力和效率，降低成本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市场机制：充分发挥市场在资源配置中的决定性作用，形成合理的收益分配机制</a:t>
                </a:r>
                <a:endParaRPr/>
              </a:p>
            </p:txBody>
          </p:sp>
          <p:sp>
            <p:nvSpPr>
              <p:cNvPr id="16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东数西算的实施策略</a:t>
                </a:r>
                <a:endParaRPr/>
              </a:p>
            </p:txBody>
          </p:sp>
          <p:sp>
            <p:nvSpPr>
              <p:cNvPr id="16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9" name="Group 691"/>
            <p:cNvGrpSpPr/>
            <p:nvPr/>
          </p:nvGrpSpPr>
          <p:grpSpPr>
            <a:xfrm>
              <a:off x="1075314" y="3881882"/>
              <a:ext cx="9868911" cy="2072418"/>
              <a:chOff x="1075314" y="3881882"/>
              <a:chExt cx="9868911" cy="2072418"/>
            </a:xfrm>
          </p:grpSpPr>
          <p:sp>
            <p:nvSpPr>
              <p:cNvPr id="17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数据中心布局优化：在西部地区选择适宜的地点，建设大型数据中心，提高数据处理能力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网络基础设施建设：优化网络架构，提高数据传输速度和质量，降低传输成本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产业链协同发展：推动数据中心、云计算、大数据等产业的协同发展，形成完整的产业链</a:t>
                </a:r>
                <a:endParaRPr/>
              </a:p>
            </p:txBody>
          </p:sp>
          <p:sp>
            <p:nvSpPr>
              <p:cNvPr id="17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东数西算的方法</a:t>
                </a:r>
                <a:endParaRPr/>
              </a:p>
            </p:txBody>
          </p:sp>
          <p:sp>
            <p:nvSpPr>
              <p:cNvPr id="17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东数西算的实施策略及方法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8" name="Group 598"/>
            <p:cNvGrpSpPr/>
            <p:nvPr/>
          </p:nvGrpSpPr>
          <p:grpSpPr>
            <a:xfrm>
              <a:off x="763829" y="1414808"/>
              <a:ext cx="6972294" cy="2337649"/>
              <a:chOff x="763829" y="1414808"/>
              <a:chExt cx="6972294" cy="2337649"/>
            </a:xfrm>
          </p:grpSpPr>
          <p:sp>
            <p:nvSpPr>
              <p:cNvPr id="1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东数西算的优势</a:t>
                </a:r>
                <a:endParaRPr/>
              </a:p>
            </p:txBody>
          </p:sp>
          <p:sp>
            <p:nvSpPr>
              <p:cNvPr id="1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资源优化配置：充分利用西部地区的土地、能源等资源，降低数据处理成本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提高处理效率：西部地区气候条件适宜，有利于数据中心的散热和节能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促进区域协调发展：带动西部地区经济发展，缩小地区差距</a:t>
                </a:r>
                <a:endParaRPr/>
              </a:p>
            </p:txBody>
          </p:sp>
          <p:sp>
            <p:nvSpPr>
              <p:cNvPr id="1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5" name="Group 591"/>
            <p:cNvGrpSpPr/>
            <p:nvPr/>
          </p:nvGrpSpPr>
          <p:grpSpPr>
            <a:xfrm>
              <a:off x="689593" y="3949139"/>
              <a:ext cx="7078256" cy="2128975"/>
              <a:chOff x="689593" y="3949139"/>
              <a:chExt cx="7078256" cy="2128975"/>
            </a:xfrm>
          </p:grpSpPr>
          <p:sp>
            <p:nvSpPr>
              <p:cNvPr id="1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东数西算面临的挑战</a:t>
                </a:r>
                <a:endParaRPr/>
              </a:p>
            </p:txBody>
          </p:sp>
          <p:sp>
            <p:nvSpPr>
              <p:cNvPr id="1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基础设施不足：西部地区网络基础设施、数据中心建设等方面相对滞后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技术创新能力不足：西部地区在数据处理、云计算等领域的技术创新能力相对较弱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人才培养和引进：西部地区在人才培养和引进方面存在一定的困难</a:t>
                </a:r>
                <a:endParaRPr/>
              </a:p>
            </p:txBody>
          </p:sp>
          <p:sp>
            <p:nvSpPr>
              <p:cNvPr id="1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东数西算的优势及挑战</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东数西算对地理环境的影响</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grpSp>
        <p:nvGrpSpPr>
          <p:cNvPr id="1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 name=""/>
            <p:cNvGrpSpPr/>
            <p:nvPr/>
          </p:nvGrpSpPr>
          <p:grpSpPr>
            <a:xfrm>
              <a:off x="685800" y="3146904"/>
              <a:ext cx="5760000" cy="3225487"/>
              <a:chOff x="685800" y="3146904"/>
              <a:chExt cx="5760000" cy="3225487"/>
            </a:xfrm>
          </p:grpSpPr>
          <p:sp>
            <p:nvSpPr>
              <p:cNvPr id="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土地资源利用：东数西算有助于充分利用西部地区的土地资源，提高土地利用效率</a:t>
                </a:r>
                <a:endParaRPr kumimoji="1" lang="en-US" altLang="zh-CN" sz="1800" b="1">
                  <a:solidFill>
                    <a:schemeClr val="bg1"/>
                  </a:solidFill>
                  <a:latin typeface="+mj-ea"/>
                  <a:ea typeface="+mj-ea"/>
                </a:endParaRPr>
              </a:p>
            </p:txBody>
          </p:sp>
          <p:sp>
            <p:nvSpPr>
              <p:cNvPr id="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数据中心占地面积大，西部地区土地资源丰富，有利于数据中心的布局和建设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土地资源合理利用：通过合理的土地利用规划，避免土地资源浪费</a:t>
                </a:r>
                <a:endParaRPr/>
              </a:p>
            </p:txBody>
          </p:sp>
        </p:grpSp>
        <p:grpSp>
          <p:nvGrpSpPr>
            <p:cNvPr id="16" name=""/>
            <p:cNvGrpSpPr/>
            <p:nvPr/>
          </p:nvGrpSpPr>
          <p:grpSpPr>
            <a:xfrm>
              <a:off x="6016236" y="3146904"/>
              <a:ext cx="5400000" cy="3225487"/>
              <a:chOff x="6016236" y="3146904"/>
              <a:chExt cx="5400000" cy="3225487"/>
            </a:xfrm>
          </p:grpSpPr>
          <p:sp>
            <p:nvSpPr>
              <p:cNvPr id="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生态环境保护：东数西算有利于保护西部地区的生态环境，实现可持续发展</a:t>
                </a:r>
                <a:endParaRPr kumimoji="1" lang="en-US" altLang="zh-CN" sz="18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减少数据中心对环境的负面影响：采取先进的散热技术和节能措施，降低数据中心能耗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生态环境保护：加强生态环境保护，避免数据中心建设对生态环境的破坏</a:t>
                </a:r>
                <a:endParaRPr/>
              </a:p>
            </p:txBody>
          </p:sp>
        </p:grpSp>
      </p:grpSp>
      <p:sp>
        <p:nvSpPr>
          <p:cNvPr id="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东数西算对西部地区的地理环境影响</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https://d.book118.com/426104240041010052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跨区域资源调配——东数西算教学课件人教版高中地理选择性必修二</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2024-09-18T11:16:58.600</cp:lastPrinted>
  <dcterms:created xsi:type="dcterms:W3CDTF">2024-09-18T03:16:58Z</dcterms:created>
  <dcterms:modified xsi:type="dcterms:W3CDTF">2024-09-18T03:17:00Z</dcterms:modified>
</cp:coreProperties>
</file>