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6" r:id="rId2"/>
    <p:sldMasterId id="2147483689"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3" r:id="rId33"/>
    <p:sldId id="346" r:id="rId34"/>
    <p:sldId id="349" r:id="rId35"/>
    <p:sldId id="351" r:id="rId36"/>
  </p:sldIdLst>
  <p:sldSz cx="9144000" cy="6858000"/>
  <p:notesSz cx="6858000" cy="9144000"/>
  <p:custDataLst>
    <p:tags r:id="rId3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slide" Target="slides/slide30.xml" /><Relationship Id="rId35" Type="http://schemas.openxmlformats.org/officeDocument/2006/relationships/slide" Target="slides/slide31.xml" /><Relationship Id="rId36" Type="http://schemas.openxmlformats.org/officeDocument/2006/relationships/slide" Target="slides/slide32.xml" /><Relationship Id="rId37" Type="http://schemas.openxmlformats.org/officeDocument/2006/relationships/tags" Target="tags/tag1.xml" /><Relationship Id="rId38" Type="http://schemas.openxmlformats.org/officeDocument/2006/relationships/presProps" Target="presProps.xml" /><Relationship Id="rId39" Type="http://schemas.openxmlformats.org/officeDocument/2006/relationships/viewProps" Target="viewProps.xml" /><Relationship Id="rId4" Type="http://schemas.openxmlformats.org/officeDocument/2006/relationships/notesMaster" Target="notesMasters/notesMaster1.xml" /><Relationship Id="rId40" Type="http://schemas.openxmlformats.org/officeDocument/2006/relationships/theme" Target="theme/theme1.xml" /><Relationship Id="rId41" Type="http://schemas.openxmlformats.org/officeDocument/2006/relationships/tableStyles" Target="tableStyles.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68610" name="Rectangle 2"/>
          <p:cNvSpPr>
            <a:spLocks noGrp="1" noChangeArrowheads="1"/>
          </p:cNvSpPr>
          <p:nvPr>
            <p:ph type="hdr" sz="quarter"/>
          </p:nvPr>
        </p:nvSpPr>
        <p:spPr bwMode="auto">
          <a:xfrm>
            <a:off x="0" y="0"/>
            <a:ext cx="2970212" cy="493712"/>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200"/>
          </a:p>
        </p:txBody>
      </p:sp>
      <p:sp>
        <p:nvSpPr>
          <p:cNvPr id="68611" name="Rectangle 3"/>
          <p:cNvSpPr>
            <a:spLocks noGrp="1" noChangeArrowheads="1"/>
          </p:cNvSpPr>
          <p:nvPr>
            <p:ph type="dt" idx="1"/>
          </p:nvPr>
        </p:nvSpPr>
        <p:spPr bwMode="auto">
          <a:xfrm>
            <a:off x="3881438" y="0"/>
            <a:ext cx="2970212" cy="493712"/>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endParaRPr lang="en-US" altLang="zh-CN" sz="1200"/>
          </a:p>
        </p:txBody>
      </p:sp>
      <p:sp>
        <p:nvSpPr>
          <p:cNvPr id="68612" name="Rectangle 4"/>
          <p:cNvSpPr/>
          <p:nvPr>
            <p:ph type="sldImg" idx="2"/>
          </p:nvPr>
        </p:nvSpPr>
        <p:spPr>
          <a:xfrm>
            <a:off x="960438" y="739775"/>
            <a:ext cx="4933950" cy="3702050"/>
          </a:xfrm>
          <a:prstGeom prst="rect">
            <a:avLst/>
          </a:prstGeom>
          <a:noFill/>
          <a:ln>
            <a:solidFill>
              <a:prstClr val="black"/>
            </a:solidFill>
            <a:miter lim="800000"/>
          </a:ln>
        </p:spPr>
      </p:sp>
      <p:sp>
        <p:nvSpPr>
          <p:cNvPr id="68613" name="Rectangle 5"/>
          <p:cNvSpPr>
            <a:spLocks noGrp="1" noChangeArrowheads="1"/>
          </p:cNvSpPr>
          <p:nvPr>
            <p:ph type="body" sz="quarter" idx="3"/>
          </p:nvPr>
        </p:nvSpPr>
        <p:spPr bwMode="auto">
          <a:xfrm>
            <a:off x="685800" y="4689475"/>
            <a:ext cx="5481638" cy="4441825"/>
          </a:xfrm>
          <a:prstGeom prst="rect">
            <a:avLst/>
          </a:prstGeom>
          <a:noFill/>
          <a:ln w="9525">
            <a:noFill/>
            <a:miter lim="800000"/>
          </a:ln>
          <a:effectLst/>
        </p:spPr>
        <p:txBody>
          <a:bodyPr numCol="1" compatLnSpc="1">
            <a:prstTxWarp prst="textNoShape">
              <a:avLst/>
            </a:prstTxWarp>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68614" name="Rectangle 6"/>
          <p:cNvSpPr>
            <a:spLocks noGrp="1" noChangeArrowheads="1"/>
          </p:cNvSpPr>
          <p:nvPr>
            <p:ph type="ftr" sz="quarter" idx="4"/>
          </p:nvPr>
        </p:nvSpPr>
        <p:spPr bwMode="auto">
          <a:xfrm>
            <a:off x="0" y="9375775"/>
            <a:ext cx="2970212" cy="493712"/>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200"/>
          </a:p>
        </p:txBody>
      </p:sp>
      <p:sp>
        <p:nvSpPr>
          <p:cNvPr id="68615" name="Rectangle 7"/>
          <p:cNvSpPr>
            <a:spLocks noGrp="1" noChangeArrowheads="1"/>
          </p:cNvSpPr>
          <p:nvPr>
            <p:ph type="sldNum" sz="quarter" idx="5"/>
          </p:nvPr>
        </p:nvSpPr>
        <p:spPr bwMode="auto">
          <a:xfrm>
            <a:off x="3881438" y="9375775"/>
            <a:ext cx="2970212" cy="493712"/>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F7164187-8022-4B18-986B-2EAA0775228C}" type="slidenum">
              <a:rPr lang="en-US" altLang="zh-CN" sz="1200"/>
              <a:t>*</a:t>
            </a:fld>
            <a:endParaRPr lang="en-US" altLang="zh-CN" sz="1200"/>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甲状腺结节</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增生性结节性甲状腺肿</a:t>
            </a:r>
          </a:p>
          <a:p>
            <a:r>
              <a:t>肿瘤性结节</a:t>
            </a:r>
          </a:p>
          <a:p>
            <a:r>
              <a:t>         良性肿瘤</a:t>
            </a:r>
          </a:p>
          <a:p>
            <a:r>
              <a:t>         恶性肿瘤</a:t>
            </a:r>
          </a:p>
          <a:p>
            <a:r>
              <a:t>囊肿</a:t>
            </a:r>
          </a:p>
          <a:p>
            <a:r>
              <a:t>炎症性结节</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美国《甲状腺结节和分化型甲状腺癌诊治指南》</a:t>
            </a:r>
          </a:p>
          <a:p/>
          <a:p>
            <a:r>
              <a:t>直径&gt;1cm结节都有可能是有临床意义肿瘤, 所以均需要进行评定</a:t>
            </a:r>
          </a:p>
          <a:p/>
          <a:p>
            <a:r>
              <a:t>直径≤1cm结节,如超声提醒有可疑癌征象或有头、颈部放射线暴露史或甲状腺癌家族史时,也需要进行评定</a:t>
            </a:r>
          </a:p>
          <a:p/>
          <a:p>
            <a:r>
              <a:t>甲状腺结节评定包含全方面病史采集和体格检验及试验室、影像学和细胞学检验</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甲状腺结节：</a:t>
            </a:r>
          </a:p>
          <a:p>
            <a:r>
              <a:t>数目</a:t>
            </a:r>
          </a:p>
          <a:p>
            <a:r>
              <a:t>大小</a:t>
            </a:r>
          </a:p>
          <a:p>
            <a:r>
              <a:t>质地</a:t>
            </a:r>
          </a:p>
          <a:p>
            <a:r>
              <a:t>活动度</a:t>
            </a:r>
          </a:p>
          <a:p>
            <a:r>
              <a:t>压痛</a:t>
            </a:r>
          </a:p>
          <a:p>
            <a:r>
              <a:t>局部淋巴结是否肿大</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①发觉甲状腺结节较坚硬、形状不规则或活动度差与周围组织粘连固定，伴有声带麻痹和同侧颈淋巴结肿大等提醒可能为恶性。②临床可触及甲状腺结节，但未能被超声检验等证实，严格意义上讲该类结节不能被诊疗为甲状腺结节。③无显著症状、体征，而在影像学检验时偶然发觉甲状腺结节，常给临床带来迷惑。不一样单位有不一样处理意见。</a:t>
            </a:r>
          </a:p>
          <a:p>
            <a:r>
              <a:t>a.现有指南提出直径〉1cm结节需深入检验和评定。直径≦1cm结节，如超声发觉癌疑征象、伴有相关淋巴结肿大，既往有头颈部放射线接触史等也要深入检验和处理;</a:t>
            </a:r>
          </a:p>
          <a:p>
            <a:r>
              <a:t>b.若无上述情况，则可暂不予外科处理，亲密随访观察，如随访期间甲状腺结节进行性增大或出现恶性征象应深入检验和处理。而长久观察无改变微小甲状腺结节或囊性改变不需要进行外科干预。</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有颈部放射线检验治疗史：在可触及结节中，恶性为20%-50%</a:t>
            </a:r>
          </a:p>
          <a:p>
            <a:r>
              <a:t>有甲状腺髓样癌或MEN2家族史</a:t>
            </a:r>
          </a:p>
          <a:p>
            <a:r>
              <a:t>年纪小于20岁或大于70岁：年纪小于20岁20%-50%孤立性结节为恶性，70岁以后出现甲状腺癌者预后较差</a:t>
            </a:r>
          </a:p>
          <a:p>
            <a:r>
              <a:t>男性：男性恶性为8%，女性4%</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结节短期内显著增大</a:t>
            </a:r>
          </a:p>
          <a:p>
            <a:r>
              <a:t>  数小时内出现结节显著增大提醒结节内出血，其中10%为恶性；数周内结节显著增大，尤其是在L-T4治疗期间，提醒恶性</a:t>
            </a:r>
          </a:p>
          <a:p>
            <a:r>
              <a:t>出现局部压迫症状，包含连续性声音嘶哑、发音困难、吞咽困难和呼吸困难</a:t>
            </a:r>
          </a:p>
          <a:p>
            <a:r>
              <a:t>结节质地硬、形状不规则、固定</a:t>
            </a:r>
          </a:p>
          <a:p>
            <a:r>
              <a:t>伴颈部淋巴结肿大</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甲状腺球蛋白（Tg）水平测定</a:t>
            </a:r>
          </a:p>
          <a:p/>
          <a:p>
            <a:r>
              <a:t>各种甲状腺疾病可造成血清Tg水平升高，测定Tg对判别结节良、恶性没有帮助</a:t>
            </a:r>
          </a:p>
          <a:p/>
          <a:p>
            <a:r>
              <a:t>       血清降钙素（CT）水平测定</a:t>
            </a:r>
          </a:p>
          <a:p/>
          <a:p>
            <a:r>
              <a:t>对髓样癌有诊疗意义。有甲状腺髓样癌家族史或MEN2家族史者，应检测基础或刺激状态下血清降钙素水平</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血清TPOAb和TgAb检验</a:t>
            </a:r>
          </a:p>
          <a:p/>
          <a:p>
            <a:r>
              <a:t>是桥本甲状腺炎临床诊疗指标</a:t>
            </a:r>
          </a:p>
          <a:p/>
          <a:p>
            <a:r>
              <a:t>但确诊桥本甲状腺炎仍不能完全除外恶性肿瘤存在可能，少数桥本甲状腺炎可合并甲状腺乳头状癌或甲状腺淋巴瘤</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触诊与甲状腺超声检验比较</a:t>
            </a:r>
          </a:p>
          <a:p/>
          <a:p>
            <a:r>
              <a:t>通常可触及甲状腺结节直径大于1cm；超声检验可发觉小至2mm结节</a:t>
            </a:r>
          </a:p>
          <a:p/>
          <a:p>
            <a:r>
              <a:t>在体检时未触及结节者，50%超声检验可发觉结节</a:t>
            </a:r>
          </a:p>
          <a:p/>
          <a:p>
            <a:r>
              <a:t>体检发觉孤立性结节中，50%超声检验为多发性结节</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惟一能评价结节功效状态影像学检验方法</a:t>
            </a:r>
          </a:p>
          <a:p>
            <a:r>
              <a:t>依结节对放射性核素摄取能力可将结节分为 “热结节”、“温结节”和“冷结节”</a:t>
            </a:r>
          </a:p>
          <a:p>
            <a:r>
              <a:t>“热结节”占10%，“冷结节”占80%</a:t>
            </a:r>
          </a:p>
          <a:p>
            <a:r>
              <a:t>“热结节”中99% 为良性，恶性极为罕见；“冷结节”中恶性率5%-8%。</a:t>
            </a:r>
          </a:p>
          <a:p>
            <a:r>
              <a:t>当结节囊性变或甲状腺囊肿者，甲状腺核素显像也表现为“冷结节”，故经过“冷结节”来判断良恶性帮助不大。</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在甲状腺结节发觉和结节性质判断方面，MRI或CT不如甲状腺超声敏感，而且价格昂贵。故不推荐常规使用</a:t>
            </a:r>
          </a:p>
          <a:p/>
          <a:p>
            <a:r>
              <a:t>在评定甲状腺结节与周围组织关系，尤其是用于发觉胸骨后甲状腺肿上有特殊诊疗价值</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甲状腺细针吸收细胞学活检（FNAC）</a:t>
            </a:r>
          </a:p>
          <a:p>
            <a:r>
              <a:t>是判别结节良、恶性最可靠、最有价值诊疗方法</a:t>
            </a:r>
          </a:p>
          <a:p/>
          <a:p>
            <a:r>
              <a:t>文件报道敏感性83%，特异性92％，准确性95%</a:t>
            </a:r>
          </a:p>
          <a:p/>
          <a:p>
            <a:r>
              <a:t>FNAC可用于术前明确癌肿细胞学类型，有利于确定手术方案</a:t>
            </a:r>
          </a:p>
          <a:p/>
          <a:p>
            <a:r>
              <a:t>  FNAC不能区分滤泡状癌和滤泡细胞腺瘤</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p>
            <a:r>
              <a:t>FNAC可能因为不能取得满意标本而失败，原因：</a:t>
            </a:r>
          </a:p>
          <a:p/>
          <a:p>
            <a:r>
              <a:t> 操作技术不够熟练</a:t>
            </a:r>
          </a:p>
          <a:p>
            <a:r>
              <a:t> 细胞病理学家经验不足</a:t>
            </a:r>
          </a:p>
          <a:p>
            <a:r>
              <a:t> 标本中细胞数目过少或是没有细胞</a:t>
            </a:r>
          </a:p>
          <a:p>
            <a:r>
              <a:t> 标本被稀释或为囊性液体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对桥本甲状腺炎、胶质性结节（结节性甲状腺肿）、亚急性甲状腺炎、乳头状癌、滤泡细胞新生物、髓样癌、未分化癌、恶性淋巴瘤、转移癌等甲状腺疾病可做出诊疗</a:t>
            </a:r>
          </a:p>
          <a:p/>
          <a:p>
            <a:r>
              <a:t>不能区分滤泡细胞癌或滤泡细胞腺瘤</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p>
            <a:r>
              <a:t> 美国《甲状腺结节和分化型甲状腺癌诊治指南》</a:t>
            </a:r>
          </a:p>
          <a:p/>
          <a:p>
            <a:r>
              <a:t>如血清TSH水平正常或高于正常，须行甲状腺超声检验</a:t>
            </a:r>
          </a:p>
          <a:p/>
          <a:p>
            <a:r>
              <a:t>当血清TSH水平低于正常，应行甲状腺核素扫描,了解结节功效状态</a:t>
            </a:r>
          </a:p>
          <a:p/>
          <a:p>
            <a:r>
              <a:t>FNAC是评定甲状腺结节最准确、最有效方法。囊性变可能影响FNAC结果,提议超声引导下穿刺。如为有功效结节，不须行细胞学检验</a:t>
            </a:r>
          </a:p>
          <a:p/>
          <a:p>
            <a:r>
              <a:t>不推荐手术前常规进行CT、MRI检验</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p>
            <a:r>
              <a:t>结节良、恶性与结节大小无关，直径小于1.0cm结节中，恶性并不少见</a:t>
            </a:r>
          </a:p>
          <a:p>
            <a:r>
              <a:t>结节良、恶性与结节是否可触及无关</a:t>
            </a:r>
          </a:p>
          <a:p>
            <a:r>
              <a:t>结节良、恶性与结节单发或多发无关</a:t>
            </a:r>
          </a:p>
          <a:p>
            <a:r>
              <a:t>结节良、恶性与结节是否合并囊性变无关</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绝大多数甲状腺恶性肿瘤需首选手术</a:t>
            </a:r>
          </a:p>
          <a:p/>
          <a:p>
            <a:r>
              <a:t>甲状腺未分化癌因为恶性度极高，诊疗时几乎都有远处转移，单纯手术难于到达治疗目标，故应选取综合治疗方法</a:t>
            </a:r>
          </a:p>
          <a:p/>
          <a:p>
            <a:r>
              <a:t>甲状腺淋巴瘤对化疗和放疗敏感，一旦确诊，应采取化疗或放疗</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L-T4抑制治疗</a:t>
            </a:r>
          </a:p>
          <a:p/>
          <a:p>
            <a:r>
              <a:t>手术治疗</a:t>
            </a:r>
          </a:p>
          <a:p/>
          <a:p>
            <a:r>
              <a:t>超声引导下经皮酒精注射（PEI）</a:t>
            </a:r>
          </a:p>
          <a:p/>
          <a:p>
            <a:r>
              <a:t>放射性131碘治疗</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适合用于：</a:t>
            </a:r>
          </a:p>
          <a:p>
            <a:r>
              <a:t>生活在缺碘地域</a:t>
            </a:r>
          </a:p>
          <a:p>
            <a:r>
              <a:t>结节体积小，且年纪轻</a:t>
            </a:r>
          </a:p>
          <a:p>
            <a:r>
              <a:t>结节功效非自主</a:t>
            </a:r>
          </a:p>
          <a:p>
            <a:r>
              <a:t>不适于：</a:t>
            </a:r>
          </a:p>
          <a:p>
            <a:r>
              <a:t>血清TSH水平&lt;1mU/L且年纪大于60岁男性患者</a:t>
            </a:r>
          </a:p>
          <a:p>
            <a:r>
              <a:t>绝经后妇女</a:t>
            </a:r>
          </a:p>
          <a:p>
            <a:r>
              <a:t>合并心血管疾病</a:t>
            </a:r>
          </a:p>
          <a:p>
            <a:r>
              <a:t>合并骨质疏松</a:t>
            </a:r>
          </a:p>
          <a:p>
            <a:r>
              <a:t>合并全身性疾病</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7B353F-DD2B-4DDB-B06A-673A301567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F6028D-39EE-4A7C-BF8E-44B09406F3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757AD4-623E-4B08-91DC-2A9A65A970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72386F-33C6-4B34-A77D-B6330AC88E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29D248-87F3-4DC6-8E47-75BAB0BBBC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E33C0D-734E-4B55-AB08-D63EDCFCD8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B23B14-D277-4D93-BEBC-6840F90994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3BF47C-D72F-4262-A38F-97D0B26E29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C0A593-CFDD-4A1F-8193-050FAFACB4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323956-D064-4ECF-801A-85B175C011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8AC39A-907A-4B38-8BC0-D325F976A2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184322" name="Rectangle 2"/>
          <p:cNvSpPr>
            <a:spLocks noGrp="1" noChangeArrowheads="1"/>
          </p:cNvSpPr>
          <p:nvPr>
            <p:ph type="ctrTitle"/>
          </p:nvPr>
        </p:nvSpPr>
        <p:spPr>
          <a:xfrm>
            <a:off x="685800" y="1676400"/>
            <a:ext cx="7772400" cy="1470025"/>
          </a:xfrm>
        </p:spPr>
        <p:txBody>
          <a:bodyPr/>
          <a:lstStyle>
            <a:lvl1pPr>
              <a:defRPr/>
            </a:lvl1pPr>
          </a:lstStyle>
          <a:p>
            <a:r>
              <a:rPr lang="zh-CN" altLang="en-US"/>
              <a:t>单击此处编辑母版标题样式</a:t>
            </a:r>
          </a:p>
        </p:txBody>
      </p:sp>
      <p:sp>
        <p:nvSpPr>
          <p:cNvPr id="184323" name="Rectangle 3"/>
          <p:cNvSpPr>
            <a:spLocks noGrp="1" noChangeArrowheads="1"/>
          </p:cNvSpPr>
          <p:nvPr>
            <p:ph type="subTitle" idx="1"/>
          </p:nvPr>
        </p:nvSpPr>
        <p:spPr>
          <a:xfrm>
            <a:off x="1981200" y="3276600"/>
            <a:ext cx="6400800" cy="1066800"/>
          </a:xfrm>
        </p:spPr>
        <p:txBody>
          <a:bodyPr/>
          <a:lstStyle>
            <a:lvl1pPr marL="0" indent="0" algn="ctr">
              <a:buFontTx/>
              <a:buNone/>
              <a:defRPr/>
            </a:lvl1pPr>
          </a:lstStyle>
          <a:p>
            <a:r>
              <a:rPr lang="zh-CN" altLang="en-US"/>
              <a:t>单击此处编辑母版副标题样式</a:t>
            </a:r>
          </a:p>
        </p:txBody>
      </p:sp>
      <p:sp>
        <p:nvSpPr>
          <p:cNvPr id="18432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18432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18432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179F7CA-5BB6-4F30-BCE5-32D0F17489F9}" type="slidenum">
              <a:rPr lang="en-US" altLang="zh-CN" sz="1400"/>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eaLnBrk="1" hangingPunct="1"/>
            <a:endParaRPr lang="en-US" altLang="zh-CN" sz="1400"/>
          </a:p>
        </p:txBody>
      </p:sp>
      <p:sp>
        <p:nvSpPr>
          <p:cNvPr id="5" name="Footer Placeholder 4"/>
          <p:cNvSpPr>
            <a:spLocks noGrp="1"/>
          </p:cNvSpPr>
          <p:nvPr>
            <p:ph type="ftr" sz="quarter" idx="3"/>
          </p:nvPr>
        </p:nvSpPr>
        <p:spPr/>
        <p:txBody>
          <a:bodyPr/>
          <a:lstStyle/>
          <a:p>
            <a:pPr lvl="0" algn="ctr" eaLnBrk="1" hangingPunct="1"/>
            <a:endParaRPr lang="en-US" altLang="zh-CN" sz="1400"/>
          </a:p>
        </p:txBody>
      </p:sp>
      <p:sp>
        <p:nvSpPr>
          <p:cNvPr id="6" name="Slide Number Placeholder 5"/>
          <p:cNvSpPr>
            <a:spLocks noGrp="1"/>
          </p:cNvSpPr>
          <p:nvPr>
            <p:ph type="sldNum" sz="quarter" idx="4"/>
          </p:nvPr>
        </p:nvSpPr>
        <p:spPr/>
        <p:txBody>
          <a:bodyPr/>
          <a:lstStyle/>
          <a:p>
            <a:pPr lvl="0" algn="r" eaLnBrk="1" hangingPunct="1"/>
            <a:fld id="{93AE1883-0942-4AA3-9DB2-9C7C3A0314B1}" type="slidenum">
              <a:rPr lang="en-US" altLang="zh-CN" sz="140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179F7CA-5BB6-4F30-BCE5-32D0F17489F9}" type="slidenum">
              <a:rPr lang="en-US" altLang="zh-CN" sz="1400"/>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179F7CA-5BB6-4F30-BCE5-32D0F17489F9}" type="slidenum">
              <a:rPr lang="en-US" altLang="zh-CN" sz="1400"/>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7"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179F7CA-5BB6-4F30-BCE5-32D0F17489F9}" type="slidenum">
              <a:rPr lang="en-US" altLang="zh-CN" sz="1400"/>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8"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9"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179F7CA-5BB6-4F30-BCE5-32D0F17489F9}" type="slidenum">
              <a:rPr lang="en-US" altLang="zh-CN" sz="1400"/>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4"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5"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179F7CA-5BB6-4F30-BCE5-32D0F17489F9}" type="slidenum">
              <a:rPr lang="en-US" altLang="zh-CN" sz="1400"/>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3"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4"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179F7CA-5BB6-4F30-BCE5-32D0F17489F9}" type="slidenum">
              <a:rPr lang="en-US" altLang="zh-CN" sz="1400"/>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7"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179F7CA-5BB6-4F30-BCE5-32D0F17489F9}" type="slidenum">
              <a:rPr lang="en-US" altLang="zh-CN" sz="1400"/>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7"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179F7CA-5BB6-4F30-BCE5-32D0F17489F9}" type="slidenum">
              <a:rPr lang="en-US" altLang="zh-CN" sz="1400"/>
              <a:t>*</a:t>
            </a:fld>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179F7CA-5BB6-4F30-BCE5-32D0F17489F9}" type="slidenum">
              <a:rPr lang="en-US" altLang="zh-CN" sz="1400"/>
              <a:t>*</a:t>
            </a:fld>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846888" y="188913"/>
            <a:ext cx="2128837" cy="593725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188913"/>
            <a:ext cx="6237288" cy="593725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6"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179F7CA-5BB6-4F30-BCE5-32D0F17489F9}" type="slidenum">
              <a:rPr lang="en-US" altLang="zh-CN" sz="1400"/>
              <a:t>*</a:t>
            </a:fld>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fourObj" preserve="1">
  <p:cSld name="标题和四项内容">
    <p:spTree>
      <p:nvGrpSpPr>
        <p:cNvPr id="1" name=""/>
        <p:cNvGrpSpPr/>
        <p:nvPr/>
      </p:nvGrpSpPr>
      <p:grpSpPr>
        <a:xfrm>
          <a:off x="0" y="0"/>
          <a:ext cx="0" cy="0"/>
        </a:xfrm>
      </p:grpSpPr>
      <p:sp>
        <p:nvSpPr>
          <p:cNvPr id="2" name="标题 1"/>
          <p:cNvSpPr>
            <a:spLocks noGrp="1"/>
          </p:cNvSpPr>
          <p:nvPr>
            <p:ph type="title" sz="quarter"/>
          </p:nvPr>
        </p:nvSpPr>
        <p:spPr>
          <a:xfrm>
            <a:off x="1331913" y="188913"/>
            <a:ext cx="7643812"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457200" y="1600200"/>
            <a:ext cx="4038600" cy="21859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48200" y="1600200"/>
            <a:ext cx="4038600" cy="21859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内容占位符 4"/>
          <p:cNvSpPr>
            <a:spLocks noGrp="1"/>
          </p:cNvSpPr>
          <p:nvPr>
            <p:ph sz="quarter" idx="3"/>
          </p:nvPr>
        </p:nvSpPr>
        <p:spPr>
          <a:xfrm>
            <a:off x="457200" y="3938588"/>
            <a:ext cx="4038600" cy="2187575"/>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内容占位符 5"/>
          <p:cNvSpPr>
            <a:spLocks noGrp="1"/>
          </p:cNvSpPr>
          <p:nvPr>
            <p:ph sz="quarter" idx="4"/>
          </p:nvPr>
        </p:nvSpPr>
        <p:spPr>
          <a:xfrm>
            <a:off x="4648200" y="3938588"/>
            <a:ext cx="4038600" cy="2187575"/>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8" name="Rectangle 5"/>
          <p:cNvSpPr>
            <a:spLocks noGrp="1" noChangeArrowheads="1"/>
          </p:cNvSpPr>
          <p:nvPr>
            <p:ph type="ftr" sz="quarter" idx="11"/>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9" name="Rectangle 6"/>
          <p:cNvSpPr>
            <a:spLocks noGrp="1" noChangeArrowheads="1"/>
          </p:cNvSpPr>
          <p:nvPr>
            <p:ph type="sldNum" sz="quarter" idx="12"/>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179F7CA-5BB6-4F30-BCE5-32D0F17489F9}" type="slidenum">
              <a:rPr lang="en-US" altLang="zh-CN" sz="1400"/>
              <a:t>*</a:t>
            </a:fld>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2"/>
          </p:nvPr>
        </p:nvSpPr>
        <p:spPr/>
        <p:txBody>
          <a:bodyPr/>
          <a:lstStyle/>
          <a:p>
            <a:pPr lvl="0" eaLnBrk="1" hangingPunct="1"/>
            <a:endParaRPr lang="en-US" altLang="zh-CN" sz="1400"/>
          </a:p>
        </p:txBody>
      </p:sp>
      <p:sp>
        <p:nvSpPr>
          <p:cNvPr id="5" name="Footer Placeholder 4"/>
          <p:cNvSpPr>
            <a:spLocks noGrp="1"/>
          </p:cNvSpPr>
          <p:nvPr>
            <p:ph type="ftr" sz="quarter" idx="3"/>
          </p:nvPr>
        </p:nvSpPr>
        <p:spPr/>
        <p:txBody>
          <a:bodyPr/>
          <a:lstStyle/>
          <a:p>
            <a:pPr lvl="0" algn="ctr" eaLnBrk="1" hangingPunct="1"/>
            <a:endParaRPr lang="en-US" altLang="zh-CN" sz="1400"/>
          </a:p>
        </p:txBody>
      </p:sp>
      <p:sp>
        <p:nvSpPr>
          <p:cNvPr id="6" name="Slide Number Placeholder 5"/>
          <p:cNvSpPr>
            <a:spLocks noGrp="1"/>
          </p:cNvSpPr>
          <p:nvPr>
            <p:ph type="sldNum" sz="quarter" idx="4"/>
          </p:nvPr>
        </p:nvSpPr>
        <p:spPr/>
        <p:txBody>
          <a:bodyPr/>
          <a:lstStyle/>
          <a:p>
            <a:pPr lvl="0" algn="r" eaLnBrk="1" hangingPunct="1"/>
            <a:fld id="{93AE1883-0942-4AA3-9DB2-9C7C3A0314B1}" type="slidenum">
              <a:rPr lang="en-US" altLang="zh-CN"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media/image1.jpeg" /><Relationship Id="rId4"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slideLayout" Target="../slideLayouts/slideLayout23.xml" /><Relationship Id="rId11" Type="http://schemas.openxmlformats.org/officeDocument/2006/relationships/slideLayout" Target="../slideLayouts/slideLayout24.xml" /><Relationship Id="rId12" Type="http://schemas.openxmlformats.org/officeDocument/2006/relationships/slideLayout" Target="../slideLayouts/slideLayout25.xml" /><Relationship Id="rId13" Type="http://schemas.openxmlformats.org/officeDocument/2006/relationships/image" Target="../media/image2.jpeg" /><Relationship Id="rId14" Type="http://schemas.openxmlformats.org/officeDocument/2006/relationships/theme" Target="../theme/theme3.xml" /><Relationship Id="rId2" Type="http://schemas.openxmlformats.org/officeDocument/2006/relationships/slideLayout" Target="../slideLayouts/slideLayout15.xml" /><Relationship Id="rId3" Type="http://schemas.openxmlformats.org/officeDocument/2006/relationships/slideLayout" Target="../slideLayouts/slideLayout16.xml" /><Relationship Id="rId4" Type="http://schemas.openxmlformats.org/officeDocument/2006/relationships/slideLayout" Target="../slideLayouts/slideLayout17.xml" /><Relationship Id="rId5" Type="http://schemas.openxmlformats.org/officeDocument/2006/relationships/slideLayout" Target="../slideLayouts/slideLayout18.xml" /><Relationship Id="rId6" Type="http://schemas.openxmlformats.org/officeDocument/2006/relationships/slideLayout" Target="../slideLayouts/slideLayout19.xml" /><Relationship Id="rId7" Type="http://schemas.openxmlformats.org/officeDocument/2006/relationships/slideLayout" Target="../slideLayouts/slideLayout20.xml" /><Relationship Id="rId8" Type="http://schemas.openxmlformats.org/officeDocument/2006/relationships/slideLayout" Target="../slideLayouts/slideLayout21.xml" /><Relationship Id="rId9" Type="http://schemas.openxmlformats.org/officeDocument/2006/relationships/slideLayout" Target="../slideLayouts/slideLayout2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3"/>
          <a:stretch>
            <a:fillRect/>
          </a:stretch>
        </a:blipFill>
      </p:bgPr>
    </p:bg>
    <p:spTree>
      <p:nvGrpSpPr>
        <p:cNvPr id="1" name=""/>
        <p:cNvGrpSpPr/>
        <p:nvPr/>
      </p:nvGrpSpPr>
      <p:grpSpPr/>
      <p:sp>
        <p:nvSpPr>
          <p:cNvPr id="3074" name="Rectangle 2"/>
          <p:cNvSpPr/>
          <p:nvPr>
            <p:ph type="title"/>
          </p:nvPr>
        </p:nvSpPr>
        <p:spPr>
          <a:xfrm>
            <a:off x="1331912" y="188912"/>
            <a:ext cx="7643812" cy="1143000"/>
          </a:xfrm>
          <a:prstGeom prst="rect">
            <a:avLst/>
          </a:prstGeom>
          <a:noFill/>
          <a:ln>
            <a:noFill/>
            <a:miter lim="800000"/>
          </a:ln>
        </p:spPr>
        <p:txBody>
          <a:bodyPr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a:r>
              <a:t>单击此处编辑母版标题样式</a:t>
            </a:r>
          </a:p>
        </p:txBody>
      </p:sp>
      <p:sp>
        <p:nvSpPr>
          <p:cNvPr id="3075" name="Rectangle 3"/>
          <p:cNvSpPr/>
          <p:nvPr>
            <p:ph type="body" idx="1"/>
          </p:nvPr>
        </p:nvSpPr>
        <p:spPr>
          <a:xfrm>
            <a:off x="457200" y="1600200"/>
            <a:ext cx="8229600" cy="4525962"/>
          </a:xfrm>
          <a:prstGeom prst="rect">
            <a:avLst/>
          </a:prstGeom>
          <a:noFill/>
          <a:ln>
            <a:no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3076" name="Rectangle 4"/>
          <p:cNvSpPr>
            <a:spLocks noGrp="1" noChangeArrowheads="1"/>
          </p:cNvSpPr>
          <p:nvPr>
            <p:ph type="dt" sz="half" idx="2"/>
          </p:nvPr>
        </p:nvSpPr>
        <p:spPr bwMode="auto">
          <a:xfrm>
            <a:off x="457200" y="6245225"/>
            <a:ext cx="2133600" cy="476250"/>
          </a:xfrm>
          <a:prstGeom prst="rect">
            <a:avLst/>
          </a:prstGeom>
          <a:noFill/>
          <a:ln>
            <a:miter lim="800000"/>
          </a:ln>
        </p:spPr>
        <p:txBody>
          <a:bodyPr numCol="1" compatLnSpc="1">
            <a:prstTxWarp prst="textNoShape">
              <a:avLst/>
            </a:prstTxWarp>
          </a:bodyPr>
          <a:lstStyle>
            <a:defPPr algn="l" rtl="0" eaLnBrk="1" hangingPunct="1">
              <a:defRPr kumimoji="0" lang="zh-CN" sz="3000" i="1"/>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3077" name="Rectangle 5"/>
          <p:cNvSpPr>
            <a:spLocks noGrp="1" noChangeArrowheads="1"/>
          </p:cNvSpPr>
          <p:nvPr>
            <p:ph type="ftr" sz="quarter" idx="3"/>
          </p:nvPr>
        </p:nvSpPr>
        <p:spPr bwMode="auto">
          <a:xfrm>
            <a:off x="3124200" y="6245225"/>
            <a:ext cx="2895600" cy="476250"/>
          </a:xfrm>
          <a:prstGeom prst="rect">
            <a:avLst/>
          </a:prstGeom>
          <a:noFill/>
          <a:ln>
            <a:miter lim="800000"/>
          </a:ln>
        </p:spPr>
        <p:txBody>
          <a:bodyPr numCol="1" compatLnSpc="1">
            <a:prstTxWarp prst="textNoShape">
              <a:avLst/>
            </a:prstTxWarp>
          </a:bodyPr>
          <a:lstStyle>
            <a:defPPr algn="l" rtl="0" eaLnBrk="1" hangingPunct="1">
              <a:defRPr kumimoji="0" lang="zh-CN" sz="3000" i="1"/>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3078" name="Rectangle 6"/>
          <p:cNvSpPr>
            <a:spLocks noGrp="1" noChangeArrowheads="1"/>
          </p:cNvSpPr>
          <p:nvPr>
            <p:ph type="sldNum" sz="quarter" idx="4"/>
          </p:nvPr>
        </p:nvSpPr>
        <p:spPr bwMode="auto">
          <a:xfrm>
            <a:off x="6553200" y="6245225"/>
            <a:ext cx="2133600" cy="476250"/>
          </a:xfrm>
          <a:prstGeom prst="rect">
            <a:avLst/>
          </a:prstGeom>
          <a:noFill/>
          <a:ln>
            <a:miter lim="800000"/>
          </a:ln>
        </p:spPr>
        <p:txBody>
          <a:bodyPr numCol="1" compatLnSpc="1">
            <a:prstTxWarp prst="textNoShape">
              <a:avLst/>
            </a:prstTxWarp>
          </a:bodyPr>
          <a:lstStyle>
            <a:defPPr algn="l" rtl="0" eaLnBrk="1" hangingPunct="1">
              <a:defRPr kumimoji="0" lang="zh-CN" sz="3000" i="1"/>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A9CDFE89-49BA-4E74-BDE7-E65EB87CC727}" type="slidenum">
              <a:rPr lang="en-US" altLang="zh-CN" sz="1400"/>
              <a:t>*</a:t>
            </a:fld>
            <a:endParaRPr lang="en-US" altLang="zh-CN" sz="1400"/>
          </a:p>
        </p:txBody>
      </p:sp>
    </p:spTree>
  </p:cSld>
  <p:clrMap bg1="lt1" tx1="dk1" bg2="lt2" tx2="dk2" accent1="accent1" accent2="accent2" accent3="accent3" accent4="accent4" accent5="accent5" accent6="accent6" hlink="hlink" folHlink="folHlink"/>
  <p:sldLayoutIdLst>
    <p:sldLayoutId id="2147483660" r:id="rId1"/>
    <p:sldLayoutId id="2147483664" r:id="rId2"/>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a:ea typeface="宋体" pitchFamily="2" charset="-122"/>
        </a:defRPr>
      </a:lvl2pPr>
      <a:lvl3pPr algn="ctr" rtl="0" fontAlgn="base">
        <a:spcBef>
          <a:spcPct val="0"/>
        </a:spcBef>
        <a:spcAft>
          <a:spcPct val="0"/>
        </a:spcAft>
        <a:defRPr sz="4400">
          <a:solidFill>
            <a:schemeClr val="tx2"/>
          </a:solidFill>
          <a:latin typeface="Arial"/>
          <a:ea typeface="宋体" pitchFamily="2" charset="-122"/>
        </a:defRPr>
      </a:lvl3pPr>
      <a:lvl4pPr algn="ctr" rtl="0" fontAlgn="base">
        <a:spcBef>
          <a:spcPct val="0"/>
        </a:spcBef>
        <a:spcAft>
          <a:spcPct val="0"/>
        </a:spcAft>
        <a:defRPr sz="4400">
          <a:solidFill>
            <a:schemeClr val="tx2"/>
          </a:solidFill>
          <a:latin typeface="Arial"/>
          <a:ea typeface="宋体" pitchFamily="2" charset="-122"/>
        </a:defRPr>
      </a:lvl4pPr>
      <a:lvl5pPr algn="ctr" rtl="0" fontAlgn="base">
        <a:spcBef>
          <a:spcPct val="0"/>
        </a:spcBef>
        <a:spcAft>
          <a:spcPct val="0"/>
        </a:spcAft>
        <a:defRPr sz="4400">
          <a:solidFill>
            <a:schemeClr val="tx2"/>
          </a:solidFill>
          <a:latin typeface="Arial"/>
          <a:ea typeface="宋体" pitchFamily="2" charset="-122"/>
        </a:defRPr>
      </a:lvl5pPr>
      <a:lvl6pPr marL="457200" algn="ctr" rtl="0" fontAlgn="base">
        <a:spcBef>
          <a:spcPct val="0"/>
        </a:spcBef>
        <a:spcAft>
          <a:spcPct val="0"/>
        </a:spcAft>
        <a:defRPr sz="4400">
          <a:solidFill>
            <a:schemeClr val="tx2"/>
          </a:solidFill>
          <a:latin typeface="Arial"/>
          <a:ea typeface="宋体" pitchFamily="2" charset="-122"/>
        </a:defRPr>
      </a:lvl6pPr>
      <a:lvl7pPr marL="914400" algn="ctr" rtl="0" fontAlgn="base">
        <a:spcBef>
          <a:spcPct val="0"/>
        </a:spcBef>
        <a:spcAft>
          <a:spcPct val="0"/>
        </a:spcAft>
        <a:defRPr sz="4400">
          <a:solidFill>
            <a:schemeClr val="tx2"/>
          </a:solidFill>
          <a:latin typeface="Arial"/>
          <a:ea typeface="宋体" pitchFamily="2" charset="-122"/>
        </a:defRPr>
      </a:lvl7pPr>
      <a:lvl8pPr marL="1371600" algn="ctr" rtl="0" fontAlgn="base">
        <a:spcBef>
          <a:spcPct val="0"/>
        </a:spcBef>
        <a:spcAft>
          <a:spcPct val="0"/>
        </a:spcAft>
        <a:defRPr sz="4400">
          <a:solidFill>
            <a:schemeClr val="tx2"/>
          </a:solidFill>
          <a:latin typeface="Arial"/>
          <a:ea typeface="宋体" pitchFamily="2" charset="-122"/>
        </a:defRPr>
      </a:lvl8pPr>
      <a:lvl9pPr marL="1828800" algn="ctr" rtl="0" fontAlgn="base">
        <a:spcBef>
          <a:spcPct val="0"/>
        </a:spcBef>
        <a:spcAft>
          <a:spcPct val="0"/>
        </a:spcAft>
        <a:defRPr sz="4400">
          <a:solidFill>
            <a:schemeClr val="tx2"/>
          </a:solidFill>
          <a:latin typeface="Arial"/>
          <a:ea typeface="宋体" pitchFamily="2" charset="-122"/>
        </a:defRPr>
      </a:lvl9pPr>
    </p:titleStyle>
    <p:bodyStyle>
      <a:lvl1pPr marL="342900" indent="-342900" algn="l" defTabSz="914400" rtl="0" eaLnBrk="0" fontAlgn="base" hangingPunct="0">
        <a:lnSpc>
          <a:spcPct val="100000"/>
        </a:lnSpc>
        <a:spcBef>
          <a:spcPct val="20000"/>
        </a:spcBef>
        <a:spcAft>
          <a:spcPct val="0"/>
        </a:spcAft>
        <a:buClrTx/>
        <a:buSzTx/>
        <a:buFontTx/>
        <a:buChar char="•"/>
        <a:defRPr kumimoji="0"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sz="2000" b="0" i="0" u="none" baseline="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3"/>
          <a:stretch>
            <a:fillRect/>
          </a:stretch>
        </a:blipFill>
      </p:bgPr>
    </p:bg>
    <p:spTree>
      <p:nvGrpSpPr>
        <p:cNvPr id="1" name=""/>
        <p:cNvGrpSpPr/>
        <p:nvPr/>
      </p:nvGrpSpPr>
      <p:grpSpPr/>
      <p:sp>
        <p:nvSpPr>
          <p:cNvPr id="2050" name="Rectangle 2"/>
          <p:cNvSpPr/>
          <p:nvPr>
            <p:ph type="title"/>
          </p:nvPr>
        </p:nvSpPr>
        <p:spPr>
          <a:xfrm>
            <a:off x="1331912" y="188912"/>
            <a:ext cx="7643812" cy="1143000"/>
          </a:xfrm>
          <a:prstGeom prst="rect">
            <a:avLst/>
          </a:prstGeom>
          <a:noFill/>
          <a:ln>
            <a:noFill/>
            <a:miter lim="800000"/>
          </a:ln>
        </p:spPr>
        <p:txBody>
          <a:bodyPr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a:r>
              <a:t>单击此处编辑母版标题样式</a:t>
            </a:r>
          </a:p>
        </p:txBody>
      </p:sp>
      <p:sp>
        <p:nvSpPr>
          <p:cNvPr id="2051" name="Rectangle 3"/>
          <p:cNvSpPr/>
          <p:nvPr>
            <p:ph type="body" idx="1"/>
          </p:nvPr>
        </p:nvSpPr>
        <p:spPr>
          <a:xfrm>
            <a:off x="457200" y="1600200"/>
            <a:ext cx="8229600" cy="4525962"/>
          </a:xfrm>
          <a:prstGeom prst="rect">
            <a:avLst/>
          </a:prstGeom>
          <a:noFill/>
          <a:ln>
            <a:no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2052" name="Rectangle 4"/>
          <p:cNvSpPr>
            <a:spLocks noGrp="1" noChangeArrowheads="1"/>
          </p:cNvSpPr>
          <p:nvPr>
            <p:ph type="dt" sz="half" idx="2"/>
          </p:nvPr>
        </p:nvSpPr>
        <p:spPr bwMode="auto">
          <a:xfrm>
            <a:off x="457200" y="6245225"/>
            <a:ext cx="2133600" cy="476250"/>
          </a:xfrm>
          <a:prstGeom prst="rect">
            <a:avLst/>
          </a:prstGeom>
          <a:noFill/>
          <a:ln w="9525">
            <a:noFill/>
            <a:miter lim="800000"/>
          </a:ln>
          <a:effectLst/>
        </p:spPr>
        <p:txBody>
          <a:bodyPr numCol="1" compatLnSpc="1">
            <a:prstTxWarp prst="textNoShape">
              <a:avLst/>
            </a:prstTxWarp>
          </a:bodyPr>
          <a:lstStyle>
            <a:defPPr algn="l" rtl="0" eaLnBrk="1" hangingPunct="1">
              <a:defRPr kumimoji="0" lang="zh-CN" sz="3000" i="1"/>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2053" name="Rectangle 5"/>
          <p:cNvSpPr>
            <a:spLocks noGrp="1" noChangeArrowheads="1"/>
          </p:cNvSpPr>
          <p:nvPr>
            <p:ph type="ftr" sz="quarter" idx="3"/>
          </p:nvPr>
        </p:nvSpPr>
        <p:spPr bwMode="auto">
          <a:xfrm>
            <a:off x="3124200" y="6245225"/>
            <a:ext cx="2895600" cy="476250"/>
          </a:xfrm>
          <a:prstGeom prst="rect">
            <a:avLst/>
          </a:prstGeom>
          <a:noFill/>
          <a:ln w="9525">
            <a:noFill/>
            <a:miter lim="800000"/>
          </a:ln>
          <a:effectLst/>
        </p:spPr>
        <p:txBody>
          <a:bodyPr numCol="1" compatLnSpc="1">
            <a:prstTxWarp prst="textNoShape">
              <a:avLst/>
            </a:prstTxWarp>
          </a:bodyPr>
          <a:lstStyle>
            <a:defPPr algn="l" rtl="0" eaLnBrk="1" hangingPunct="1">
              <a:defRPr kumimoji="0" lang="zh-CN" sz="3000" i="1"/>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2054" name="Rectangle 6"/>
          <p:cNvSpPr>
            <a:spLocks noGrp="1" noChangeArrowheads="1"/>
          </p:cNvSpPr>
          <p:nvPr>
            <p:ph type="sldNum" sz="quarter" idx="4"/>
          </p:nvPr>
        </p:nvSpPr>
        <p:spPr bwMode="auto">
          <a:xfrm>
            <a:off x="6553200" y="6245225"/>
            <a:ext cx="2133600" cy="476250"/>
          </a:xfrm>
          <a:prstGeom prst="rect">
            <a:avLst/>
          </a:prstGeom>
          <a:noFill/>
          <a:ln w="9525">
            <a:noFill/>
            <a:miter lim="800000"/>
          </a:ln>
          <a:effectLst/>
        </p:spPr>
        <p:txBody>
          <a:bodyPr numCol="1" compatLnSpc="1">
            <a:prstTxWarp prst="textNoShape">
              <a:avLst/>
            </a:prstTxWarp>
          </a:bodyPr>
          <a:lstStyle>
            <a:defPPr algn="l" rtl="0" eaLnBrk="1" hangingPunct="1">
              <a:defRPr kumimoji="0" lang="zh-CN" sz="3000" i="1"/>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4179F7CA-5BB6-4F30-BCE5-32D0F17489F9}" type="slidenum">
              <a:rPr lang="en-US" altLang="zh-CN" sz="1400"/>
              <a:t>*</a:t>
            </a:fld>
            <a:endParaRPr lang="en-US" altLang="zh-CN" sz="1400"/>
          </a:p>
        </p:txBody>
      </p:sp>
    </p:spTree>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a:ea typeface="宋体" pitchFamily="2" charset="-122"/>
        </a:defRPr>
      </a:lvl2pPr>
      <a:lvl3pPr algn="ctr" rtl="0" fontAlgn="base">
        <a:spcBef>
          <a:spcPct val="0"/>
        </a:spcBef>
        <a:spcAft>
          <a:spcPct val="0"/>
        </a:spcAft>
        <a:defRPr sz="4400">
          <a:solidFill>
            <a:schemeClr val="tx2"/>
          </a:solidFill>
          <a:latin typeface="Arial"/>
          <a:ea typeface="宋体" pitchFamily="2" charset="-122"/>
        </a:defRPr>
      </a:lvl3pPr>
      <a:lvl4pPr algn="ctr" rtl="0" fontAlgn="base">
        <a:spcBef>
          <a:spcPct val="0"/>
        </a:spcBef>
        <a:spcAft>
          <a:spcPct val="0"/>
        </a:spcAft>
        <a:defRPr sz="4400">
          <a:solidFill>
            <a:schemeClr val="tx2"/>
          </a:solidFill>
          <a:latin typeface="Arial"/>
          <a:ea typeface="宋体" pitchFamily="2" charset="-122"/>
        </a:defRPr>
      </a:lvl4pPr>
      <a:lvl5pPr algn="ctr" rtl="0" fontAlgn="base">
        <a:spcBef>
          <a:spcPct val="0"/>
        </a:spcBef>
        <a:spcAft>
          <a:spcPct val="0"/>
        </a:spcAft>
        <a:defRPr sz="4400">
          <a:solidFill>
            <a:schemeClr val="tx2"/>
          </a:solidFill>
          <a:latin typeface="Arial"/>
          <a:ea typeface="宋体" pitchFamily="2" charset="-122"/>
        </a:defRPr>
      </a:lvl5pPr>
      <a:lvl6pPr marL="457200" algn="ctr" rtl="0" fontAlgn="base">
        <a:spcBef>
          <a:spcPct val="0"/>
        </a:spcBef>
        <a:spcAft>
          <a:spcPct val="0"/>
        </a:spcAft>
        <a:defRPr sz="4400">
          <a:solidFill>
            <a:schemeClr val="tx2"/>
          </a:solidFill>
          <a:latin typeface="Arial"/>
          <a:ea typeface="宋体" pitchFamily="2" charset="-122"/>
        </a:defRPr>
      </a:lvl6pPr>
      <a:lvl7pPr marL="914400" algn="ctr" rtl="0" fontAlgn="base">
        <a:spcBef>
          <a:spcPct val="0"/>
        </a:spcBef>
        <a:spcAft>
          <a:spcPct val="0"/>
        </a:spcAft>
        <a:defRPr sz="4400">
          <a:solidFill>
            <a:schemeClr val="tx2"/>
          </a:solidFill>
          <a:latin typeface="Arial"/>
          <a:ea typeface="宋体" pitchFamily="2" charset="-122"/>
        </a:defRPr>
      </a:lvl7pPr>
      <a:lvl8pPr marL="1371600" algn="ctr" rtl="0" fontAlgn="base">
        <a:spcBef>
          <a:spcPct val="0"/>
        </a:spcBef>
        <a:spcAft>
          <a:spcPct val="0"/>
        </a:spcAft>
        <a:defRPr sz="4400">
          <a:solidFill>
            <a:schemeClr val="tx2"/>
          </a:solidFill>
          <a:latin typeface="Arial"/>
          <a:ea typeface="宋体" pitchFamily="2" charset="-122"/>
        </a:defRPr>
      </a:lvl8pPr>
      <a:lvl9pPr marL="1828800" algn="ctr" rtl="0" fontAlgn="base">
        <a:spcBef>
          <a:spcPct val="0"/>
        </a:spcBef>
        <a:spcAft>
          <a:spcPct val="0"/>
        </a:spcAft>
        <a:defRPr sz="4400">
          <a:solidFill>
            <a:schemeClr val="tx2"/>
          </a:solidFill>
          <a:latin typeface="Arial"/>
          <a:ea typeface="宋体" pitchFamily="2" charset="-122"/>
        </a:defRPr>
      </a:lvl9pPr>
    </p:titleStyle>
    <p:bodyStyle>
      <a:lvl1pPr marL="342900" indent="-342900" algn="l" defTabSz="914400" rtl="0" eaLnBrk="0" fontAlgn="base" hangingPunct="0">
        <a:lnSpc>
          <a:spcPct val="100000"/>
        </a:lnSpc>
        <a:spcBef>
          <a:spcPct val="20000"/>
        </a:spcBef>
        <a:spcAft>
          <a:spcPct val="0"/>
        </a:spcAft>
        <a:buClrTx/>
        <a:buSzTx/>
        <a:buFontTx/>
        <a:buChar char="•"/>
        <a:defRPr kumimoji="0"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sz="2000" b="0" i="0" u="none" baseline="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1.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6.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7.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8.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9.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0.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131035141010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6979" name=""/>
          <p:cNvSpPr/>
          <p:nvPr>
            <p:ph type="body" idx="4294967295"/>
          </p:nvPr>
        </p:nvSpPr>
        <p:spPr>
          <a:xfrm>
            <a:off x="468312" y="2060575"/>
            <a:ext cx="8229600" cy="4525962"/>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a:buNone/>
            </a:pPr>
            <a:r>
              <a:rPr lang="zh-CN" altLang="en-US" sz="4800" b="1">
                <a:solidFill>
                  <a:srgbClr val="FF3300"/>
                </a:solidFill>
                <a:ea typeface="黑体" pitchFamily="2" charset="-122"/>
              </a:rPr>
              <a:t>               甲状腺结节</a:t>
            </a:r>
            <a:endParaRPr lang="en-US" altLang="zh-CN" sz="4800" b="1">
              <a:solidFill>
                <a:srgbClr val="FF3300"/>
              </a:solidFill>
              <a:ea typeface="黑体" pitchFamily="2" charset="-122"/>
            </a:endParaRPr>
          </a:p>
        </p:txBody>
      </p:sp>
      <p:sp>
        <p:nvSpPr>
          <p:cNvPr id="126980" name="TextBox 126979"/>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126981" name="TextBox 126980"/>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第1页</a:t>
            </a:r>
          </a:p>
        </p:txBody>
      </p:sp>
    </p:spTree>
  </p:cSld>
  <p:clrMapOvr>
    <a:masterClrMapping/>
  </p:clrMapOvr>
  <p:transition>
    <p:newsflash/>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Rectangle 2"/>
          <p:cNvSpPr/>
          <p:nvPr>
            <p:ph type="title" idx="4294967295"/>
          </p:nvPr>
        </p:nvSpPr>
        <p:spPr>
          <a:xfrm>
            <a:off x="971550" y="188912"/>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3300"/>
                </a:solidFill>
              </a:rPr>
              <a:t>流行病学</a:t>
            </a:r>
            <a:endParaRPr lang="zh-CN" altLang="en-US" sz="4000" b="1">
              <a:solidFill>
                <a:srgbClr val="FF3300"/>
              </a:solidFill>
            </a:endParaRPr>
          </a:p>
        </p:txBody>
      </p:sp>
      <p:sp>
        <p:nvSpPr>
          <p:cNvPr id="6147" name="Rectangle 3"/>
          <p:cNvSpPr/>
          <p:nvPr>
            <p:ph type="body" idx="4294967295"/>
          </p:nvPr>
        </p:nvSpPr>
        <p:spPr>
          <a:xfrm>
            <a:off x="457200" y="1814512"/>
            <a:ext cx="8229600" cy="446405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1" eaLnBrk="1" hangingPunct="1">
              <a:lnSpc>
                <a:spcPct val="80000"/>
              </a:lnSpc>
              <a:buClr>
                <a:srgbClr val="FF3300"/>
              </a:buClr>
              <a:buSzPct val="80000"/>
              <a:buFont typeface="Wingdings" pitchFamily="2" charset="2"/>
              <a:buChar char="l"/>
            </a:pPr>
            <a:r>
              <a:rPr lang="zh-CN" altLang="en-US" b="1">
                <a:solidFill>
                  <a:srgbClr val="0000FF"/>
                </a:solidFill>
              </a:rPr>
              <a:t>普通人群中甲状腺结节患病率</a:t>
            </a:r>
            <a:endParaRPr lang="zh-CN" altLang="en-US" b="1">
              <a:solidFill>
                <a:srgbClr val="0000FF"/>
              </a:solidFill>
            </a:endParaRPr>
          </a:p>
          <a:p>
            <a:pPr lvl="1" eaLnBrk="1" hangingPunct="1">
              <a:lnSpc>
                <a:spcPct val="80000"/>
              </a:lnSpc>
              <a:buClr>
                <a:srgbClr val="FF3300"/>
              </a:buClr>
              <a:buSzPct val="80000"/>
              <a:buFont typeface="Wingdings" pitchFamily="2" charset="2"/>
              <a:buNone/>
            </a:pPr>
            <a:r>
              <a:rPr lang="zh-CN" altLang="en-US" b="1">
                <a:solidFill>
                  <a:srgbClr val="0000FF"/>
                </a:solidFill>
                <a:latin typeface="宋体" pitchFamily="2" charset="-122"/>
              </a:rPr>
              <a:t>   触诊</a:t>
            </a:r>
            <a:r>
              <a:rPr lang="en-US" altLang="zh-CN" b="1">
                <a:solidFill>
                  <a:srgbClr val="0000FF"/>
                </a:solidFill>
                <a:latin typeface="宋体" pitchFamily="2" charset="-122"/>
              </a:rPr>
              <a:t>: 3%-7%</a:t>
            </a:r>
            <a:endParaRPr lang="en-US" altLang="zh-CN" b="1">
              <a:solidFill>
                <a:srgbClr val="0000FF"/>
              </a:solidFill>
              <a:latin typeface="宋体" pitchFamily="2" charset="-122"/>
            </a:endParaRPr>
          </a:p>
          <a:p>
            <a:pPr lvl="1" eaLnBrk="1" hangingPunct="1">
              <a:lnSpc>
                <a:spcPct val="80000"/>
              </a:lnSpc>
              <a:buClr>
                <a:srgbClr val="FF3300"/>
              </a:buClr>
              <a:buSzPct val="80000"/>
              <a:buFont typeface="Wingdings" pitchFamily="2" charset="2"/>
              <a:buNone/>
            </a:pPr>
            <a:r>
              <a:rPr lang="en-US" altLang="zh-CN" b="1">
                <a:solidFill>
                  <a:srgbClr val="0000FF"/>
                </a:solidFill>
                <a:latin typeface="宋体" pitchFamily="2" charset="-122"/>
              </a:rPr>
              <a:t>   </a:t>
            </a:r>
            <a:r>
              <a:rPr lang="zh-CN" altLang="en-US" b="1">
                <a:solidFill>
                  <a:srgbClr val="0000FF"/>
                </a:solidFill>
                <a:latin typeface="宋体" pitchFamily="2" charset="-122"/>
              </a:rPr>
              <a:t>超声</a:t>
            </a:r>
            <a:r>
              <a:rPr lang="en-US" altLang="zh-CN" b="1">
                <a:solidFill>
                  <a:srgbClr val="0000FF"/>
                </a:solidFill>
                <a:latin typeface="宋体" pitchFamily="2" charset="-122"/>
              </a:rPr>
              <a:t>: 20%-70%</a:t>
            </a:r>
            <a:endParaRPr lang="en-US" altLang="zh-CN" b="1">
              <a:solidFill>
                <a:srgbClr val="0000FF"/>
              </a:solidFill>
              <a:latin typeface="宋体" pitchFamily="2" charset="-122"/>
            </a:endParaRPr>
          </a:p>
          <a:p>
            <a:pPr lvl="1" eaLnBrk="1" hangingPunct="1">
              <a:lnSpc>
                <a:spcPct val="80000"/>
              </a:lnSpc>
              <a:buClr>
                <a:srgbClr val="FF3300"/>
              </a:buClr>
              <a:buSzPct val="80000"/>
              <a:buFont typeface="Wingdings" pitchFamily="2" charset="2"/>
              <a:buNone/>
            </a:pPr>
            <a:r>
              <a:rPr lang="en-US" altLang="zh-CN" b="1">
                <a:solidFill>
                  <a:srgbClr val="0000FF"/>
                </a:solidFill>
              </a:rPr>
              <a:t>     </a:t>
            </a:r>
            <a:r>
              <a:rPr lang="zh-CN" altLang="en-US" b="1">
                <a:solidFill>
                  <a:srgbClr val="0000FF"/>
                </a:solidFill>
              </a:rPr>
              <a:t>尸检</a:t>
            </a:r>
            <a:r>
              <a:rPr lang="en-US" altLang="zh-CN" b="1">
                <a:solidFill>
                  <a:srgbClr val="0000FF"/>
                </a:solidFill>
              </a:rPr>
              <a:t>:   </a:t>
            </a:r>
            <a:r>
              <a:rPr lang="zh-CN" altLang="en-US" b="1">
                <a:solidFill>
                  <a:srgbClr val="0000FF"/>
                </a:solidFill>
              </a:rPr>
              <a:t>约</a:t>
            </a:r>
            <a:r>
              <a:rPr lang="en-US" altLang="zh-CN" b="1">
                <a:solidFill>
                  <a:srgbClr val="0000FF"/>
                </a:solidFill>
                <a:latin typeface="宋体" pitchFamily="2" charset="-122"/>
              </a:rPr>
              <a:t>50%</a:t>
            </a:r>
            <a:endParaRPr lang="en-US" altLang="zh-CN" b="1">
              <a:solidFill>
                <a:srgbClr val="0000FF"/>
              </a:solidFill>
              <a:latin typeface="宋体" pitchFamily="2" charset="-122"/>
            </a:endParaRPr>
          </a:p>
          <a:p>
            <a:pPr lvl="1" eaLnBrk="1" hangingPunct="1">
              <a:lnSpc>
                <a:spcPct val="80000"/>
              </a:lnSpc>
              <a:buClr>
                <a:srgbClr val="FF3300"/>
              </a:buClr>
              <a:buSzPct val="80000"/>
              <a:buFont typeface="Wingdings" pitchFamily="2" charset="2"/>
              <a:buNone/>
            </a:pPr>
            <a:endParaRPr lang="en-US" altLang="zh-CN" sz="1200" b="1">
              <a:solidFill>
                <a:srgbClr val="0000FF"/>
              </a:solidFill>
              <a:latin typeface="宋体" pitchFamily="2" charset="-122"/>
            </a:endParaRPr>
          </a:p>
          <a:p>
            <a:pPr lvl="1" eaLnBrk="1" hangingPunct="1">
              <a:lnSpc>
                <a:spcPct val="80000"/>
              </a:lnSpc>
              <a:buClr>
                <a:srgbClr val="FF3300"/>
              </a:buClr>
              <a:buSzPct val="80000"/>
              <a:buFont typeface="Wingdings" pitchFamily="2" charset="2"/>
              <a:buChar char="l"/>
            </a:pPr>
            <a:r>
              <a:rPr lang="zh-CN" altLang="en-US" b="1">
                <a:solidFill>
                  <a:srgbClr val="0000FF"/>
                </a:solidFill>
                <a:latin typeface="宋体" pitchFamily="2" charset="-122"/>
              </a:rPr>
              <a:t>女性，老年人，碘缺乏地域和头颈部放射线检验治疗史者</a:t>
            </a:r>
            <a:r>
              <a:rPr lang="zh-CN" altLang="en-US" b="1">
                <a:solidFill>
                  <a:srgbClr val="0000FF"/>
                </a:solidFill>
              </a:rPr>
              <a:t>甲状腺结节患病率更高</a:t>
            </a:r>
            <a:endParaRPr lang="zh-CN" altLang="en-US" b="1">
              <a:solidFill>
                <a:srgbClr val="0000FF"/>
              </a:solidFill>
              <a:latin typeface="宋体" pitchFamily="2" charset="-122"/>
            </a:endParaRPr>
          </a:p>
          <a:p>
            <a:pPr lvl="1" eaLnBrk="1" hangingPunct="1">
              <a:lnSpc>
                <a:spcPct val="80000"/>
              </a:lnSpc>
              <a:buClr>
                <a:srgbClr val="FF3300"/>
              </a:buClr>
              <a:buSzPct val="80000"/>
              <a:buFont typeface="Wingdings" pitchFamily="2" charset="2"/>
              <a:buNone/>
            </a:pPr>
            <a:endParaRPr lang="zh-CN" altLang="en-US" b="1">
              <a:solidFill>
                <a:srgbClr val="0000FF"/>
              </a:solidFill>
              <a:latin typeface="宋体" pitchFamily="2" charset="-122"/>
            </a:endParaRPr>
          </a:p>
          <a:p>
            <a:pPr lvl="1" eaLnBrk="1" hangingPunct="1">
              <a:lnSpc>
                <a:spcPct val="80000"/>
              </a:lnSpc>
              <a:buClr>
                <a:srgbClr val="FF3300"/>
              </a:buClr>
              <a:buSzPct val="80000"/>
              <a:buFont typeface="Wingdings" pitchFamily="2" charset="2"/>
              <a:buChar char="l"/>
            </a:pPr>
            <a:r>
              <a:rPr lang="zh-CN" altLang="en-US" b="1">
                <a:solidFill>
                  <a:srgbClr val="0000FF"/>
                </a:solidFill>
                <a:latin typeface="宋体" pitchFamily="2" charset="-122"/>
              </a:rPr>
              <a:t>人一生中发生甲状腺结节危险性为</a:t>
            </a:r>
            <a:r>
              <a:rPr lang="en-US" altLang="zh-CN" b="1">
                <a:solidFill>
                  <a:srgbClr val="0000FF"/>
                </a:solidFill>
                <a:latin typeface="宋体" pitchFamily="2" charset="-122"/>
              </a:rPr>
              <a:t>15%</a:t>
            </a:r>
            <a:endParaRPr lang="en-US" altLang="zh-CN" b="1">
              <a:solidFill>
                <a:srgbClr val="0000FF"/>
              </a:solidFill>
              <a:latin typeface="宋体" pitchFamily="2" charset="-122"/>
            </a:endParaRPr>
          </a:p>
          <a:p>
            <a:pPr lvl="1" eaLnBrk="1" hangingPunct="1">
              <a:lnSpc>
                <a:spcPct val="80000"/>
              </a:lnSpc>
              <a:buClr>
                <a:srgbClr val="FF3300"/>
              </a:buClr>
              <a:buSzPct val="80000"/>
              <a:buFont typeface="Wingdings" pitchFamily="2" charset="2"/>
              <a:buNone/>
            </a:pPr>
            <a:r>
              <a:rPr lang="en-US" altLang="zh-CN" sz="1200" b="1">
                <a:solidFill>
                  <a:srgbClr val="0000FF"/>
                </a:solidFill>
              </a:rPr>
              <a:t> </a:t>
            </a:r>
            <a:endParaRPr lang="en-US" altLang="zh-CN" sz="1200" b="1">
              <a:solidFill>
                <a:srgbClr val="0000FF"/>
              </a:solidFill>
            </a:endParaRPr>
          </a:p>
          <a:p>
            <a:pPr lvl="1" eaLnBrk="1" hangingPunct="1">
              <a:lnSpc>
                <a:spcPct val="80000"/>
              </a:lnSpc>
              <a:buClr>
                <a:srgbClr val="FF3300"/>
              </a:buClr>
              <a:buSzPct val="80000"/>
              <a:buFont typeface="Wingdings" pitchFamily="2" charset="2"/>
              <a:buChar char="l"/>
            </a:pPr>
            <a:r>
              <a:rPr lang="zh-CN" altLang="en-US" b="1">
                <a:solidFill>
                  <a:srgbClr val="0000FF"/>
                </a:solidFill>
              </a:rPr>
              <a:t>绝大多数甲状腺结节为良性，恶性只占</a:t>
            </a:r>
            <a:r>
              <a:rPr lang="en-US" altLang="zh-CN" b="1">
                <a:solidFill>
                  <a:srgbClr val="0000FF"/>
                </a:solidFill>
                <a:latin typeface="宋体" pitchFamily="2" charset="-122"/>
              </a:rPr>
              <a:t>5%</a:t>
            </a:r>
            <a:endParaRPr lang="en-US" altLang="zh-CN" b="1">
              <a:solidFill>
                <a:srgbClr val="0000FF"/>
              </a:solidFill>
              <a:latin typeface="宋体" pitchFamily="2" charset="-122"/>
            </a:endParaRPr>
          </a:p>
        </p:txBody>
      </p:sp>
      <p:sp>
        <p:nvSpPr>
          <p:cNvPr id="6148" name="TextBox 6147"/>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6149" name="TextBox 6148"/>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Rectangle 2"/>
          <p:cNvSpPr/>
          <p:nvPr>
            <p:ph type="title" idx="4294967295"/>
          </p:nvPr>
        </p:nvSpPr>
        <p:spPr>
          <a:xfrm>
            <a:off x="2124075" y="198438"/>
            <a:ext cx="5997575"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3300"/>
                </a:solidFill>
              </a:rPr>
              <a:t>病因及分类</a:t>
            </a:r>
            <a:endParaRPr lang="zh-CN" altLang="en-US" sz="4000" b="1">
              <a:solidFill>
                <a:srgbClr val="FF3300"/>
              </a:solidFill>
            </a:endParaRPr>
          </a:p>
        </p:txBody>
      </p:sp>
      <p:sp>
        <p:nvSpPr>
          <p:cNvPr id="7171" name="Rectangle 3"/>
          <p:cNvSpPr/>
          <p:nvPr>
            <p:ph type="body" idx="4294967295"/>
          </p:nvPr>
        </p:nvSpPr>
        <p:spPr>
          <a:xfrm>
            <a:off x="950912" y="1844675"/>
            <a:ext cx="7797800" cy="3849688"/>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Clr>
                <a:srgbClr val="FF3300"/>
              </a:buClr>
              <a:buSzPct val="80000"/>
              <a:buFont typeface="Wingdings" pitchFamily="2" charset="2"/>
              <a:buChar char="l"/>
            </a:pPr>
            <a:r>
              <a:rPr lang="zh-CN" altLang="en-US" b="1">
                <a:solidFill>
                  <a:srgbClr val="0000FF"/>
                </a:solidFill>
              </a:rPr>
              <a:t>增生性结节性甲状腺肿</a:t>
            </a:r>
            <a:endParaRPr lang="zh-CN" altLang="en-US" b="1">
              <a:solidFill>
                <a:srgbClr val="0000FF"/>
              </a:solidFill>
            </a:endParaRPr>
          </a:p>
          <a:p>
            <a:pPr lvl="0" eaLnBrk="1" hangingPunct="1">
              <a:buClr>
                <a:srgbClr val="FF3300"/>
              </a:buClr>
              <a:buSzPct val="80000"/>
              <a:buFont typeface="Wingdings" pitchFamily="2" charset="2"/>
              <a:buChar char="l"/>
            </a:pPr>
            <a:r>
              <a:rPr lang="zh-CN" altLang="en-US" b="1">
                <a:solidFill>
                  <a:srgbClr val="0000FF"/>
                </a:solidFill>
              </a:rPr>
              <a:t>肿瘤性结节</a:t>
            </a:r>
            <a:endParaRPr lang="zh-CN" altLang="en-US" b="1">
              <a:solidFill>
                <a:srgbClr val="0000FF"/>
              </a:solidFill>
            </a:endParaRPr>
          </a:p>
          <a:p>
            <a:pPr lvl="0" eaLnBrk="1" hangingPunct="1">
              <a:buClr>
                <a:srgbClr val="FF3300"/>
              </a:buClr>
              <a:buSzPct val="80000"/>
              <a:buFont typeface="Wingdings" pitchFamily="2" charset="2"/>
              <a:buNone/>
            </a:pPr>
            <a:r>
              <a:rPr lang="zh-CN" altLang="en-US" b="1">
                <a:solidFill>
                  <a:srgbClr val="0000FF"/>
                </a:solidFill>
              </a:rPr>
              <a:t>         良性肿瘤</a:t>
            </a:r>
            <a:endParaRPr lang="zh-CN" altLang="en-US" b="1">
              <a:solidFill>
                <a:srgbClr val="0000FF"/>
              </a:solidFill>
            </a:endParaRPr>
          </a:p>
          <a:p>
            <a:pPr lvl="0" eaLnBrk="1" hangingPunct="1">
              <a:buClr>
                <a:srgbClr val="FF3300"/>
              </a:buClr>
              <a:buSzPct val="80000"/>
              <a:buFont typeface="Wingdings" pitchFamily="2" charset="2"/>
              <a:buNone/>
            </a:pPr>
            <a:r>
              <a:rPr lang="zh-CN" altLang="en-US" b="1">
                <a:solidFill>
                  <a:srgbClr val="0000FF"/>
                </a:solidFill>
              </a:rPr>
              <a:t>         恶性肿瘤</a:t>
            </a:r>
            <a:endParaRPr lang="zh-CN" altLang="en-US" b="1">
              <a:solidFill>
                <a:srgbClr val="0000FF"/>
              </a:solidFill>
            </a:endParaRPr>
          </a:p>
          <a:p>
            <a:pPr lvl="0" eaLnBrk="1" hangingPunct="1">
              <a:buClr>
                <a:srgbClr val="FF3300"/>
              </a:buClr>
              <a:buSzPct val="80000"/>
              <a:buFont typeface="Wingdings" pitchFamily="2" charset="2"/>
              <a:buChar char="l"/>
            </a:pPr>
            <a:r>
              <a:rPr lang="zh-CN" altLang="en-US" b="1">
                <a:solidFill>
                  <a:srgbClr val="0000FF"/>
                </a:solidFill>
              </a:rPr>
              <a:t>囊肿</a:t>
            </a:r>
            <a:endParaRPr lang="zh-CN" altLang="en-US" b="1">
              <a:solidFill>
                <a:srgbClr val="0000FF"/>
              </a:solidFill>
            </a:endParaRPr>
          </a:p>
          <a:p>
            <a:pPr lvl="0" eaLnBrk="1" hangingPunct="1">
              <a:buClr>
                <a:srgbClr val="FF3300"/>
              </a:buClr>
              <a:buSzPct val="80000"/>
              <a:buFont typeface="Wingdings" pitchFamily="2" charset="2"/>
              <a:buChar char="l"/>
            </a:pPr>
            <a:r>
              <a:rPr lang="zh-CN" altLang="en-US" b="1">
                <a:solidFill>
                  <a:srgbClr val="0000FF"/>
                </a:solidFill>
              </a:rPr>
              <a:t>炎症性结节</a:t>
            </a:r>
            <a:endParaRPr lang="zh-CN" altLang="en-US"/>
          </a:p>
        </p:txBody>
      </p:sp>
      <p:sp>
        <p:nvSpPr>
          <p:cNvPr id="7172" name="TextBox 7171"/>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7173" name="TextBox 7172"/>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Rectangle 2"/>
          <p:cNvSpPr/>
          <p:nvPr>
            <p:ph type="title" idx="4294967295"/>
          </p:nvPr>
        </p:nvSpPr>
        <p:spPr>
          <a:xfrm>
            <a:off x="1331912" y="188912"/>
            <a:ext cx="7643812"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0000"/>
                </a:solidFill>
              </a:rPr>
              <a:t>甲状腺结节评定</a:t>
            </a:r>
            <a:endParaRPr lang="zh-CN" altLang="en-US" sz="4000" b="1">
              <a:solidFill>
                <a:srgbClr val="FF0000"/>
              </a:solidFill>
            </a:endParaRPr>
          </a:p>
        </p:txBody>
      </p:sp>
      <p:sp>
        <p:nvSpPr>
          <p:cNvPr id="8195" name="Rectangle 3"/>
          <p:cNvSpPr/>
          <p:nvPr>
            <p:ph type="body" idx="4294967295"/>
          </p:nvPr>
        </p:nvSpPr>
        <p:spPr>
          <a:xfrm>
            <a:off x="227012" y="1600200"/>
            <a:ext cx="882015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lnSpc>
                <a:spcPct val="90000"/>
              </a:lnSpc>
              <a:buClr>
                <a:srgbClr val="FF0000"/>
              </a:buClr>
              <a:buSzPct val="80000"/>
              <a:buFont typeface="Wingdings" pitchFamily="2" charset="2"/>
              <a:buNone/>
            </a:pPr>
            <a:r>
              <a:rPr lang="en-US" altLang="zh-CN" b="1">
                <a:solidFill>
                  <a:srgbClr val="FF0000"/>
                </a:solidFill>
                <a:latin typeface="宋体" pitchFamily="2" charset="-122"/>
              </a:rPr>
              <a:t> </a:t>
            </a:r>
            <a:r>
              <a:rPr lang="zh-CN" altLang="en-US" b="1">
                <a:solidFill>
                  <a:srgbClr val="FF0000"/>
                </a:solidFill>
                <a:latin typeface="宋体" pitchFamily="2" charset="-122"/>
              </a:rPr>
              <a:t>美国</a:t>
            </a:r>
            <a:r>
              <a:rPr lang="en-US" altLang="zh-CN" b="1">
                <a:solidFill>
                  <a:srgbClr val="FF0000"/>
                </a:solidFill>
                <a:latin typeface="宋体" pitchFamily="2" charset="-122"/>
              </a:rPr>
              <a:t>《</a:t>
            </a:r>
            <a:r>
              <a:rPr lang="zh-CN" altLang="en-US" b="1">
                <a:solidFill>
                  <a:srgbClr val="FF0000"/>
                </a:solidFill>
                <a:latin typeface="宋体" pitchFamily="2" charset="-122"/>
              </a:rPr>
              <a:t>甲状腺结节和分化型甲状腺癌诊治指南</a:t>
            </a:r>
            <a:r>
              <a:rPr lang="en-US" altLang="zh-CN" b="1">
                <a:solidFill>
                  <a:srgbClr val="FF0000"/>
                </a:solidFill>
                <a:latin typeface="宋体" pitchFamily="2" charset="-122"/>
              </a:rPr>
              <a:t>》</a:t>
            </a:r>
            <a:endParaRPr lang="en-US" altLang="zh-CN" b="1">
              <a:solidFill>
                <a:srgbClr val="FF0000"/>
              </a:solidFill>
              <a:latin typeface="宋体" pitchFamily="2" charset="-122"/>
            </a:endParaRPr>
          </a:p>
          <a:p>
            <a:pPr lvl="0" eaLnBrk="1" hangingPunct="1">
              <a:lnSpc>
                <a:spcPct val="90000"/>
              </a:lnSpc>
              <a:buClr>
                <a:srgbClr val="FF0000"/>
              </a:buClr>
              <a:buSzPct val="80000"/>
              <a:buFont typeface="Wingdings" pitchFamily="2" charset="2"/>
              <a:buNone/>
            </a:pPr>
            <a:endParaRPr lang="en-US" altLang="zh-CN" sz="1200" b="1">
              <a:solidFill>
                <a:srgbClr val="0000FF"/>
              </a:solidFill>
              <a:latin typeface="宋体" pitchFamily="2" charset="-122"/>
            </a:endParaRPr>
          </a:p>
          <a:p>
            <a:pPr lvl="0" eaLnBrk="1" hangingPunct="1">
              <a:lnSpc>
                <a:spcPct val="90000"/>
              </a:lnSpc>
              <a:buClr>
                <a:srgbClr val="FF0000"/>
              </a:buClr>
              <a:buSzPct val="80000"/>
              <a:buFont typeface="Wingdings" pitchFamily="2" charset="2"/>
              <a:buChar char="l"/>
            </a:pPr>
            <a:r>
              <a:rPr lang="zh-CN" altLang="en-US" b="1">
                <a:solidFill>
                  <a:srgbClr val="0000FF"/>
                </a:solidFill>
                <a:latin typeface="宋体" pitchFamily="2" charset="-122"/>
              </a:rPr>
              <a:t>直径</a:t>
            </a:r>
            <a:r>
              <a:rPr lang="en-US" altLang="zh-CN" b="1">
                <a:solidFill>
                  <a:srgbClr val="0000FF"/>
                </a:solidFill>
                <a:latin typeface="宋体" pitchFamily="2" charset="-122"/>
              </a:rPr>
              <a:t>&gt;1cm</a:t>
            </a:r>
            <a:r>
              <a:rPr lang="zh-CN" altLang="en-US" b="1">
                <a:solidFill>
                  <a:srgbClr val="0000FF"/>
                </a:solidFill>
                <a:latin typeface="宋体" pitchFamily="2" charset="-122"/>
              </a:rPr>
              <a:t>结节都有可能是有临床意义肿瘤</a:t>
            </a:r>
            <a:r>
              <a:rPr lang="en-US" altLang="zh-CN" b="1">
                <a:solidFill>
                  <a:srgbClr val="0000FF"/>
                </a:solidFill>
                <a:latin typeface="宋体" pitchFamily="2" charset="-122"/>
              </a:rPr>
              <a:t>, </a:t>
            </a:r>
            <a:r>
              <a:rPr lang="zh-CN" altLang="en-US" b="1">
                <a:solidFill>
                  <a:srgbClr val="0000FF"/>
                </a:solidFill>
                <a:latin typeface="宋体" pitchFamily="2" charset="-122"/>
              </a:rPr>
              <a:t>所以均需要进行评定</a:t>
            </a:r>
            <a:endParaRPr lang="zh-CN" altLang="en-US" b="1">
              <a:solidFill>
                <a:srgbClr val="0000FF"/>
              </a:solidFill>
              <a:latin typeface="宋体" pitchFamily="2" charset="-122"/>
            </a:endParaRPr>
          </a:p>
          <a:p>
            <a:pPr lvl="0" eaLnBrk="1" hangingPunct="1">
              <a:lnSpc>
                <a:spcPct val="90000"/>
              </a:lnSpc>
              <a:buClr>
                <a:srgbClr val="FF0000"/>
              </a:buClr>
              <a:buSzPct val="80000"/>
              <a:buFont typeface="Wingdings" pitchFamily="2" charset="2"/>
              <a:buChar char="l"/>
            </a:pPr>
            <a:endParaRPr lang="zh-CN" altLang="en-US" sz="1200" b="1">
              <a:solidFill>
                <a:srgbClr val="0000FF"/>
              </a:solidFill>
              <a:latin typeface="宋体" pitchFamily="2" charset="-122"/>
            </a:endParaRPr>
          </a:p>
          <a:p>
            <a:pPr lvl="0" eaLnBrk="1" hangingPunct="1">
              <a:lnSpc>
                <a:spcPct val="90000"/>
              </a:lnSpc>
              <a:buClr>
                <a:srgbClr val="FF0000"/>
              </a:buClr>
              <a:buSzPct val="80000"/>
              <a:buFont typeface="Wingdings" pitchFamily="2" charset="2"/>
              <a:buChar char="l"/>
            </a:pPr>
            <a:r>
              <a:rPr lang="zh-CN" altLang="en-US" b="1">
                <a:solidFill>
                  <a:srgbClr val="0000FF"/>
                </a:solidFill>
                <a:latin typeface="宋体" pitchFamily="2" charset="-122"/>
              </a:rPr>
              <a:t>直径≤</a:t>
            </a:r>
            <a:r>
              <a:rPr lang="en-US" altLang="zh-CN" b="1">
                <a:solidFill>
                  <a:srgbClr val="0000FF"/>
                </a:solidFill>
                <a:latin typeface="宋体" pitchFamily="2" charset="-122"/>
              </a:rPr>
              <a:t>1cm</a:t>
            </a:r>
            <a:r>
              <a:rPr lang="zh-CN" altLang="en-US" b="1">
                <a:solidFill>
                  <a:srgbClr val="0000FF"/>
                </a:solidFill>
                <a:latin typeface="宋体" pitchFamily="2" charset="-122"/>
              </a:rPr>
              <a:t>结节</a:t>
            </a:r>
            <a:r>
              <a:rPr lang="en-US" altLang="zh-CN" b="1">
                <a:solidFill>
                  <a:srgbClr val="0000FF"/>
                </a:solidFill>
                <a:latin typeface="宋体" pitchFamily="2" charset="-122"/>
              </a:rPr>
              <a:t>,</a:t>
            </a:r>
            <a:r>
              <a:rPr lang="zh-CN" altLang="en-US" b="1">
                <a:solidFill>
                  <a:srgbClr val="0000FF"/>
                </a:solidFill>
                <a:latin typeface="宋体" pitchFamily="2" charset="-122"/>
              </a:rPr>
              <a:t>如超声提醒有可疑癌征象或有头、颈部放射线暴露史或甲状腺癌家族史时</a:t>
            </a:r>
            <a:r>
              <a:rPr lang="en-US" altLang="zh-CN" b="1">
                <a:solidFill>
                  <a:srgbClr val="0000FF"/>
                </a:solidFill>
                <a:latin typeface="宋体" pitchFamily="2" charset="-122"/>
              </a:rPr>
              <a:t>,</a:t>
            </a:r>
            <a:r>
              <a:rPr lang="zh-CN" altLang="en-US" b="1">
                <a:solidFill>
                  <a:srgbClr val="0000FF"/>
                </a:solidFill>
                <a:latin typeface="宋体" pitchFamily="2" charset="-122"/>
              </a:rPr>
              <a:t>也需要进行评定</a:t>
            </a:r>
            <a:endParaRPr lang="zh-CN" altLang="en-US" b="1">
              <a:solidFill>
                <a:srgbClr val="0000FF"/>
              </a:solidFill>
              <a:latin typeface="宋体" pitchFamily="2" charset="-122"/>
            </a:endParaRPr>
          </a:p>
          <a:p>
            <a:pPr lvl="0" eaLnBrk="1" hangingPunct="1">
              <a:lnSpc>
                <a:spcPct val="90000"/>
              </a:lnSpc>
              <a:buClr>
                <a:srgbClr val="FF0000"/>
              </a:buClr>
              <a:buSzPct val="80000"/>
              <a:buFont typeface="Wingdings" pitchFamily="2" charset="2"/>
              <a:buChar char="l"/>
            </a:pPr>
            <a:endParaRPr lang="zh-CN" altLang="en-US" sz="1200" b="1">
              <a:solidFill>
                <a:srgbClr val="0000FF"/>
              </a:solidFill>
              <a:latin typeface="宋体" pitchFamily="2" charset="-122"/>
            </a:endParaRPr>
          </a:p>
          <a:p>
            <a:pPr lvl="0" eaLnBrk="1" hangingPunct="1">
              <a:lnSpc>
                <a:spcPct val="90000"/>
              </a:lnSpc>
              <a:buClr>
                <a:srgbClr val="FF0000"/>
              </a:buClr>
              <a:buSzPct val="80000"/>
              <a:buFont typeface="Wingdings" pitchFamily="2" charset="2"/>
              <a:buChar char="l"/>
            </a:pPr>
            <a:r>
              <a:rPr lang="zh-CN" altLang="en-US" b="1">
                <a:solidFill>
                  <a:srgbClr val="0000FF"/>
                </a:solidFill>
                <a:latin typeface="宋体" pitchFamily="2" charset="-122"/>
              </a:rPr>
              <a:t>甲状腺结节评定包含全方面病史采集和体格检验及试验室、影像学和细胞学检验</a:t>
            </a:r>
            <a:endParaRPr lang="zh-CN" altLang="en-US" b="1">
              <a:solidFill>
                <a:srgbClr val="0000FF"/>
              </a:solidFill>
              <a:latin typeface="宋体" pitchFamily="2" charset="-122"/>
            </a:endParaRPr>
          </a:p>
        </p:txBody>
      </p:sp>
      <p:sp>
        <p:nvSpPr>
          <p:cNvPr id="8196" name="TextBox 8195"/>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8197" name="TextBox 8196"/>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Rectangle 2"/>
          <p:cNvSpPr/>
          <p:nvPr>
            <p:ph type="title" idx="4294967295"/>
          </p:nvPr>
        </p:nvSpPr>
        <p:spPr>
          <a:xfrm>
            <a:off x="1331912" y="188912"/>
            <a:ext cx="7643812"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3300"/>
                </a:solidFill>
                <a:latin typeface="宋体" pitchFamily="2" charset="-122"/>
              </a:rPr>
              <a:t>病    史</a:t>
            </a:r>
            <a:endParaRPr lang="zh-CN" altLang="en-US" sz="4000" b="1">
              <a:solidFill>
                <a:srgbClr val="FF3300"/>
              </a:solidFill>
              <a:latin typeface="宋体" pitchFamily="2" charset="-122"/>
            </a:endParaRPr>
          </a:p>
        </p:txBody>
      </p:sp>
      <p:sp>
        <p:nvSpPr>
          <p:cNvPr id="10243" name="Rectangle 3"/>
          <p:cNvSpPr/>
          <p:nvPr>
            <p:ph type="body" idx="4294967295"/>
          </p:nvPr>
        </p:nvSpPr>
        <p:spPr>
          <a:xfrm>
            <a:off x="539750" y="1341438"/>
            <a:ext cx="822960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1" eaLnBrk="1" hangingPunct="1">
              <a:buClr>
                <a:srgbClr val="FF3300"/>
              </a:buClr>
              <a:buFont typeface="Wingdings" pitchFamily="2" charset="2"/>
              <a:buChar char="l"/>
            </a:pPr>
            <a:r>
              <a:rPr lang="zh-CN" altLang="en-US" sz="3200" b="1">
                <a:solidFill>
                  <a:srgbClr val="0000FF"/>
                </a:solidFill>
                <a:latin typeface="宋体" pitchFamily="2" charset="-122"/>
              </a:rPr>
              <a:t>年纪</a:t>
            </a:r>
            <a:endParaRPr lang="zh-CN" altLang="en-US" sz="3200" b="1">
              <a:solidFill>
                <a:srgbClr val="0000FF"/>
              </a:solidFill>
              <a:latin typeface="宋体" pitchFamily="2" charset="-122"/>
            </a:endParaRPr>
          </a:p>
          <a:p>
            <a:pPr lvl="1" eaLnBrk="1" hangingPunct="1">
              <a:buClr>
                <a:srgbClr val="FF3300"/>
              </a:buClr>
              <a:buFont typeface="Wingdings" pitchFamily="2" charset="2"/>
              <a:buChar char="l"/>
            </a:pPr>
            <a:r>
              <a:rPr lang="zh-CN" altLang="en-US" sz="3200" b="1">
                <a:solidFill>
                  <a:srgbClr val="0000FF"/>
                </a:solidFill>
                <a:latin typeface="宋体" pitchFamily="2" charset="-122"/>
              </a:rPr>
              <a:t>性别</a:t>
            </a:r>
            <a:endParaRPr lang="zh-CN" altLang="en-US" sz="3200" b="1">
              <a:solidFill>
                <a:srgbClr val="0000FF"/>
              </a:solidFill>
              <a:latin typeface="宋体" pitchFamily="2" charset="-122"/>
            </a:endParaRPr>
          </a:p>
          <a:p>
            <a:pPr lvl="1" eaLnBrk="1" hangingPunct="1">
              <a:buClr>
                <a:srgbClr val="FF3300"/>
              </a:buClr>
              <a:buFont typeface="Wingdings" pitchFamily="2" charset="2"/>
              <a:buChar char="l"/>
            </a:pPr>
            <a:r>
              <a:rPr lang="zh-CN" altLang="en-US" sz="3200" b="1">
                <a:solidFill>
                  <a:srgbClr val="0000FF"/>
                </a:solidFill>
                <a:latin typeface="宋体" pitchFamily="2" charset="-122"/>
              </a:rPr>
              <a:t>头颈部放射线检验治疗史</a:t>
            </a:r>
            <a:endParaRPr lang="zh-CN" altLang="en-US" sz="3200" b="1">
              <a:solidFill>
                <a:srgbClr val="0000FF"/>
              </a:solidFill>
              <a:latin typeface="宋体" pitchFamily="2" charset="-122"/>
            </a:endParaRPr>
          </a:p>
          <a:p>
            <a:pPr lvl="1" eaLnBrk="1" hangingPunct="1">
              <a:buClr>
                <a:srgbClr val="FF3300"/>
              </a:buClr>
              <a:buFont typeface="Wingdings" pitchFamily="2" charset="2"/>
              <a:buChar char="l"/>
            </a:pPr>
            <a:r>
              <a:rPr lang="zh-CN" altLang="en-US" sz="3200" b="1">
                <a:solidFill>
                  <a:srgbClr val="0000FF"/>
                </a:solidFill>
                <a:latin typeface="宋体" pitchFamily="2" charset="-122"/>
              </a:rPr>
              <a:t>结节大小、增加速度</a:t>
            </a:r>
            <a:endParaRPr lang="zh-CN" altLang="en-US" sz="3200" b="1">
              <a:solidFill>
                <a:srgbClr val="0000FF"/>
              </a:solidFill>
              <a:latin typeface="宋体" pitchFamily="2" charset="-122"/>
            </a:endParaRPr>
          </a:p>
          <a:p>
            <a:pPr lvl="1" eaLnBrk="1" hangingPunct="1">
              <a:buClr>
                <a:srgbClr val="FF3300"/>
              </a:buClr>
              <a:buFont typeface="Wingdings" pitchFamily="2" charset="2"/>
              <a:buChar char="l"/>
            </a:pPr>
            <a:r>
              <a:rPr lang="zh-CN" altLang="en-US" sz="3200" b="1">
                <a:solidFill>
                  <a:srgbClr val="0000FF"/>
                </a:solidFill>
                <a:latin typeface="宋体" pitchFamily="2" charset="-122"/>
              </a:rPr>
              <a:t>局部症状</a:t>
            </a:r>
            <a:endParaRPr lang="zh-CN" altLang="en-US" sz="3200" b="1">
              <a:solidFill>
                <a:srgbClr val="0000FF"/>
              </a:solidFill>
              <a:latin typeface="宋体" pitchFamily="2" charset="-122"/>
            </a:endParaRPr>
          </a:p>
          <a:p>
            <a:pPr lvl="1" eaLnBrk="1" hangingPunct="1">
              <a:buClr>
                <a:srgbClr val="FF3300"/>
              </a:buClr>
              <a:buFont typeface="Wingdings" pitchFamily="2" charset="2"/>
              <a:buChar char="l"/>
            </a:pPr>
            <a:r>
              <a:rPr lang="zh-CN" altLang="en-US" sz="3200" b="1">
                <a:solidFill>
                  <a:srgbClr val="0000FF"/>
                </a:solidFill>
                <a:latin typeface="宋体" pitchFamily="2" charset="-122"/>
              </a:rPr>
              <a:t>甲状腺功效异常相关症状</a:t>
            </a:r>
            <a:endParaRPr lang="zh-CN" altLang="en-US" sz="3200" b="1">
              <a:solidFill>
                <a:srgbClr val="0000FF"/>
              </a:solidFill>
              <a:latin typeface="宋体" pitchFamily="2" charset="-122"/>
            </a:endParaRPr>
          </a:p>
          <a:p>
            <a:pPr lvl="1" eaLnBrk="1" hangingPunct="1">
              <a:buClr>
                <a:srgbClr val="FF3300"/>
              </a:buClr>
              <a:buFont typeface="Wingdings" pitchFamily="2" charset="2"/>
              <a:buChar char="l"/>
            </a:pPr>
            <a:r>
              <a:rPr lang="zh-CN" altLang="en-US" sz="3200" b="1">
                <a:solidFill>
                  <a:srgbClr val="0000FF"/>
                </a:solidFill>
                <a:latin typeface="宋体" pitchFamily="2" charset="-122"/>
              </a:rPr>
              <a:t>家族史：甲状腺肿瘤、甲状腺髓样癌、</a:t>
            </a:r>
            <a:r>
              <a:rPr lang="en-US" altLang="zh-CN" sz="3200" b="1">
                <a:solidFill>
                  <a:srgbClr val="0000FF"/>
                </a:solidFill>
                <a:latin typeface="宋体" pitchFamily="2" charset="-122"/>
              </a:rPr>
              <a:t>MEN2</a:t>
            </a:r>
            <a:r>
              <a:rPr lang="zh-CN" altLang="en-US" sz="3200" b="1">
                <a:solidFill>
                  <a:srgbClr val="0000FF"/>
                </a:solidFill>
                <a:latin typeface="宋体" pitchFamily="2" charset="-122"/>
              </a:rPr>
              <a:t>型、家族性多发性息肉病、</a:t>
            </a:r>
            <a:r>
              <a:rPr lang="en-US" altLang="zh-CN" sz="3200" b="1">
                <a:solidFill>
                  <a:srgbClr val="0000FF"/>
                </a:solidFill>
                <a:latin typeface="宋体" pitchFamily="2" charset="-122"/>
              </a:rPr>
              <a:t>Cowden </a:t>
            </a:r>
            <a:r>
              <a:rPr lang="zh-CN" altLang="en-US" sz="3200" b="1">
                <a:solidFill>
                  <a:srgbClr val="0000FF"/>
                </a:solidFill>
                <a:latin typeface="宋体" pitchFamily="2" charset="-122"/>
              </a:rPr>
              <a:t>病和</a:t>
            </a:r>
            <a:r>
              <a:rPr lang="en-US" altLang="zh-CN" sz="3200" b="1">
                <a:solidFill>
                  <a:srgbClr val="0000FF"/>
                </a:solidFill>
                <a:latin typeface="宋体" pitchFamily="2" charset="-122"/>
              </a:rPr>
              <a:t>Gardner’s</a:t>
            </a:r>
            <a:r>
              <a:rPr lang="zh-CN" altLang="en-US" sz="3200" b="1">
                <a:solidFill>
                  <a:srgbClr val="0000FF"/>
                </a:solidFill>
                <a:latin typeface="宋体" pitchFamily="2" charset="-122"/>
              </a:rPr>
              <a:t>综合征</a:t>
            </a:r>
            <a:endParaRPr lang="zh-CN" altLang="en-US" sz="3200">
              <a:latin typeface="宋体" pitchFamily="2" charset="-122"/>
            </a:endParaRPr>
          </a:p>
        </p:txBody>
      </p:sp>
      <p:sp>
        <p:nvSpPr>
          <p:cNvPr id="10244" name="TextBox 10243"/>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10245" name="TextBox 10244"/>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Rectangle 2"/>
          <p:cNvSpPr/>
          <p:nvPr>
            <p:ph type="title" idx="4294967295"/>
          </p:nvPr>
        </p:nvSpPr>
        <p:spPr>
          <a:xfrm>
            <a:off x="879475" y="188912"/>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3300"/>
                </a:solidFill>
              </a:rPr>
              <a:t>体格检验</a:t>
            </a:r>
            <a:endParaRPr lang="zh-CN" altLang="en-US" sz="4000" b="1">
              <a:solidFill>
                <a:srgbClr val="FF3300"/>
              </a:solidFill>
            </a:endParaRPr>
          </a:p>
        </p:txBody>
      </p:sp>
      <p:sp>
        <p:nvSpPr>
          <p:cNvPr id="11267" name="Rectangle 3"/>
          <p:cNvSpPr/>
          <p:nvPr>
            <p:ph type="body" idx="4294967295"/>
          </p:nvPr>
        </p:nvSpPr>
        <p:spPr>
          <a:xfrm>
            <a:off x="1438275" y="1628775"/>
            <a:ext cx="7705725"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Clr>
                <a:srgbClr val="FF3300"/>
              </a:buClr>
              <a:buSzPct val="80000"/>
              <a:buFont typeface="Wingdings" pitchFamily="2" charset="2"/>
              <a:buNone/>
            </a:pPr>
            <a:r>
              <a:rPr lang="zh-CN" altLang="en-US" b="1">
                <a:solidFill>
                  <a:srgbClr val="0000FF"/>
                </a:solidFill>
              </a:rPr>
              <a:t>甲状腺结节：</a:t>
            </a:r>
            <a:endParaRPr lang="zh-CN" altLang="en-US" b="1">
              <a:solidFill>
                <a:srgbClr val="0000FF"/>
              </a:solidFill>
            </a:endParaRPr>
          </a:p>
          <a:p>
            <a:pPr lvl="0" eaLnBrk="1" hangingPunct="1">
              <a:buClr>
                <a:srgbClr val="FF3300"/>
              </a:buClr>
              <a:buSzPct val="80000"/>
              <a:buFont typeface="Wingdings" pitchFamily="2" charset="2"/>
              <a:buChar char="l"/>
            </a:pPr>
            <a:r>
              <a:rPr lang="zh-CN" altLang="en-US" b="1">
                <a:solidFill>
                  <a:srgbClr val="0000FF"/>
                </a:solidFill>
              </a:rPr>
              <a:t>数目</a:t>
            </a:r>
            <a:endParaRPr lang="zh-CN" altLang="en-US" b="1">
              <a:solidFill>
                <a:srgbClr val="0000FF"/>
              </a:solidFill>
            </a:endParaRPr>
          </a:p>
          <a:p>
            <a:pPr lvl="0" eaLnBrk="1" hangingPunct="1">
              <a:buClr>
                <a:srgbClr val="FF3300"/>
              </a:buClr>
              <a:buSzPct val="80000"/>
              <a:buFont typeface="Wingdings" pitchFamily="2" charset="2"/>
              <a:buChar char="l"/>
            </a:pPr>
            <a:r>
              <a:rPr lang="zh-CN" altLang="en-US" b="1">
                <a:solidFill>
                  <a:srgbClr val="0000FF"/>
                </a:solidFill>
              </a:rPr>
              <a:t>大小</a:t>
            </a:r>
            <a:endParaRPr lang="zh-CN" altLang="en-US" b="1">
              <a:solidFill>
                <a:srgbClr val="0000FF"/>
              </a:solidFill>
            </a:endParaRPr>
          </a:p>
          <a:p>
            <a:pPr lvl="0" eaLnBrk="1" hangingPunct="1">
              <a:buClr>
                <a:srgbClr val="FF3300"/>
              </a:buClr>
              <a:buSzPct val="80000"/>
              <a:buFont typeface="Wingdings" pitchFamily="2" charset="2"/>
              <a:buChar char="l"/>
            </a:pPr>
            <a:r>
              <a:rPr lang="zh-CN" altLang="en-US" b="1">
                <a:solidFill>
                  <a:srgbClr val="0000FF"/>
                </a:solidFill>
              </a:rPr>
              <a:t>质地</a:t>
            </a:r>
            <a:endParaRPr lang="zh-CN" altLang="en-US" b="1">
              <a:solidFill>
                <a:srgbClr val="0000FF"/>
              </a:solidFill>
            </a:endParaRPr>
          </a:p>
          <a:p>
            <a:pPr lvl="0" eaLnBrk="1" hangingPunct="1">
              <a:buClr>
                <a:srgbClr val="FF3300"/>
              </a:buClr>
              <a:buSzPct val="80000"/>
              <a:buFont typeface="Wingdings" pitchFamily="2" charset="2"/>
              <a:buChar char="l"/>
            </a:pPr>
            <a:r>
              <a:rPr lang="zh-CN" altLang="en-US" b="1">
                <a:solidFill>
                  <a:srgbClr val="0000FF"/>
                </a:solidFill>
              </a:rPr>
              <a:t>活动度</a:t>
            </a:r>
            <a:endParaRPr lang="zh-CN" altLang="en-US" b="1">
              <a:solidFill>
                <a:srgbClr val="0000FF"/>
              </a:solidFill>
            </a:endParaRPr>
          </a:p>
          <a:p>
            <a:pPr lvl="0" eaLnBrk="1" hangingPunct="1">
              <a:buClr>
                <a:srgbClr val="FF3300"/>
              </a:buClr>
              <a:buSzPct val="80000"/>
              <a:buFont typeface="Wingdings" pitchFamily="2" charset="2"/>
              <a:buChar char="l"/>
            </a:pPr>
            <a:r>
              <a:rPr lang="zh-CN" altLang="en-US" b="1">
                <a:solidFill>
                  <a:srgbClr val="0000FF"/>
                </a:solidFill>
              </a:rPr>
              <a:t>压痛</a:t>
            </a:r>
            <a:endParaRPr lang="zh-CN" altLang="en-US" b="1">
              <a:solidFill>
                <a:srgbClr val="0000FF"/>
              </a:solidFill>
            </a:endParaRPr>
          </a:p>
          <a:p>
            <a:pPr lvl="0" eaLnBrk="1" hangingPunct="1">
              <a:buClr>
                <a:srgbClr val="FF3300"/>
              </a:buClr>
              <a:buSzPct val="80000"/>
              <a:buFont typeface="Wingdings" pitchFamily="2" charset="2"/>
              <a:buChar char="l"/>
            </a:pPr>
            <a:r>
              <a:rPr lang="zh-CN" altLang="en-US" b="1">
                <a:solidFill>
                  <a:srgbClr val="0000FF"/>
                </a:solidFill>
              </a:rPr>
              <a:t>局部淋巴结是否肿大</a:t>
            </a:r>
            <a:endParaRPr lang="zh-CN" altLang="en-US" b="1">
              <a:solidFill>
                <a:srgbClr val="0000FF"/>
              </a:solidFill>
            </a:endParaRPr>
          </a:p>
        </p:txBody>
      </p:sp>
      <p:sp>
        <p:nvSpPr>
          <p:cNvPr id="11268" name="TextBox 11267"/>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11269" name="TextBox 11268"/>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8242" name=""/>
          <p:cNvSpPr/>
          <p:nvPr>
            <p:ph type="title"/>
          </p:nvPr>
        </p:nvSpPr>
        <p:spPr>
          <a:xfrm>
            <a:off x="1331912" y="188912"/>
            <a:ext cx="7643812" cy="1143000"/>
          </a:xfrm>
          <a:prstGeom prst="rect">
            <a:avLst/>
          </a:prstGeom>
          <a:noFill/>
          <a:ln>
            <a:miter lim="800000"/>
          </a:ln>
        </p:spPr>
        <p:txBody>
          <a:bodyPr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a:r>
              <a:rPr lang="zh-CN" altLang="en-US" sz="4000" b="1">
                <a:ea typeface="黑体" pitchFamily="2" charset="-122"/>
              </a:rPr>
              <a:t>发觉甲状腺结结时应重视问题</a:t>
            </a:r>
            <a:endParaRPr lang="zh-CN" altLang="en-US" sz="4000" b="1">
              <a:ea typeface="黑体" pitchFamily="2" charset="-122"/>
            </a:endParaRPr>
          </a:p>
        </p:txBody>
      </p:sp>
      <p:sp>
        <p:nvSpPr>
          <p:cNvPr id="138243"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a:lnSpc>
                <a:spcPct val="130000"/>
              </a:lnSpc>
              <a:buNone/>
            </a:pPr>
            <a:r>
              <a:rPr lang="zh-CN" altLang="en-US" sz="1800" b="1">
                <a:solidFill>
                  <a:srgbClr val="0000FF"/>
                </a:solidFill>
              </a:rPr>
              <a:t>①发觉甲状腺结节较坚硬、形状不规则或活动度差与周围组织粘连固定，伴有声带麻痹和同侧颈淋巴结肿大等提醒可能为恶性。②临床可触及甲状腺结节，</a:t>
            </a:r>
            <a:r>
              <a:rPr lang="zh-CN" altLang="en-US" sz="1900" b="1">
                <a:solidFill>
                  <a:srgbClr val="0000FF"/>
                </a:solidFill>
              </a:rPr>
              <a:t>但未能被超声检验等证实，严格意义上讲该类结节不能被诊疗为甲状腺结节。</a:t>
            </a:r>
            <a:r>
              <a:rPr lang="zh-CN" altLang="en-US" sz="1800" b="1">
                <a:solidFill>
                  <a:srgbClr val="0000FF"/>
                </a:solidFill>
              </a:rPr>
              <a:t>③无显著症状、体征，而在影像学检验时偶然发觉甲状腺结节，常给临床带来迷惑。不一样单位有不一样处理意见。</a:t>
            </a:r>
            <a:endParaRPr lang="zh-CN" altLang="en-US" sz="1800" b="1">
              <a:solidFill>
                <a:srgbClr val="0000FF"/>
              </a:solidFill>
            </a:endParaRPr>
          </a:p>
          <a:p>
            <a:pPr lvl="0">
              <a:lnSpc>
                <a:spcPct val="130000"/>
              </a:lnSpc>
              <a:buNone/>
            </a:pPr>
            <a:r>
              <a:rPr lang="en-US" altLang="zh-CN" sz="1800" b="1">
                <a:solidFill>
                  <a:srgbClr val="0000FF"/>
                </a:solidFill>
              </a:rPr>
              <a:t>a.</a:t>
            </a:r>
            <a:r>
              <a:rPr lang="zh-CN" altLang="en-US" sz="1800" b="1">
                <a:solidFill>
                  <a:srgbClr val="0000FF"/>
                </a:solidFill>
              </a:rPr>
              <a:t>现有指南提出直径</a:t>
            </a:r>
            <a:r>
              <a:rPr lang="en-US" altLang="zh-CN" sz="1800" b="1">
                <a:solidFill>
                  <a:srgbClr val="0000FF"/>
                </a:solidFill>
              </a:rPr>
              <a:t>〉1cm</a:t>
            </a:r>
            <a:r>
              <a:rPr lang="zh-CN" altLang="en-US" sz="1800" b="1">
                <a:solidFill>
                  <a:srgbClr val="0000FF"/>
                </a:solidFill>
              </a:rPr>
              <a:t>结节需深入检验和评定。直径≦</a:t>
            </a:r>
            <a:r>
              <a:rPr lang="en-US" altLang="zh-CN" sz="1800" b="1">
                <a:solidFill>
                  <a:srgbClr val="0000FF"/>
                </a:solidFill>
              </a:rPr>
              <a:t>1cm</a:t>
            </a:r>
            <a:r>
              <a:rPr lang="zh-CN" altLang="en-US" sz="1800" b="1">
                <a:solidFill>
                  <a:srgbClr val="0000FF"/>
                </a:solidFill>
              </a:rPr>
              <a:t>结节，如超声发觉癌疑征象、伴</a:t>
            </a:r>
            <a:r>
              <a:rPr lang="zh-CN" altLang="en-US" sz="1800">
                <a:solidFill>
                  <a:srgbClr val="0000FF"/>
                </a:solidFill>
              </a:rPr>
              <a:t>有相关淋巴结肿大，既往有头颈部放射线接触史等也要深入检验和处理</a:t>
            </a:r>
            <a:r>
              <a:rPr lang="en-US" altLang="zh-CN" sz="1800">
                <a:solidFill>
                  <a:srgbClr val="0000FF"/>
                </a:solidFill>
              </a:rPr>
              <a:t>;</a:t>
            </a:r>
            <a:endParaRPr lang="en-US" altLang="zh-CN" sz="1800">
              <a:solidFill>
                <a:srgbClr val="0000FF"/>
              </a:solidFill>
            </a:endParaRPr>
          </a:p>
          <a:p>
            <a:pPr lvl="0">
              <a:lnSpc>
                <a:spcPct val="130000"/>
              </a:lnSpc>
              <a:buNone/>
            </a:pPr>
            <a:r>
              <a:rPr lang="en-US" altLang="zh-CN" sz="1800">
                <a:solidFill>
                  <a:srgbClr val="0000FF"/>
                </a:solidFill>
              </a:rPr>
              <a:t>b.</a:t>
            </a:r>
            <a:r>
              <a:rPr lang="zh-CN" altLang="en-US" sz="1800">
                <a:solidFill>
                  <a:srgbClr val="0000FF"/>
                </a:solidFill>
              </a:rPr>
              <a:t>若无上述情况，则可暂不予外科处理，亲密随访观察，如随访期间甲状腺结节进行性增大或出现恶性征象应深入检验和处理。而长久观察无改变微小甲状腺结节或囊性改变不需要进行外科干预。</a:t>
            </a:r>
            <a:endParaRPr lang="zh-CN" altLang="en-US" sz="1800" b="1">
              <a:solidFill>
                <a:srgbClr val="0000FF"/>
              </a:solidFill>
            </a:endParaRPr>
          </a:p>
          <a:p>
            <a:pPr lvl="0">
              <a:lnSpc>
                <a:spcPct val="80000"/>
              </a:lnSpc>
            </a:pPr>
            <a:endParaRPr lang="zh-CN" altLang="en-US" sz="1800">
              <a:solidFill>
                <a:srgbClr val="0000FF"/>
              </a:solidFill>
            </a:endParaRPr>
          </a:p>
        </p:txBody>
      </p:sp>
      <p:sp>
        <p:nvSpPr>
          <p:cNvPr id="138244" name="TextBox 138243"/>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138245" name="TextBox 138244"/>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Rectangle 2"/>
          <p:cNvSpPr/>
          <p:nvPr>
            <p:ph type="title" idx="4294967295"/>
          </p:nvPr>
        </p:nvSpPr>
        <p:spPr>
          <a:xfrm>
            <a:off x="1331912" y="188912"/>
            <a:ext cx="7643812"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3300"/>
                </a:solidFill>
              </a:rPr>
              <a:t>提醒恶性病变可能临床证据</a:t>
            </a:r>
            <a:endParaRPr lang="zh-CN" altLang="en-US" sz="4000" b="1">
              <a:solidFill>
                <a:srgbClr val="FF3300"/>
              </a:solidFill>
            </a:endParaRPr>
          </a:p>
        </p:txBody>
      </p:sp>
      <p:sp>
        <p:nvSpPr>
          <p:cNvPr id="12291" name="Rectangle 3"/>
          <p:cNvSpPr/>
          <p:nvPr>
            <p:ph type="body" idx="4294967295"/>
          </p:nvPr>
        </p:nvSpPr>
        <p:spPr>
          <a:xfrm>
            <a:off x="468312" y="1773238"/>
            <a:ext cx="822960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Clr>
                <a:srgbClr val="FF3300"/>
              </a:buClr>
              <a:buSzPct val="80000"/>
              <a:buFont typeface="Wingdings" pitchFamily="2" charset="2"/>
              <a:buChar char="l"/>
            </a:pPr>
            <a:r>
              <a:rPr lang="zh-CN" altLang="en-US" b="1">
                <a:solidFill>
                  <a:srgbClr val="0000FF"/>
                </a:solidFill>
                <a:latin typeface="宋体" pitchFamily="2" charset="-122"/>
              </a:rPr>
              <a:t>有颈部放射线检验治疗史：在可触及结节中，恶性为</a:t>
            </a:r>
            <a:r>
              <a:rPr lang="en-US" altLang="zh-CN" b="1">
                <a:solidFill>
                  <a:srgbClr val="0000FF"/>
                </a:solidFill>
                <a:latin typeface="宋体" pitchFamily="2" charset="-122"/>
              </a:rPr>
              <a:t>20%-50%</a:t>
            </a:r>
            <a:endParaRPr lang="en-US" altLang="zh-CN" b="1">
              <a:solidFill>
                <a:srgbClr val="0000FF"/>
              </a:solidFill>
              <a:latin typeface="宋体" pitchFamily="2" charset="-122"/>
            </a:endParaRPr>
          </a:p>
          <a:p>
            <a:pPr lvl="0" eaLnBrk="1" hangingPunct="1">
              <a:buClr>
                <a:srgbClr val="FF3300"/>
              </a:buClr>
              <a:buSzPct val="80000"/>
              <a:buFont typeface="Wingdings" pitchFamily="2" charset="2"/>
              <a:buChar char="l"/>
            </a:pPr>
            <a:r>
              <a:rPr lang="zh-CN" altLang="en-US" b="1">
                <a:solidFill>
                  <a:srgbClr val="0000FF"/>
                </a:solidFill>
                <a:latin typeface="宋体" pitchFamily="2" charset="-122"/>
              </a:rPr>
              <a:t>有甲状腺髓样癌或</a:t>
            </a:r>
            <a:r>
              <a:rPr lang="en-US" altLang="zh-CN" b="1">
                <a:solidFill>
                  <a:srgbClr val="0000FF"/>
                </a:solidFill>
                <a:latin typeface="宋体" pitchFamily="2" charset="-122"/>
              </a:rPr>
              <a:t>MEN2</a:t>
            </a:r>
            <a:r>
              <a:rPr lang="zh-CN" altLang="en-US" b="1">
                <a:solidFill>
                  <a:srgbClr val="0000FF"/>
                </a:solidFill>
                <a:latin typeface="宋体" pitchFamily="2" charset="-122"/>
              </a:rPr>
              <a:t>家族史</a:t>
            </a:r>
            <a:endParaRPr lang="zh-CN" altLang="en-US" b="1">
              <a:solidFill>
                <a:srgbClr val="0000FF"/>
              </a:solidFill>
              <a:latin typeface="宋体" pitchFamily="2" charset="-122"/>
            </a:endParaRPr>
          </a:p>
          <a:p>
            <a:pPr lvl="0" eaLnBrk="1" hangingPunct="1">
              <a:buClr>
                <a:srgbClr val="FF3300"/>
              </a:buClr>
              <a:buSzPct val="80000"/>
              <a:buFont typeface="Wingdings" pitchFamily="2" charset="2"/>
              <a:buChar char="l"/>
            </a:pPr>
            <a:r>
              <a:rPr lang="zh-CN" altLang="en-US" b="1">
                <a:solidFill>
                  <a:srgbClr val="0000FF"/>
                </a:solidFill>
                <a:latin typeface="宋体" pitchFamily="2" charset="-122"/>
              </a:rPr>
              <a:t>年纪小于</a:t>
            </a:r>
            <a:r>
              <a:rPr lang="en-US" altLang="zh-CN" b="1">
                <a:solidFill>
                  <a:srgbClr val="0000FF"/>
                </a:solidFill>
                <a:latin typeface="宋体" pitchFamily="2" charset="-122"/>
              </a:rPr>
              <a:t>20</a:t>
            </a:r>
            <a:r>
              <a:rPr lang="zh-CN" altLang="en-US" b="1">
                <a:solidFill>
                  <a:srgbClr val="0000FF"/>
                </a:solidFill>
                <a:latin typeface="宋体" pitchFamily="2" charset="-122"/>
              </a:rPr>
              <a:t>岁或大于</a:t>
            </a:r>
            <a:r>
              <a:rPr lang="en-US" altLang="zh-CN" b="1">
                <a:solidFill>
                  <a:srgbClr val="0000FF"/>
                </a:solidFill>
                <a:latin typeface="宋体" pitchFamily="2" charset="-122"/>
              </a:rPr>
              <a:t>70</a:t>
            </a:r>
            <a:r>
              <a:rPr lang="zh-CN" altLang="en-US" b="1">
                <a:solidFill>
                  <a:srgbClr val="0000FF"/>
                </a:solidFill>
                <a:latin typeface="宋体" pitchFamily="2" charset="-122"/>
              </a:rPr>
              <a:t>岁：年纪小于</a:t>
            </a:r>
            <a:r>
              <a:rPr lang="en-US" altLang="zh-CN" b="1">
                <a:solidFill>
                  <a:srgbClr val="0000FF"/>
                </a:solidFill>
                <a:latin typeface="宋体" pitchFamily="2" charset="-122"/>
              </a:rPr>
              <a:t>20</a:t>
            </a:r>
            <a:r>
              <a:rPr lang="zh-CN" altLang="en-US" b="1">
                <a:solidFill>
                  <a:srgbClr val="0000FF"/>
                </a:solidFill>
                <a:latin typeface="宋体" pitchFamily="2" charset="-122"/>
              </a:rPr>
              <a:t>岁</a:t>
            </a:r>
            <a:r>
              <a:rPr lang="en-US" altLang="zh-CN" b="1">
                <a:solidFill>
                  <a:srgbClr val="0000FF"/>
                </a:solidFill>
                <a:latin typeface="宋体" pitchFamily="2" charset="-122"/>
              </a:rPr>
              <a:t>20%-50%</a:t>
            </a:r>
            <a:r>
              <a:rPr lang="zh-CN" altLang="en-US" b="1">
                <a:solidFill>
                  <a:srgbClr val="0000FF"/>
                </a:solidFill>
                <a:latin typeface="宋体" pitchFamily="2" charset="-122"/>
              </a:rPr>
              <a:t>孤立性结节为恶性，</a:t>
            </a:r>
            <a:r>
              <a:rPr lang="en-US" altLang="zh-CN" b="1">
                <a:solidFill>
                  <a:srgbClr val="0000FF"/>
                </a:solidFill>
                <a:latin typeface="宋体" pitchFamily="2" charset="-122"/>
              </a:rPr>
              <a:t>70</a:t>
            </a:r>
            <a:r>
              <a:rPr lang="zh-CN" altLang="en-US" b="1">
                <a:solidFill>
                  <a:srgbClr val="0000FF"/>
                </a:solidFill>
                <a:latin typeface="宋体" pitchFamily="2" charset="-122"/>
              </a:rPr>
              <a:t>岁以后出现甲状腺癌者预后较差</a:t>
            </a:r>
            <a:endParaRPr lang="zh-CN" altLang="en-US" b="1">
              <a:solidFill>
                <a:srgbClr val="0000FF"/>
              </a:solidFill>
              <a:latin typeface="宋体" pitchFamily="2" charset="-122"/>
            </a:endParaRPr>
          </a:p>
          <a:p>
            <a:pPr lvl="0" eaLnBrk="1" hangingPunct="1">
              <a:buClr>
                <a:srgbClr val="FF3300"/>
              </a:buClr>
              <a:buSzPct val="80000"/>
              <a:buFont typeface="Wingdings" pitchFamily="2" charset="2"/>
              <a:buChar char="l"/>
            </a:pPr>
            <a:r>
              <a:rPr lang="zh-CN" altLang="en-US" b="1">
                <a:solidFill>
                  <a:srgbClr val="0000FF"/>
                </a:solidFill>
                <a:latin typeface="宋体" pitchFamily="2" charset="-122"/>
              </a:rPr>
              <a:t>男性：男性恶性为</a:t>
            </a:r>
            <a:r>
              <a:rPr lang="en-US" altLang="zh-CN" b="1">
                <a:solidFill>
                  <a:srgbClr val="0000FF"/>
                </a:solidFill>
                <a:latin typeface="宋体" pitchFamily="2" charset="-122"/>
              </a:rPr>
              <a:t>8%</a:t>
            </a:r>
            <a:r>
              <a:rPr lang="zh-CN" altLang="en-US" b="1">
                <a:solidFill>
                  <a:srgbClr val="0000FF"/>
                </a:solidFill>
                <a:latin typeface="宋体" pitchFamily="2" charset="-122"/>
              </a:rPr>
              <a:t>，女性</a:t>
            </a:r>
            <a:r>
              <a:rPr lang="en-US" altLang="zh-CN" b="1">
                <a:solidFill>
                  <a:srgbClr val="0000FF"/>
                </a:solidFill>
                <a:latin typeface="宋体" pitchFamily="2" charset="-122"/>
              </a:rPr>
              <a:t>4%</a:t>
            </a:r>
            <a:endParaRPr lang="en-US" altLang="zh-CN" b="1">
              <a:solidFill>
                <a:srgbClr val="0000FF"/>
              </a:solidFill>
              <a:latin typeface="宋体" pitchFamily="2" charset="-122"/>
            </a:endParaRPr>
          </a:p>
        </p:txBody>
      </p:sp>
      <p:sp>
        <p:nvSpPr>
          <p:cNvPr id="12292" name="TextBox 12291"/>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12293" name="TextBox 12292"/>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Rectangle 2"/>
          <p:cNvSpPr/>
          <p:nvPr>
            <p:ph type="title" idx="4294967295"/>
          </p:nvPr>
        </p:nvSpPr>
        <p:spPr>
          <a:xfrm>
            <a:off x="1331912" y="188912"/>
            <a:ext cx="7643812"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3300"/>
                </a:solidFill>
              </a:rPr>
              <a:t>提醒恶性病变可能临床证据</a:t>
            </a:r>
            <a:endParaRPr lang="zh-CN" altLang="en-US" sz="4000" b="1">
              <a:solidFill>
                <a:srgbClr val="FF3300"/>
              </a:solidFill>
            </a:endParaRPr>
          </a:p>
        </p:txBody>
      </p:sp>
      <p:sp>
        <p:nvSpPr>
          <p:cNvPr id="13315" name="Rectangle 3"/>
          <p:cNvSpPr/>
          <p:nvPr>
            <p:ph type="body" idx="4294967295"/>
          </p:nvPr>
        </p:nvSpPr>
        <p:spPr>
          <a:xfrm>
            <a:off x="684212" y="1700212"/>
            <a:ext cx="8229600" cy="46085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Clr>
                <a:srgbClr val="FF3300"/>
              </a:buClr>
              <a:buSzPct val="80000"/>
              <a:buFont typeface="Wingdings" pitchFamily="2" charset="2"/>
              <a:buChar char="l"/>
            </a:pPr>
            <a:r>
              <a:rPr lang="zh-CN" altLang="en-US" b="1">
                <a:solidFill>
                  <a:srgbClr val="0000FF"/>
                </a:solidFill>
                <a:latin typeface="宋体" pitchFamily="2" charset="-122"/>
              </a:rPr>
              <a:t>结节短期内显著增大</a:t>
            </a:r>
            <a:endParaRPr lang="zh-CN" altLang="en-US" b="1">
              <a:solidFill>
                <a:srgbClr val="0000FF"/>
              </a:solidFill>
              <a:latin typeface="宋体" pitchFamily="2" charset="-122"/>
            </a:endParaRPr>
          </a:p>
          <a:p>
            <a:pPr lvl="0" eaLnBrk="1" hangingPunct="1">
              <a:buClr>
                <a:srgbClr val="FF3300"/>
              </a:buClr>
              <a:buSzPct val="80000"/>
              <a:buFont typeface="Wingdings" pitchFamily="2" charset="2"/>
              <a:buNone/>
            </a:pPr>
            <a:r>
              <a:rPr lang="zh-CN" altLang="en-US" b="1">
                <a:solidFill>
                  <a:srgbClr val="0000FF"/>
                </a:solidFill>
                <a:latin typeface="宋体" pitchFamily="2" charset="-122"/>
              </a:rPr>
              <a:t>  数小时内出现结节显著增大提醒结节内出血，其中</a:t>
            </a:r>
            <a:r>
              <a:rPr lang="en-US" altLang="zh-CN" b="1">
                <a:solidFill>
                  <a:srgbClr val="0000FF"/>
                </a:solidFill>
                <a:latin typeface="宋体" pitchFamily="2" charset="-122"/>
              </a:rPr>
              <a:t>10%</a:t>
            </a:r>
            <a:r>
              <a:rPr lang="zh-CN" altLang="en-US" b="1">
                <a:solidFill>
                  <a:srgbClr val="0000FF"/>
                </a:solidFill>
                <a:latin typeface="宋体" pitchFamily="2" charset="-122"/>
              </a:rPr>
              <a:t>为恶性；数周内结节显著增大，尤其是在</a:t>
            </a:r>
            <a:r>
              <a:rPr lang="en-US" altLang="zh-CN" b="1">
                <a:solidFill>
                  <a:srgbClr val="0000FF"/>
                </a:solidFill>
                <a:latin typeface="宋体" pitchFamily="2" charset="-122"/>
              </a:rPr>
              <a:t>L-T4</a:t>
            </a:r>
            <a:r>
              <a:rPr lang="zh-CN" altLang="en-US" b="1">
                <a:solidFill>
                  <a:srgbClr val="0000FF"/>
                </a:solidFill>
                <a:latin typeface="宋体" pitchFamily="2" charset="-122"/>
              </a:rPr>
              <a:t>治疗期间，提醒恶性</a:t>
            </a:r>
            <a:endParaRPr lang="zh-CN" altLang="en-US" b="1">
              <a:solidFill>
                <a:srgbClr val="0000FF"/>
              </a:solidFill>
              <a:latin typeface="宋体" pitchFamily="2" charset="-122"/>
            </a:endParaRPr>
          </a:p>
          <a:p>
            <a:pPr lvl="0" eaLnBrk="1" hangingPunct="1">
              <a:buClr>
                <a:srgbClr val="FF3300"/>
              </a:buClr>
              <a:buSzPct val="80000"/>
              <a:buFont typeface="Wingdings" pitchFamily="2" charset="2"/>
              <a:buChar char="l"/>
            </a:pPr>
            <a:r>
              <a:rPr lang="zh-CN" altLang="en-US" b="1">
                <a:solidFill>
                  <a:srgbClr val="0000FF"/>
                </a:solidFill>
                <a:latin typeface="宋体" pitchFamily="2" charset="-122"/>
              </a:rPr>
              <a:t>出现局部压迫症状，包含连续性声音嘶哑、发音困难、吞咽困难和呼吸困难</a:t>
            </a:r>
            <a:endParaRPr lang="zh-CN" altLang="en-US" b="1">
              <a:solidFill>
                <a:srgbClr val="0000FF"/>
              </a:solidFill>
              <a:latin typeface="宋体" pitchFamily="2" charset="-122"/>
            </a:endParaRPr>
          </a:p>
          <a:p>
            <a:pPr lvl="0" eaLnBrk="1" hangingPunct="1">
              <a:buClr>
                <a:srgbClr val="FF3300"/>
              </a:buClr>
              <a:buSzPct val="80000"/>
              <a:buFont typeface="Wingdings" pitchFamily="2" charset="2"/>
              <a:buChar char="l"/>
            </a:pPr>
            <a:r>
              <a:rPr lang="zh-CN" altLang="en-US" b="1">
                <a:solidFill>
                  <a:srgbClr val="0000FF"/>
                </a:solidFill>
                <a:latin typeface="宋体" pitchFamily="2" charset="-122"/>
              </a:rPr>
              <a:t>结节质地硬、形状不规则、固定</a:t>
            </a:r>
            <a:endParaRPr lang="zh-CN" altLang="en-US" b="1">
              <a:solidFill>
                <a:srgbClr val="0000FF"/>
              </a:solidFill>
              <a:latin typeface="宋体" pitchFamily="2" charset="-122"/>
            </a:endParaRPr>
          </a:p>
          <a:p>
            <a:pPr lvl="0" eaLnBrk="1" hangingPunct="1">
              <a:buClr>
                <a:srgbClr val="FF3300"/>
              </a:buClr>
              <a:buSzPct val="80000"/>
              <a:buFont typeface="Wingdings" pitchFamily="2" charset="2"/>
              <a:buChar char="l"/>
            </a:pPr>
            <a:r>
              <a:rPr lang="zh-CN" altLang="en-US" b="1">
                <a:solidFill>
                  <a:srgbClr val="0000FF"/>
                </a:solidFill>
                <a:latin typeface="宋体" pitchFamily="2" charset="-122"/>
              </a:rPr>
              <a:t>伴颈部淋巴结肿大</a:t>
            </a:r>
            <a:endParaRPr lang="zh-CN" altLang="en-US" b="1">
              <a:solidFill>
                <a:srgbClr val="0000FF"/>
              </a:solidFill>
              <a:latin typeface="宋体" pitchFamily="2" charset="-122"/>
            </a:endParaRPr>
          </a:p>
        </p:txBody>
      </p:sp>
      <p:sp>
        <p:nvSpPr>
          <p:cNvPr id="13316" name="TextBox 13315"/>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13317" name="TextBox 13316"/>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Rectangle 2"/>
          <p:cNvSpPr/>
          <p:nvPr>
            <p:ph type="title" idx="4294967295"/>
          </p:nvPr>
        </p:nvSpPr>
        <p:spPr>
          <a:xfrm>
            <a:off x="1835150" y="188912"/>
            <a:ext cx="6862762"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3300"/>
                </a:solidFill>
              </a:rPr>
              <a:t>试验室检验</a:t>
            </a:r>
            <a:endParaRPr lang="zh-CN" altLang="en-US" sz="4000" b="1">
              <a:solidFill>
                <a:srgbClr val="FF3300"/>
              </a:solidFill>
            </a:endParaRPr>
          </a:p>
        </p:txBody>
      </p:sp>
      <p:sp>
        <p:nvSpPr>
          <p:cNvPr id="14339" name="Rectangle 3"/>
          <p:cNvSpPr/>
          <p:nvPr>
            <p:ph type="body" idx="4294967295"/>
          </p:nvPr>
        </p:nvSpPr>
        <p:spPr>
          <a:xfrm>
            <a:off x="611188" y="1773238"/>
            <a:ext cx="8229600" cy="381635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None/>
            </a:pPr>
            <a:r>
              <a:rPr lang="en-US" altLang="zh-CN" b="1">
                <a:solidFill>
                  <a:srgbClr val="0000FF"/>
                </a:solidFill>
              </a:rPr>
              <a:t>                       </a:t>
            </a:r>
            <a:r>
              <a:rPr lang="zh-CN" altLang="en-US" sz="3600" b="1">
                <a:solidFill>
                  <a:srgbClr val="0000FF"/>
                </a:solidFill>
              </a:rPr>
              <a:t>甲状腺功效检验</a:t>
            </a:r>
            <a:endParaRPr lang="zh-CN" altLang="en-US" sz="3600" b="1">
              <a:solidFill>
                <a:srgbClr val="0000FF"/>
              </a:solidFill>
            </a:endParaRPr>
          </a:p>
          <a:p>
            <a:pPr lvl="0" eaLnBrk="1" hangingPunct="1">
              <a:buNone/>
            </a:pPr>
            <a:endParaRPr lang="zh-CN" altLang="en-US" sz="1000" b="1">
              <a:solidFill>
                <a:srgbClr val="0000FF"/>
              </a:solidFill>
              <a:latin typeface="宋体" pitchFamily="2" charset="-122"/>
            </a:endParaRPr>
          </a:p>
          <a:p>
            <a:pPr lvl="1" eaLnBrk="1" hangingPunct="1">
              <a:buClr>
                <a:srgbClr val="FF3300"/>
              </a:buClr>
              <a:buSzPct val="80000"/>
              <a:buFont typeface="Wingdings" pitchFamily="2" charset="2"/>
              <a:buChar char="l"/>
            </a:pPr>
            <a:endParaRPr lang="zh-CN" altLang="en-US" sz="3200" b="1">
              <a:solidFill>
                <a:srgbClr val="0000FF"/>
              </a:solidFill>
              <a:latin typeface="宋体" pitchFamily="2" charset="-122"/>
            </a:endParaRPr>
          </a:p>
          <a:p>
            <a:pPr lvl="1" eaLnBrk="1" hangingPunct="1">
              <a:buClr>
                <a:srgbClr val="FF3300"/>
              </a:buClr>
              <a:buSzPct val="80000"/>
              <a:buFont typeface="Wingdings" pitchFamily="2" charset="2"/>
              <a:buChar char="l"/>
            </a:pPr>
            <a:r>
              <a:rPr lang="zh-CN" altLang="en-US" sz="3200" b="1">
                <a:solidFill>
                  <a:srgbClr val="0000FF"/>
                </a:solidFill>
                <a:latin typeface="宋体" pitchFamily="2" charset="-122"/>
              </a:rPr>
              <a:t>绝大多数恶性结节患者甲功正常</a:t>
            </a:r>
            <a:endParaRPr lang="zh-CN" altLang="en-US" sz="3200" b="1">
              <a:solidFill>
                <a:srgbClr val="0000FF"/>
              </a:solidFill>
              <a:latin typeface="宋体" pitchFamily="2" charset="-122"/>
            </a:endParaRPr>
          </a:p>
          <a:p>
            <a:pPr lvl="1" eaLnBrk="1" hangingPunct="1">
              <a:buClr>
                <a:srgbClr val="FF3300"/>
              </a:buClr>
              <a:buSzPct val="80000"/>
              <a:buFont typeface="Wingdings" pitchFamily="2" charset="2"/>
              <a:buChar char="l"/>
            </a:pPr>
            <a:endParaRPr lang="zh-CN" altLang="en-US" sz="3200" b="1">
              <a:solidFill>
                <a:srgbClr val="0000FF"/>
              </a:solidFill>
              <a:latin typeface="宋体" pitchFamily="2" charset="-122"/>
            </a:endParaRPr>
          </a:p>
          <a:p>
            <a:pPr lvl="1" eaLnBrk="1" hangingPunct="1">
              <a:buClr>
                <a:srgbClr val="FF3300"/>
              </a:buClr>
              <a:buSzPct val="80000"/>
              <a:buFont typeface="Wingdings" pitchFamily="2" charset="2"/>
              <a:buChar char="l"/>
            </a:pPr>
            <a:r>
              <a:rPr lang="zh-CN" altLang="en-US" sz="3200" b="1">
                <a:solidFill>
                  <a:srgbClr val="0000FF"/>
                </a:solidFill>
                <a:latin typeface="宋体" pitchFamily="2" charset="-122"/>
              </a:rPr>
              <a:t>假如血清</a:t>
            </a:r>
            <a:r>
              <a:rPr lang="en-US" altLang="zh-CN" sz="3200" b="1">
                <a:solidFill>
                  <a:srgbClr val="0000FF"/>
                </a:solidFill>
                <a:latin typeface="宋体" pitchFamily="2" charset="-122"/>
              </a:rPr>
              <a:t>TSH</a:t>
            </a:r>
            <a:r>
              <a:rPr lang="zh-CN" altLang="en-US" sz="3200" b="1">
                <a:solidFill>
                  <a:srgbClr val="0000FF"/>
                </a:solidFill>
                <a:latin typeface="宋体" pitchFamily="2" charset="-122"/>
              </a:rPr>
              <a:t>低于正常且核素显像提醒高功效结节时，该结节几乎都是良性</a:t>
            </a:r>
            <a:endParaRPr lang="zh-CN" altLang="en-US" sz="3200" b="1">
              <a:solidFill>
                <a:srgbClr val="0000FF"/>
              </a:solidFill>
              <a:latin typeface="宋体" pitchFamily="2" charset="-122"/>
            </a:endParaRPr>
          </a:p>
        </p:txBody>
      </p:sp>
      <p:sp>
        <p:nvSpPr>
          <p:cNvPr id="14340" name="TextBox 14339"/>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14341" name="TextBox 14340"/>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Rectangle 2"/>
          <p:cNvSpPr/>
          <p:nvPr>
            <p:ph type="title" idx="4294967295"/>
          </p:nvPr>
        </p:nvSpPr>
        <p:spPr>
          <a:xfrm>
            <a:off x="1331912" y="188912"/>
            <a:ext cx="7643812"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3300"/>
                </a:solidFill>
              </a:rPr>
              <a:t>试验室检验</a:t>
            </a:r>
            <a:endParaRPr lang="zh-CN" altLang="en-US" sz="4000" b="1">
              <a:solidFill>
                <a:srgbClr val="FF3300"/>
              </a:solidFill>
            </a:endParaRPr>
          </a:p>
        </p:txBody>
      </p:sp>
      <p:sp>
        <p:nvSpPr>
          <p:cNvPr id="15363" name="Rectangle 3"/>
          <p:cNvSpPr/>
          <p:nvPr>
            <p:ph type="body" idx="4294967295"/>
          </p:nvPr>
        </p:nvSpPr>
        <p:spPr>
          <a:xfrm>
            <a:off x="457200" y="1600200"/>
            <a:ext cx="8229600" cy="499745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None/>
            </a:pPr>
            <a:r>
              <a:rPr lang="en-US" altLang="zh-CN" sz="3600" b="1">
                <a:solidFill>
                  <a:srgbClr val="0000FF"/>
                </a:solidFill>
                <a:latin typeface="宋体" pitchFamily="2" charset="-122"/>
              </a:rPr>
              <a:t>       </a:t>
            </a:r>
            <a:r>
              <a:rPr lang="zh-CN" altLang="en-US" sz="3600" b="1">
                <a:solidFill>
                  <a:srgbClr val="0000FF"/>
                </a:solidFill>
                <a:latin typeface="宋体" pitchFamily="2" charset="-122"/>
              </a:rPr>
              <a:t>甲状腺球蛋白（</a:t>
            </a:r>
            <a:r>
              <a:rPr lang="en-US" altLang="zh-CN" sz="3600" b="1">
                <a:solidFill>
                  <a:srgbClr val="0000FF"/>
                </a:solidFill>
                <a:latin typeface="宋体" pitchFamily="2" charset="-122"/>
              </a:rPr>
              <a:t>Tg</a:t>
            </a:r>
            <a:r>
              <a:rPr lang="zh-CN" altLang="en-US" sz="3600" b="1">
                <a:solidFill>
                  <a:srgbClr val="0000FF"/>
                </a:solidFill>
                <a:latin typeface="宋体" pitchFamily="2" charset="-122"/>
              </a:rPr>
              <a:t>）水平测定</a:t>
            </a:r>
            <a:endParaRPr lang="zh-CN" altLang="en-US" sz="3600" b="1">
              <a:solidFill>
                <a:srgbClr val="0000FF"/>
              </a:solidFill>
              <a:latin typeface="宋体" pitchFamily="2" charset="-122"/>
            </a:endParaRPr>
          </a:p>
          <a:p>
            <a:pPr lvl="0" eaLnBrk="1" hangingPunct="1">
              <a:buNone/>
            </a:pPr>
            <a:endParaRPr lang="zh-CN" altLang="en-US" sz="900" b="1">
              <a:solidFill>
                <a:srgbClr val="0000FF"/>
              </a:solidFill>
              <a:latin typeface="宋体" pitchFamily="2" charset="-122"/>
            </a:endParaRPr>
          </a:p>
          <a:p>
            <a:pPr lvl="1" eaLnBrk="1" hangingPunct="1">
              <a:buClr>
                <a:srgbClr val="FF3300"/>
              </a:buClr>
              <a:buSzPct val="80000"/>
              <a:buFont typeface="Wingdings" pitchFamily="2" charset="2"/>
              <a:buChar char="l"/>
            </a:pPr>
            <a:r>
              <a:rPr lang="zh-CN" altLang="en-US" sz="3000" b="1">
                <a:solidFill>
                  <a:srgbClr val="0000FF"/>
                </a:solidFill>
                <a:latin typeface="宋体" pitchFamily="2" charset="-122"/>
              </a:rPr>
              <a:t>各种甲状腺疾病可造成血清</a:t>
            </a:r>
            <a:r>
              <a:rPr lang="en-US" altLang="zh-CN" sz="3000" b="1">
                <a:solidFill>
                  <a:srgbClr val="0000FF"/>
                </a:solidFill>
                <a:latin typeface="宋体" pitchFamily="2" charset="-122"/>
              </a:rPr>
              <a:t>Tg</a:t>
            </a:r>
            <a:r>
              <a:rPr lang="zh-CN" altLang="en-US" sz="3000" b="1">
                <a:solidFill>
                  <a:srgbClr val="0000FF"/>
                </a:solidFill>
                <a:latin typeface="宋体" pitchFamily="2" charset="-122"/>
              </a:rPr>
              <a:t>水平升高，测定</a:t>
            </a:r>
            <a:r>
              <a:rPr lang="en-US" altLang="zh-CN" sz="3000" b="1">
                <a:solidFill>
                  <a:srgbClr val="0000FF"/>
                </a:solidFill>
                <a:latin typeface="宋体" pitchFamily="2" charset="-122"/>
              </a:rPr>
              <a:t>Tg</a:t>
            </a:r>
            <a:r>
              <a:rPr lang="zh-CN" altLang="en-US" sz="3000" b="1">
                <a:solidFill>
                  <a:srgbClr val="0000FF"/>
                </a:solidFill>
                <a:latin typeface="宋体" pitchFamily="2" charset="-122"/>
              </a:rPr>
              <a:t>对判别结节良、恶性没有帮助</a:t>
            </a:r>
            <a:endParaRPr lang="zh-CN" altLang="en-US" sz="3000" b="1">
              <a:solidFill>
                <a:srgbClr val="0000FF"/>
              </a:solidFill>
              <a:latin typeface="宋体" pitchFamily="2" charset="-122"/>
            </a:endParaRPr>
          </a:p>
          <a:p>
            <a:pPr lvl="1" eaLnBrk="1" hangingPunct="1">
              <a:buNone/>
            </a:pPr>
            <a:endParaRPr lang="zh-CN" altLang="en-US" sz="3000">
              <a:solidFill>
                <a:srgbClr val="0000FF"/>
              </a:solidFill>
              <a:latin typeface="宋体" pitchFamily="2" charset="-122"/>
            </a:endParaRPr>
          </a:p>
          <a:p>
            <a:pPr lvl="0" eaLnBrk="1" hangingPunct="1">
              <a:buNone/>
            </a:pPr>
            <a:r>
              <a:rPr lang="zh-CN" altLang="en-US" sz="3600" b="1">
                <a:solidFill>
                  <a:srgbClr val="0000FF"/>
                </a:solidFill>
                <a:latin typeface="宋体" pitchFamily="2" charset="-122"/>
              </a:rPr>
              <a:t>       血清降钙素（</a:t>
            </a:r>
            <a:r>
              <a:rPr lang="en-US" altLang="zh-CN" sz="3600" b="1">
                <a:solidFill>
                  <a:srgbClr val="0000FF"/>
                </a:solidFill>
                <a:latin typeface="宋体" pitchFamily="2" charset="-122"/>
              </a:rPr>
              <a:t>CT</a:t>
            </a:r>
            <a:r>
              <a:rPr lang="zh-CN" altLang="en-US" sz="3600" b="1">
                <a:solidFill>
                  <a:srgbClr val="0000FF"/>
                </a:solidFill>
                <a:latin typeface="宋体" pitchFamily="2" charset="-122"/>
              </a:rPr>
              <a:t>）水平测定</a:t>
            </a:r>
            <a:endParaRPr lang="zh-CN" altLang="en-US" sz="3600" b="1">
              <a:solidFill>
                <a:srgbClr val="0000FF"/>
              </a:solidFill>
              <a:latin typeface="宋体" pitchFamily="2" charset="-122"/>
            </a:endParaRPr>
          </a:p>
          <a:p>
            <a:pPr lvl="0" eaLnBrk="1" hangingPunct="1">
              <a:buNone/>
            </a:pPr>
            <a:endParaRPr lang="zh-CN" altLang="en-US" sz="900" b="1">
              <a:solidFill>
                <a:srgbClr val="0000FF"/>
              </a:solidFill>
              <a:latin typeface="宋体" pitchFamily="2" charset="-122"/>
            </a:endParaRPr>
          </a:p>
          <a:p>
            <a:pPr lvl="1" eaLnBrk="1" hangingPunct="1">
              <a:buClr>
                <a:srgbClr val="FF3300"/>
              </a:buClr>
              <a:buSzPct val="80000"/>
              <a:buFont typeface="Wingdings" pitchFamily="2" charset="2"/>
            </a:pPr>
            <a:r>
              <a:rPr lang="zh-CN" altLang="en-US" sz="3000" b="1">
                <a:solidFill>
                  <a:srgbClr val="0000FF"/>
                </a:solidFill>
                <a:latin typeface="宋体" pitchFamily="2" charset="-122"/>
              </a:rPr>
              <a:t>对髓样癌有诊疗意义。有甲状腺髓样癌家族史或</a:t>
            </a:r>
            <a:r>
              <a:rPr lang="en-US" altLang="zh-CN" sz="3000" b="1">
                <a:solidFill>
                  <a:srgbClr val="0000FF"/>
                </a:solidFill>
                <a:latin typeface="宋体" pitchFamily="2" charset="-122"/>
              </a:rPr>
              <a:t>MEN2</a:t>
            </a:r>
            <a:r>
              <a:rPr lang="zh-CN" altLang="en-US" sz="3000" b="1">
                <a:solidFill>
                  <a:srgbClr val="0000FF"/>
                </a:solidFill>
                <a:latin typeface="宋体" pitchFamily="2" charset="-122"/>
              </a:rPr>
              <a:t>家族史者，应检测基础或刺激状态下血清降钙素水平</a:t>
            </a:r>
            <a:endParaRPr lang="zh-CN" altLang="en-US" sz="3000"/>
          </a:p>
        </p:txBody>
      </p:sp>
      <p:sp>
        <p:nvSpPr>
          <p:cNvPr id="15364" name="TextBox 15363"/>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15365" name="TextBox 15364"/>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Rectangle 2"/>
          <p:cNvSpPr/>
          <p:nvPr>
            <p:ph type="title" idx="4294967295"/>
          </p:nvPr>
        </p:nvSpPr>
        <p:spPr>
          <a:xfrm>
            <a:off x="1331912" y="188912"/>
            <a:ext cx="7643812"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3300"/>
                </a:solidFill>
              </a:rPr>
              <a:t>试验室检验</a:t>
            </a:r>
            <a:endParaRPr lang="zh-CN" altLang="en-US" sz="4000" b="1">
              <a:solidFill>
                <a:srgbClr val="FF3300"/>
              </a:solidFill>
            </a:endParaRPr>
          </a:p>
        </p:txBody>
      </p:sp>
      <p:sp>
        <p:nvSpPr>
          <p:cNvPr id="16387" name="Rectangle 3"/>
          <p:cNvSpPr/>
          <p:nvPr>
            <p:ph type="body" idx="4294967295"/>
          </p:nvPr>
        </p:nvSpPr>
        <p:spPr>
          <a:xfrm>
            <a:off x="457200" y="1782762"/>
            <a:ext cx="822960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None/>
            </a:pPr>
            <a:r>
              <a:rPr lang="en-US" altLang="zh-CN" b="1">
                <a:solidFill>
                  <a:srgbClr val="0000FF"/>
                </a:solidFill>
                <a:latin typeface="宋体" pitchFamily="2" charset="-122"/>
              </a:rPr>
              <a:t>          </a:t>
            </a:r>
            <a:r>
              <a:rPr lang="zh-CN" altLang="en-US" sz="3600" b="1">
                <a:solidFill>
                  <a:srgbClr val="0000FF"/>
                </a:solidFill>
                <a:latin typeface="宋体" pitchFamily="2" charset="-122"/>
              </a:rPr>
              <a:t>血清</a:t>
            </a:r>
            <a:r>
              <a:rPr lang="en-US" altLang="zh-CN" sz="3600" b="1">
                <a:solidFill>
                  <a:srgbClr val="0000FF"/>
                </a:solidFill>
                <a:latin typeface="宋体" pitchFamily="2" charset="-122"/>
              </a:rPr>
              <a:t>TPOAb</a:t>
            </a:r>
            <a:r>
              <a:rPr lang="zh-CN" altLang="en-US" sz="3600" b="1">
                <a:solidFill>
                  <a:srgbClr val="0000FF"/>
                </a:solidFill>
                <a:latin typeface="宋体" pitchFamily="2" charset="-122"/>
              </a:rPr>
              <a:t>和</a:t>
            </a:r>
            <a:r>
              <a:rPr lang="en-US" altLang="zh-CN" sz="3600" b="1">
                <a:solidFill>
                  <a:srgbClr val="0000FF"/>
                </a:solidFill>
                <a:latin typeface="宋体" pitchFamily="2" charset="-122"/>
              </a:rPr>
              <a:t>TgAb</a:t>
            </a:r>
            <a:r>
              <a:rPr lang="zh-CN" altLang="en-US" sz="3600" b="1">
                <a:solidFill>
                  <a:srgbClr val="0000FF"/>
                </a:solidFill>
                <a:latin typeface="宋体" pitchFamily="2" charset="-122"/>
              </a:rPr>
              <a:t>检验</a:t>
            </a:r>
            <a:endParaRPr lang="zh-CN" altLang="en-US" sz="3600" b="1">
              <a:solidFill>
                <a:srgbClr val="0000FF"/>
              </a:solidFill>
              <a:latin typeface="宋体" pitchFamily="2" charset="-122"/>
            </a:endParaRPr>
          </a:p>
          <a:p>
            <a:pPr lvl="0" eaLnBrk="1" hangingPunct="1">
              <a:buNone/>
            </a:pPr>
            <a:endParaRPr lang="zh-CN" altLang="en-US" sz="1000" b="1">
              <a:solidFill>
                <a:srgbClr val="0000FF"/>
              </a:solidFill>
              <a:latin typeface="宋体" pitchFamily="2" charset="-122"/>
            </a:endParaRPr>
          </a:p>
          <a:p>
            <a:pPr lvl="1" eaLnBrk="1" hangingPunct="1">
              <a:buClr>
                <a:srgbClr val="FF3300"/>
              </a:buClr>
              <a:buSzPct val="80000"/>
              <a:buFont typeface="Wingdings" pitchFamily="2" charset="2"/>
            </a:pPr>
            <a:r>
              <a:rPr lang="zh-CN" altLang="en-US" sz="3200" b="1">
                <a:solidFill>
                  <a:srgbClr val="0000FF"/>
                </a:solidFill>
                <a:latin typeface="宋体" pitchFamily="2" charset="-122"/>
              </a:rPr>
              <a:t>是桥本甲状腺炎临床诊疗指标</a:t>
            </a:r>
            <a:endParaRPr lang="zh-CN" altLang="en-US" sz="3200" b="1">
              <a:solidFill>
                <a:srgbClr val="0000FF"/>
              </a:solidFill>
              <a:latin typeface="宋体" pitchFamily="2" charset="-122"/>
            </a:endParaRPr>
          </a:p>
          <a:p>
            <a:pPr lvl="1" eaLnBrk="1" hangingPunct="1">
              <a:buClr>
                <a:srgbClr val="FF3300"/>
              </a:buClr>
              <a:buSzPct val="80000"/>
              <a:buFont typeface="Wingdings" pitchFamily="2" charset="2"/>
            </a:pPr>
            <a:endParaRPr lang="zh-CN" altLang="en-US" sz="3200" b="1">
              <a:solidFill>
                <a:srgbClr val="0000FF"/>
              </a:solidFill>
              <a:latin typeface="宋体" pitchFamily="2" charset="-122"/>
            </a:endParaRPr>
          </a:p>
          <a:p>
            <a:pPr lvl="1" eaLnBrk="1" hangingPunct="1">
              <a:buClr>
                <a:srgbClr val="FF3300"/>
              </a:buClr>
              <a:buSzPct val="80000"/>
              <a:buFont typeface="Wingdings" pitchFamily="2" charset="2"/>
            </a:pPr>
            <a:r>
              <a:rPr lang="zh-CN" altLang="en-US" sz="3200" b="1">
                <a:solidFill>
                  <a:srgbClr val="0000FF"/>
                </a:solidFill>
                <a:latin typeface="宋体" pitchFamily="2" charset="-122"/>
              </a:rPr>
              <a:t>但确诊桥本甲状腺炎仍不能完全除外恶性肿瘤存在可能，少数桥本甲状腺炎可合并甲状腺乳头状癌或甲状腺淋巴瘤</a:t>
            </a:r>
            <a:endParaRPr lang="zh-CN" altLang="en-US" sz="3200" b="1">
              <a:solidFill>
                <a:srgbClr val="0000FF"/>
              </a:solidFill>
              <a:latin typeface="宋体" pitchFamily="2" charset="-122"/>
            </a:endParaRPr>
          </a:p>
          <a:p>
            <a:pPr lvl="0" eaLnBrk="1" hangingPunct="1"/>
            <a:endParaRPr lang="en-US" altLang="zh-CN"/>
          </a:p>
        </p:txBody>
      </p:sp>
      <p:sp>
        <p:nvSpPr>
          <p:cNvPr id="16388" name="TextBox 16387"/>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16389" name="TextBox 16388"/>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Rectangle 2"/>
          <p:cNvSpPr/>
          <p:nvPr>
            <p:ph type="title" idx="4294967295"/>
          </p:nvPr>
        </p:nvSpPr>
        <p:spPr>
          <a:xfrm>
            <a:off x="1331912" y="188912"/>
            <a:ext cx="7643812"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0000"/>
                </a:solidFill>
              </a:rPr>
              <a:t>甲状腺超声检验</a:t>
            </a:r>
            <a:endParaRPr lang="zh-CN" altLang="en-US" sz="4000" b="1">
              <a:solidFill>
                <a:srgbClr val="FF0000"/>
              </a:solidFill>
            </a:endParaRPr>
          </a:p>
        </p:txBody>
      </p:sp>
      <p:sp>
        <p:nvSpPr>
          <p:cNvPr id="19459" name="Rectangle 3"/>
          <p:cNvSpPr/>
          <p:nvPr>
            <p:ph type="body" idx="4294967295"/>
          </p:nvPr>
        </p:nvSpPr>
        <p:spPr>
          <a:xfrm>
            <a:off x="1258888" y="1484312"/>
            <a:ext cx="741680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None/>
            </a:pPr>
            <a:r>
              <a:rPr lang="zh-CN" altLang="en-US" sz="3600" b="1">
                <a:solidFill>
                  <a:srgbClr val="0000FF"/>
                </a:solidFill>
                <a:latin typeface="宋体" pitchFamily="2" charset="-122"/>
              </a:rPr>
              <a:t>    触诊与甲状腺超声检验比较</a:t>
            </a:r>
            <a:endParaRPr lang="zh-CN" altLang="en-US" sz="3600" b="1">
              <a:solidFill>
                <a:srgbClr val="0000FF"/>
              </a:solidFill>
              <a:latin typeface="宋体" pitchFamily="2" charset="-122"/>
            </a:endParaRPr>
          </a:p>
          <a:p>
            <a:pPr lvl="0" eaLnBrk="1" hangingPunct="1">
              <a:buNone/>
            </a:pPr>
            <a:endParaRPr lang="zh-CN" altLang="en-US" sz="1000" b="1">
              <a:solidFill>
                <a:srgbClr val="0000FF"/>
              </a:solidFill>
              <a:latin typeface="宋体" pitchFamily="2" charset="-122"/>
            </a:endParaRPr>
          </a:p>
          <a:p>
            <a:pPr lvl="0" eaLnBrk="1" hangingPunct="1">
              <a:buClr>
                <a:srgbClr val="FF0000"/>
              </a:buClr>
              <a:buSzPct val="80000"/>
              <a:buFont typeface="Wingdings" pitchFamily="2" charset="2"/>
            </a:pPr>
            <a:r>
              <a:rPr lang="zh-CN" altLang="en-US" sz="3000" b="1">
                <a:solidFill>
                  <a:srgbClr val="0000FF"/>
                </a:solidFill>
                <a:latin typeface="宋体" pitchFamily="2" charset="-122"/>
              </a:rPr>
              <a:t>通常可触及甲状腺结节直径大于</a:t>
            </a:r>
            <a:r>
              <a:rPr lang="en-US" altLang="zh-CN" sz="3000" b="1">
                <a:solidFill>
                  <a:srgbClr val="0000FF"/>
                </a:solidFill>
                <a:latin typeface="宋体" pitchFamily="2" charset="-122"/>
              </a:rPr>
              <a:t>1cm</a:t>
            </a:r>
            <a:r>
              <a:rPr lang="zh-CN" altLang="en-US" sz="3000" b="1">
                <a:solidFill>
                  <a:srgbClr val="0000FF"/>
                </a:solidFill>
                <a:latin typeface="宋体" pitchFamily="2" charset="-122"/>
              </a:rPr>
              <a:t>；超声检验可发觉小至</a:t>
            </a:r>
            <a:r>
              <a:rPr lang="en-US" altLang="zh-CN" sz="3000" b="1">
                <a:solidFill>
                  <a:srgbClr val="0000FF"/>
                </a:solidFill>
                <a:latin typeface="宋体" pitchFamily="2" charset="-122"/>
              </a:rPr>
              <a:t>2mm</a:t>
            </a:r>
            <a:r>
              <a:rPr lang="zh-CN" altLang="en-US" sz="3000" b="1">
                <a:solidFill>
                  <a:srgbClr val="0000FF"/>
                </a:solidFill>
                <a:latin typeface="宋体" pitchFamily="2" charset="-122"/>
              </a:rPr>
              <a:t>结节</a:t>
            </a: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pP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pPr>
            <a:r>
              <a:rPr lang="zh-CN" altLang="en-US" sz="3000" b="1">
                <a:solidFill>
                  <a:srgbClr val="0000FF"/>
                </a:solidFill>
                <a:latin typeface="宋体" pitchFamily="2" charset="-122"/>
              </a:rPr>
              <a:t>在体检时未触及结节者，</a:t>
            </a:r>
            <a:r>
              <a:rPr lang="en-US" altLang="zh-CN" sz="3000" b="1">
                <a:solidFill>
                  <a:srgbClr val="0000FF"/>
                </a:solidFill>
                <a:latin typeface="宋体" pitchFamily="2" charset="-122"/>
              </a:rPr>
              <a:t>50%</a:t>
            </a:r>
            <a:r>
              <a:rPr lang="zh-CN" altLang="en-US" sz="3000" b="1">
                <a:solidFill>
                  <a:srgbClr val="0000FF"/>
                </a:solidFill>
                <a:latin typeface="宋体" pitchFamily="2" charset="-122"/>
              </a:rPr>
              <a:t>超声检验可发觉结节</a:t>
            </a: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pP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pPr>
            <a:r>
              <a:rPr lang="zh-CN" altLang="en-US" sz="3000" b="1">
                <a:solidFill>
                  <a:srgbClr val="0000FF"/>
                </a:solidFill>
                <a:latin typeface="宋体" pitchFamily="2" charset="-122"/>
              </a:rPr>
              <a:t>体检发觉孤立性结节中，</a:t>
            </a:r>
            <a:r>
              <a:rPr lang="en-US" altLang="zh-CN" sz="3000" b="1">
                <a:solidFill>
                  <a:srgbClr val="0000FF"/>
                </a:solidFill>
                <a:latin typeface="宋体" pitchFamily="2" charset="-122"/>
              </a:rPr>
              <a:t>50%</a:t>
            </a:r>
            <a:r>
              <a:rPr lang="zh-CN" altLang="en-US" sz="3000" b="1">
                <a:solidFill>
                  <a:srgbClr val="0000FF"/>
                </a:solidFill>
                <a:latin typeface="宋体" pitchFamily="2" charset="-122"/>
              </a:rPr>
              <a:t>超声检验为多发性结节</a:t>
            </a:r>
            <a:endParaRPr lang="zh-CN" altLang="en-US" sz="3000" b="1">
              <a:solidFill>
                <a:srgbClr val="0000FF"/>
              </a:solidFill>
              <a:latin typeface="宋体" pitchFamily="2" charset="-122"/>
            </a:endParaRPr>
          </a:p>
          <a:p>
            <a:pPr lvl="0" eaLnBrk="1" hangingPunct="1"/>
            <a:endParaRPr lang="en-US" altLang="zh-CN" sz="3000" b="1">
              <a:solidFill>
                <a:srgbClr val="0000FF"/>
              </a:solidFill>
              <a:latin typeface="宋体" pitchFamily="2" charset="-122"/>
            </a:endParaRPr>
          </a:p>
        </p:txBody>
      </p:sp>
      <p:sp>
        <p:nvSpPr>
          <p:cNvPr id="19460" name="TextBox 19459"/>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19461" name="TextBox 19460"/>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Rectangle 2"/>
          <p:cNvSpPr/>
          <p:nvPr>
            <p:ph type="title" idx="4294967295"/>
          </p:nvPr>
        </p:nvSpPr>
        <p:spPr>
          <a:xfrm>
            <a:off x="1331912" y="188912"/>
            <a:ext cx="7643812"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0000"/>
                </a:solidFill>
              </a:rPr>
              <a:t>高清楚甲状腺超声检验</a:t>
            </a:r>
            <a:endParaRPr lang="zh-CN" altLang="en-US" sz="4000" b="1">
              <a:solidFill>
                <a:srgbClr val="FF0000"/>
              </a:solidFill>
            </a:endParaRPr>
          </a:p>
        </p:txBody>
      </p:sp>
      <p:sp>
        <p:nvSpPr>
          <p:cNvPr id="20483" name="Rectangle 3"/>
          <p:cNvSpPr/>
          <p:nvPr>
            <p:ph type="body" idx="4294967295"/>
          </p:nvPr>
        </p:nvSpPr>
        <p:spPr>
          <a:xfrm>
            <a:off x="827088" y="1700212"/>
            <a:ext cx="7653338" cy="3341688"/>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lnSpc>
                <a:spcPct val="90000"/>
              </a:lnSpc>
              <a:buClr>
                <a:srgbClr val="FF0000"/>
              </a:buClr>
              <a:buSzPct val="80000"/>
              <a:buFont typeface="Wingdings" pitchFamily="2" charset="2"/>
              <a:buChar char="l"/>
            </a:pPr>
            <a:r>
              <a:rPr lang="zh-CN" altLang="en-US" b="1">
                <a:solidFill>
                  <a:srgbClr val="0000FF"/>
                </a:solidFill>
              </a:rPr>
              <a:t>是评价甲状腺结节最敏感检验方法</a:t>
            </a:r>
            <a:endParaRPr lang="zh-CN" altLang="en-US" b="1">
              <a:solidFill>
                <a:srgbClr val="0000FF"/>
              </a:solidFill>
            </a:endParaRPr>
          </a:p>
          <a:p>
            <a:pPr lvl="0" eaLnBrk="1" hangingPunct="1">
              <a:lnSpc>
                <a:spcPct val="90000"/>
              </a:lnSpc>
              <a:buClr>
                <a:srgbClr val="FF0000"/>
              </a:buClr>
              <a:buSzPct val="80000"/>
              <a:buFont typeface="Wingdings" pitchFamily="2" charset="2"/>
              <a:buChar char="l"/>
            </a:pPr>
            <a:endParaRPr lang="zh-CN" altLang="en-US" b="1">
              <a:solidFill>
                <a:srgbClr val="0000FF"/>
              </a:solidFill>
            </a:endParaRPr>
          </a:p>
          <a:p>
            <a:pPr lvl="0" eaLnBrk="1" hangingPunct="1">
              <a:lnSpc>
                <a:spcPct val="90000"/>
              </a:lnSpc>
              <a:buClr>
                <a:srgbClr val="FF0000"/>
              </a:buClr>
              <a:buSzPct val="80000"/>
              <a:buFont typeface="Wingdings" pitchFamily="2" charset="2"/>
              <a:buChar char="l"/>
            </a:pPr>
            <a:r>
              <a:rPr lang="zh-CN" altLang="en-US" b="1">
                <a:solidFill>
                  <a:srgbClr val="0000FF"/>
                </a:solidFill>
              </a:rPr>
              <a:t>不但可用于判别结节性质，也可在超声引导下对甲状腺结节进行定位、穿刺、治疗和随诊</a:t>
            </a:r>
            <a:endParaRPr lang="zh-CN" altLang="en-US" b="1">
              <a:solidFill>
                <a:srgbClr val="0000FF"/>
              </a:solidFill>
            </a:endParaRPr>
          </a:p>
          <a:p>
            <a:pPr lvl="0" eaLnBrk="1" hangingPunct="1">
              <a:lnSpc>
                <a:spcPct val="90000"/>
              </a:lnSpc>
              <a:buClr>
                <a:srgbClr val="FF0000"/>
              </a:buClr>
              <a:buSzPct val="80000"/>
              <a:buFont typeface="Wingdings" pitchFamily="2" charset="2"/>
              <a:buChar char="l"/>
            </a:pPr>
            <a:endParaRPr lang="zh-CN" altLang="en-US" b="1">
              <a:solidFill>
                <a:srgbClr val="0000FF"/>
              </a:solidFill>
            </a:endParaRPr>
          </a:p>
          <a:p>
            <a:pPr lvl="0" eaLnBrk="1" hangingPunct="1">
              <a:lnSpc>
                <a:spcPct val="90000"/>
              </a:lnSpc>
              <a:buClr>
                <a:srgbClr val="FF0000"/>
              </a:buClr>
              <a:buSzPct val="80000"/>
              <a:buFont typeface="Wingdings" pitchFamily="2" charset="2"/>
              <a:buChar char="l"/>
            </a:pPr>
            <a:r>
              <a:rPr lang="zh-CN" altLang="en-US" b="1">
                <a:solidFill>
                  <a:srgbClr val="0000FF"/>
                </a:solidFill>
              </a:rPr>
              <a:t>汇报内容应包含：结节位置、形态、大小、数目、结节边缘状态、内部结构、回声特征、血流情况和颈部淋巴结情况</a:t>
            </a:r>
            <a:endParaRPr lang="zh-CN" altLang="en-US" b="1">
              <a:solidFill>
                <a:srgbClr val="0000FF"/>
              </a:solidFill>
            </a:endParaRPr>
          </a:p>
        </p:txBody>
      </p:sp>
      <p:sp>
        <p:nvSpPr>
          <p:cNvPr id="20484" name="TextBox 20483"/>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20485" name="TextBox 20484"/>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Rectangle 2"/>
          <p:cNvSpPr/>
          <p:nvPr>
            <p:ph type="title" idx="4294967295"/>
          </p:nvPr>
        </p:nvSpPr>
        <p:spPr>
          <a:xfrm>
            <a:off x="1331912" y="188912"/>
            <a:ext cx="7643812"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0000"/>
                </a:solidFill>
              </a:rPr>
              <a:t>高清楚甲状腺超声检验</a:t>
            </a:r>
            <a:endParaRPr lang="zh-CN" altLang="en-US" sz="4000" b="1">
              <a:solidFill>
                <a:srgbClr val="FF0000"/>
              </a:solidFill>
            </a:endParaRPr>
          </a:p>
        </p:txBody>
      </p:sp>
      <p:sp>
        <p:nvSpPr>
          <p:cNvPr id="21507" name="Rectangle 3"/>
          <p:cNvSpPr/>
          <p:nvPr>
            <p:ph type="body" idx="4294967295"/>
          </p:nvPr>
        </p:nvSpPr>
        <p:spPr>
          <a:xfrm>
            <a:off x="684212" y="1339850"/>
            <a:ext cx="8023225" cy="551815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lnSpc>
                <a:spcPct val="90000"/>
              </a:lnSpc>
              <a:buClr>
                <a:srgbClr val="FF0000"/>
              </a:buClr>
              <a:buSzPct val="80000"/>
              <a:buFont typeface="Wingdings" pitchFamily="2" charset="2"/>
              <a:buNone/>
            </a:pPr>
            <a:r>
              <a:rPr lang="zh-CN" altLang="en-US" sz="3600" b="1">
                <a:solidFill>
                  <a:srgbClr val="0000FF"/>
                </a:solidFill>
                <a:latin typeface="宋体" pitchFamily="2" charset="-122"/>
              </a:rPr>
              <a:t>结节恶性变特征：</a:t>
            </a:r>
            <a:endParaRPr lang="zh-CN" altLang="en-US" sz="3600" b="1">
              <a:solidFill>
                <a:srgbClr val="0000FF"/>
              </a:solidFill>
              <a:latin typeface="宋体" pitchFamily="2" charset="-122"/>
            </a:endParaRPr>
          </a:p>
          <a:p>
            <a:pPr lvl="0" eaLnBrk="1" hangingPunct="1">
              <a:lnSpc>
                <a:spcPct val="90000"/>
              </a:lnSpc>
              <a:buClr>
                <a:srgbClr val="FF0000"/>
              </a:buClr>
              <a:buSzPct val="80000"/>
              <a:buFont typeface="Wingdings" pitchFamily="2" charset="2"/>
              <a:buChar char="l"/>
            </a:pPr>
            <a:r>
              <a:rPr lang="zh-CN" altLang="en-US" sz="3000" b="1">
                <a:solidFill>
                  <a:srgbClr val="0000FF"/>
                </a:solidFill>
                <a:latin typeface="宋体" pitchFamily="2" charset="-122"/>
              </a:rPr>
              <a:t>微小钙化</a:t>
            </a:r>
            <a:endParaRPr lang="zh-CN" altLang="en-US" sz="3000" b="1">
              <a:solidFill>
                <a:srgbClr val="0000FF"/>
              </a:solidFill>
              <a:latin typeface="宋体" pitchFamily="2" charset="-122"/>
            </a:endParaRPr>
          </a:p>
          <a:p>
            <a:pPr lvl="0" eaLnBrk="1" hangingPunct="1">
              <a:lnSpc>
                <a:spcPct val="90000"/>
              </a:lnSpc>
              <a:buClr>
                <a:srgbClr val="FF0000"/>
              </a:buClr>
              <a:buSzPct val="80000"/>
              <a:buFont typeface="Wingdings" pitchFamily="2" charset="2"/>
              <a:buChar char="l"/>
            </a:pPr>
            <a:r>
              <a:rPr lang="zh-CN" altLang="en-US" sz="3000" b="1">
                <a:solidFill>
                  <a:srgbClr val="0000FF"/>
                </a:solidFill>
                <a:latin typeface="宋体" pitchFamily="2" charset="-122"/>
              </a:rPr>
              <a:t>结节边缘不规则</a:t>
            </a:r>
            <a:endParaRPr lang="zh-CN" altLang="en-US" sz="3000" b="1">
              <a:solidFill>
                <a:srgbClr val="0000FF"/>
              </a:solidFill>
              <a:latin typeface="宋体" pitchFamily="2" charset="-122"/>
            </a:endParaRPr>
          </a:p>
          <a:p>
            <a:pPr lvl="0" eaLnBrk="1" hangingPunct="1">
              <a:lnSpc>
                <a:spcPct val="90000"/>
              </a:lnSpc>
              <a:buClr>
                <a:srgbClr val="FF0000"/>
              </a:buClr>
              <a:buSzPct val="80000"/>
              <a:buFont typeface="Wingdings" pitchFamily="2" charset="2"/>
              <a:buChar char="l"/>
            </a:pPr>
            <a:r>
              <a:rPr lang="zh-CN" altLang="en-US" sz="3000" b="1">
                <a:solidFill>
                  <a:srgbClr val="0000FF"/>
                </a:solidFill>
                <a:latin typeface="宋体" pitchFamily="2" charset="-122"/>
              </a:rPr>
              <a:t>结节内血流信号紊乱</a:t>
            </a:r>
            <a:endParaRPr lang="zh-CN" altLang="en-US" sz="3000" b="1">
              <a:solidFill>
                <a:srgbClr val="0000FF"/>
              </a:solidFill>
              <a:latin typeface="宋体" pitchFamily="2" charset="-122"/>
            </a:endParaRPr>
          </a:p>
          <a:p>
            <a:pPr lvl="0" eaLnBrk="1" hangingPunct="1">
              <a:lnSpc>
                <a:spcPct val="90000"/>
              </a:lnSpc>
              <a:buClr>
                <a:srgbClr val="FF0000"/>
              </a:buClr>
              <a:buSzPct val="80000"/>
              <a:buFont typeface="Wingdings" pitchFamily="2" charset="2"/>
              <a:buNone/>
            </a:pPr>
            <a:r>
              <a:rPr lang="zh-CN" altLang="en-US" sz="1200" b="1">
                <a:solidFill>
                  <a:srgbClr val="0000FF"/>
                </a:solidFill>
                <a:latin typeface="宋体" pitchFamily="2" charset="-122"/>
              </a:rPr>
              <a:t>  </a:t>
            </a:r>
            <a:endParaRPr lang="zh-CN" altLang="en-US" sz="1200" b="1">
              <a:solidFill>
                <a:srgbClr val="0000FF"/>
              </a:solidFill>
              <a:latin typeface="宋体" pitchFamily="2" charset="-122"/>
            </a:endParaRPr>
          </a:p>
          <a:p>
            <a:pPr lvl="0" eaLnBrk="1" hangingPunct="1">
              <a:lnSpc>
                <a:spcPct val="90000"/>
              </a:lnSpc>
              <a:buClr>
                <a:srgbClr val="FF0000"/>
              </a:buClr>
              <a:buSzPct val="80000"/>
              <a:buFont typeface="Wingdings" pitchFamily="2" charset="2"/>
              <a:buNone/>
            </a:pPr>
            <a:r>
              <a:rPr lang="zh-CN" altLang="en-US" sz="3600" b="1">
                <a:solidFill>
                  <a:srgbClr val="0000FF"/>
                </a:solidFill>
                <a:latin typeface="宋体" pitchFamily="2" charset="-122"/>
              </a:rPr>
              <a:t>评价：</a:t>
            </a:r>
            <a:endParaRPr lang="zh-CN" altLang="en-US" sz="3600" b="1">
              <a:solidFill>
                <a:srgbClr val="0000FF"/>
              </a:solidFill>
              <a:latin typeface="宋体" pitchFamily="2" charset="-122"/>
            </a:endParaRPr>
          </a:p>
          <a:p>
            <a:pPr lvl="0" eaLnBrk="1" hangingPunct="1">
              <a:lnSpc>
                <a:spcPct val="90000"/>
              </a:lnSpc>
              <a:buClr>
                <a:srgbClr val="FF0000"/>
              </a:buClr>
              <a:buSzPct val="80000"/>
              <a:buFont typeface="Wingdings" pitchFamily="2" charset="2"/>
              <a:buNone/>
            </a:pPr>
            <a:r>
              <a:rPr lang="zh-CN" altLang="en-US" sz="3000" b="1">
                <a:solidFill>
                  <a:srgbClr val="0000FF"/>
                </a:solidFill>
                <a:latin typeface="宋体" pitchFamily="2" charset="-122"/>
              </a:rPr>
              <a:t>  三个特征特异性高，均到达</a:t>
            </a:r>
            <a:r>
              <a:rPr lang="en-US" altLang="zh-CN" sz="3000" b="1">
                <a:solidFill>
                  <a:srgbClr val="0000FF"/>
                </a:solidFill>
                <a:latin typeface="宋体" pitchFamily="2" charset="-122"/>
              </a:rPr>
              <a:t>&gt;80%</a:t>
            </a:r>
            <a:r>
              <a:rPr lang="zh-CN" altLang="en-US" sz="3000" b="1">
                <a:solidFill>
                  <a:srgbClr val="0000FF"/>
                </a:solidFill>
                <a:latin typeface="宋体" pitchFamily="2" charset="-122"/>
              </a:rPr>
              <a:t>，但敏感性较低，</a:t>
            </a:r>
            <a:r>
              <a:rPr lang="en-US" altLang="zh-CN" sz="3000" b="1">
                <a:solidFill>
                  <a:srgbClr val="0000FF"/>
                </a:solidFill>
                <a:latin typeface="宋体" pitchFamily="2" charset="-122"/>
              </a:rPr>
              <a:t>29%-77.5%</a:t>
            </a:r>
            <a:r>
              <a:rPr lang="zh-CN" altLang="en-US" sz="3000" b="1">
                <a:solidFill>
                  <a:srgbClr val="0000FF"/>
                </a:solidFill>
                <a:latin typeface="宋体" pitchFamily="2" charset="-122"/>
              </a:rPr>
              <a:t>；单独一项特征不足以诊疗恶性病变；假如同时存在</a:t>
            </a:r>
            <a:r>
              <a:rPr lang="en-US" altLang="zh-CN" sz="3000" b="1">
                <a:solidFill>
                  <a:srgbClr val="0000FF"/>
                </a:solidFill>
                <a:latin typeface="宋体" pitchFamily="2" charset="-122"/>
              </a:rPr>
              <a:t>2</a:t>
            </a:r>
            <a:r>
              <a:rPr lang="zh-CN" altLang="en-US" sz="3000" b="1">
                <a:solidFill>
                  <a:srgbClr val="0000FF"/>
                </a:solidFill>
                <a:latin typeface="宋体" pitchFamily="2" charset="-122"/>
              </a:rPr>
              <a:t>种以上特征或低回声结节中出现其中一个特征时，诊疗恶性病敏感性可提升到</a:t>
            </a:r>
            <a:r>
              <a:rPr lang="en-US" altLang="zh-CN" sz="3000" b="1">
                <a:solidFill>
                  <a:srgbClr val="0000FF"/>
                </a:solidFill>
                <a:latin typeface="宋体" pitchFamily="2" charset="-122"/>
              </a:rPr>
              <a:t>87%-93%</a:t>
            </a:r>
            <a:endParaRPr lang="en-US" altLang="zh-CN" sz="3000" b="1">
              <a:solidFill>
                <a:srgbClr val="0000FF"/>
              </a:solidFill>
              <a:latin typeface="宋体" pitchFamily="2" charset="-122"/>
            </a:endParaRPr>
          </a:p>
        </p:txBody>
      </p:sp>
      <p:sp>
        <p:nvSpPr>
          <p:cNvPr id="21508" name="TextBox 21507"/>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21509" name="TextBox 21508"/>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Rectangle 2"/>
          <p:cNvSpPr/>
          <p:nvPr>
            <p:ph type="title" idx="4294967295"/>
          </p:nvPr>
        </p:nvSpPr>
        <p:spPr>
          <a:xfrm>
            <a:off x="1331912" y="188912"/>
            <a:ext cx="7643812"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0000"/>
                </a:solidFill>
              </a:rPr>
              <a:t>高清楚甲状腺超声检验</a:t>
            </a:r>
            <a:endParaRPr lang="zh-CN" altLang="en-US" sz="4000" b="1">
              <a:solidFill>
                <a:srgbClr val="FF0000"/>
              </a:solidFill>
            </a:endParaRPr>
          </a:p>
        </p:txBody>
      </p:sp>
      <p:sp>
        <p:nvSpPr>
          <p:cNvPr id="22531" name="Rectangle 3"/>
          <p:cNvSpPr/>
          <p:nvPr>
            <p:ph type="body" idx="4294967295"/>
          </p:nvPr>
        </p:nvSpPr>
        <p:spPr>
          <a:xfrm>
            <a:off x="900112" y="1844675"/>
            <a:ext cx="7561262"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None/>
            </a:pPr>
            <a:r>
              <a:rPr lang="zh-CN" altLang="en-US" sz="3600" b="1">
                <a:solidFill>
                  <a:srgbClr val="0000FF"/>
                </a:solidFill>
              </a:rPr>
              <a:t>低回声</a:t>
            </a:r>
            <a:r>
              <a:rPr lang="zh-CN" altLang="en-US" sz="3600" b="1">
                <a:solidFill>
                  <a:srgbClr val="0000FF"/>
                </a:solidFill>
                <a:latin typeface="宋体" pitchFamily="2" charset="-122"/>
              </a:rPr>
              <a:t>结节恶性变特征：</a:t>
            </a:r>
            <a:endParaRPr lang="zh-CN" altLang="en-US" sz="3600" b="1">
              <a:solidFill>
                <a:srgbClr val="0000FF"/>
              </a:solidFill>
              <a:latin typeface="宋体" pitchFamily="2" charset="-122"/>
            </a:endParaRPr>
          </a:p>
          <a:p>
            <a:pPr lvl="0" eaLnBrk="1" hangingPunct="1">
              <a:buNone/>
            </a:pPr>
            <a:endParaRPr lang="zh-CN" altLang="en-US" sz="1000" b="1">
              <a:solidFill>
                <a:srgbClr val="0000FF"/>
              </a:solidFill>
              <a:latin typeface="宋体" pitchFamily="2" charset="-122"/>
            </a:endParaRPr>
          </a:p>
          <a:p>
            <a:pPr lvl="0" eaLnBrk="1" hangingPunct="1">
              <a:buClr>
                <a:srgbClr val="FF0000"/>
              </a:buClr>
              <a:buSzPct val="80000"/>
              <a:buFont typeface="Wingdings" pitchFamily="2" charset="2"/>
            </a:pPr>
            <a:r>
              <a:rPr lang="zh-CN" altLang="en-US" sz="3000" b="1">
                <a:solidFill>
                  <a:srgbClr val="0000FF"/>
                </a:solidFill>
              </a:rPr>
              <a:t>结节侵犯到甲状腺包膜外或甲状腺周围肌肉中</a:t>
            </a:r>
            <a:endParaRPr lang="zh-CN" altLang="en-US" sz="3000" b="1">
              <a:solidFill>
                <a:srgbClr val="0000FF"/>
              </a:solidFill>
            </a:endParaRPr>
          </a:p>
          <a:p>
            <a:pPr lvl="0" eaLnBrk="1" hangingPunct="1">
              <a:buClr>
                <a:srgbClr val="FF0000"/>
              </a:buClr>
              <a:buSzPct val="80000"/>
              <a:buFont typeface="Wingdings" pitchFamily="2" charset="2"/>
            </a:pPr>
            <a:endParaRPr lang="zh-CN" altLang="en-US" sz="3000" b="1">
              <a:solidFill>
                <a:srgbClr val="0000FF"/>
              </a:solidFill>
            </a:endParaRPr>
          </a:p>
          <a:p>
            <a:pPr lvl="0" eaLnBrk="1" hangingPunct="1">
              <a:buClr>
                <a:srgbClr val="FF0000"/>
              </a:buClr>
              <a:buSzPct val="80000"/>
              <a:buFont typeface="Wingdings" pitchFamily="2" charset="2"/>
            </a:pPr>
            <a:r>
              <a:rPr lang="zh-CN" altLang="en-US" sz="3000" b="1">
                <a:solidFill>
                  <a:srgbClr val="0000FF"/>
                </a:solidFill>
              </a:rPr>
              <a:t>结节伴颈部淋巴结肿大，同时超声检验显示淋巴结门结构消失、或呈囊性变，或淋巴结内出现微小钙化，或血流信号紊乱</a:t>
            </a:r>
            <a:endParaRPr lang="zh-CN" altLang="en-US" sz="3000" b="1">
              <a:solidFill>
                <a:srgbClr val="0000FF"/>
              </a:solidFill>
            </a:endParaRPr>
          </a:p>
        </p:txBody>
      </p:sp>
      <p:sp>
        <p:nvSpPr>
          <p:cNvPr id="22532" name="TextBox 22531"/>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22533" name="TextBox 22532"/>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Rectangle 2"/>
          <p:cNvSpPr/>
          <p:nvPr>
            <p:ph type="title" idx="4294967295"/>
          </p:nvPr>
        </p:nvSpPr>
        <p:spPr>
          <a:xfrm>
            <a:off x="1331912" y="188912"/>
            <a:ext cx="7643812"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0000"/>
                </a:solidFill>
              </a:rPr>
              <a:t>甲状腺核素显像</a:t>
            </a:r>
            <a:endParaRPr lang="zh-CN" altLang="en-US" sz="4000" b="1">
              <a:solidFill>
                <a:srgbClr val="FF0000"/>
              </a:solidFill>
            </a:endParaRPr>
          </a:p>
        </p:txBody>
      </p:sp>
      <p:sp>
        <p:nvSpPr>
          <p:cNvPr id="23555" name="Rectangle 3"/>
          <p:cNvSpPr/>
          <p:nvPr>
            <p:ph type="body" idx="4294967295"/>
          </p:nvPr>
        </p:nvSpPr>
        <p:spPr>
          <a:xfrm>
            <a:off x="684212" y="1557338"/>
            <a:ext cx="8243888" cy="50403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Clr>
                <a:srgbClr val="FF0000"/>
              </a:buClr>
              <a:buSzPct val="80000"/>
              <a:buFont typeface="Wingdings" pitchFamily="2" charset="2"/>
              <a:buChar char="l"/>
            </a:pPr>
            <a:r>
              <a:rPr lang="zh-CN" altLang="en-US" sz="3000" b="1">
                <a:solidFill>
                  <a:srgbClr val="0000FF"/>
                </a:solidFill>
                <a:latin typeface="宋体" pitchFamily="2" charset="-122"/>
              </a:rPr>
              <a:t>惟一能评价结节功效状态影像学检验方法</a:t>
            </a: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buChar char="l"/>
            </a:pPr>
            <a:r>
              <a:rPr lang="zh-CN" altLang="en-US" sz="3000" b="1">
                <a:solidFill>
                  <a:srgbClr val="0000FF"/>
                </a:solidFill>
                <a:latin typeface="宋体" pitchFamily="2" charset="-122"/>
              </a:rPr>
              <a:t>依结节对放射性核素摄取能力可将结节分为 “热结节”、“温结节”和“冷结节”</a:t>
            </a: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buChar char="l"/>
            </a:pPr>
            <a:r>
              <a:rPr lang="zh-CN" altLang="en-US" sz="3000" b="1">
                <a:solidFill>
                  <a:srgbClr val="0000FF"/>
                </a:solidFill>
                <a:latin typeface="宋体" pitchFamily="2" charset="-122"/>
              </a:rPr>
              <a:t>“热结节”占</a:t>
            </a:r>
            <a:r>
              <a:rPr lang="en-US" altLang="zh-CN" sz="3000" b="1">
                <a:solidFill>
                  <a:srgbClr val="0000FF"/>
                </a:solidFill>
                <a:latin typeface="宋体" pitchFamily="2" charset="-122"/>
              </a:rPr>
              <a:t>10%</a:t>
            </a:r>
            <a:r>
              <a:rPr lang="zh-CN" altLang="en-US" sz="3000" b="1">
                <a:solidFill>
                  <a:srgbClr val="0000FF"/>
                </a:solidFill>
                <a:latin typeface="宋体" pitchFamily="2" charset="-122"/>
              </a:rPr>
              <a:t>，“冷结节”占</a:t>
            </a:r>
            <a:r>
              <a:rPr lang="en-US" altLang="zh-CN" sz="3000" b="1">
                <a:solidFill>
                  <a:srgbClr val="0000FF"/>
                </a:solidFill>
                <a:latin typeface="宋体" pitchFamily="2" charset="-122"/>
              </a:rPr>
              <a:t>80%</a:t>
            </a:r>
            <a:endParaRPr lang="en-US" altLang="zh-CN" sz="3000" b="1">
              <a:solidFill>
                <a:srgbClr val="0000FF"/>
              </a:solidFill>
              <a:latin typeface="宋体" pitchFamily="2" charset="-122"/>
            </a:endParaRPr>
          </a:p>
          <a:p>
            <a:pPr lvl="0" eaLnBrk="1" hangingPunct="1">
              <a:buClr>
                <a:srgbClr val="FF0000"/>
              </a:buClr>
              <a:buSzPct val="80000"/>
              <a:buFont typeface="Wingdings" pitchFamily="2" charset="2"/>
              <a:buChar char="l"/>
            </a:pPr>
            <a:r>
              <a:rPr lang="en-US" altLang="zh-CN" sz="3000" b="1">
                <a:solidFill>
                  <a:srgbClr val="0000FF"/>
                </a:solidFill>
                <a:latin typeface="宋体" pitchFamily="2" charset="-122"/>
              </a:rPr>
              <a:t>“</a:t>
            </a:r>
            <a:r>
              <a:rPr lang="zh-CN" altLang="en-US" sz="3000" b="1">
                <a:solidFill>
                  <a:srgbClr val="0000FF"/>
                </a:solidFill>
                <a:latin typeface="宋体" pitchFamily="2" charset="-122"/>
              </a:rPr>
              <a:t>热结节”中</a:t>
            </a:r>
            <a:r>
              <a:rPr lang="en-US" altLang="zh-CN" sz="3000" b="1">
                <a:solidFill>
                  <a:srgbClr val="0000FF"/>
                </a:solidFill>
                <a:latin typeface="宋体" pitchFamily="2" charset="-122"/>
              </a:rPr>
              <a:t>99% </a:t>
            </a:r>
            <a:r>
              <a:rPr lang="zh-CN" altLang="en-US" sz="3000" b="1">
                <a:solidFill>
                  <a:srgbClr val="0000FF"/>
                </a:solidFill>
                <a:latin typeface="宋体" pitchFamily="2" charset="-122"/>
              </a:rPr>
              <a:t>为良性，恶性极为罕见；“冷结节”中恶性率</a:t>
            </a:r>
            <a:r>
              <a:rPr lang="en-US" altLang="zh-CN" sz="3000" b="1">
                <a:solidFill>
                  <a:srgbClr val="0000FF"/>
                </a:solidFill>
                <a:latin typeface="宋体" pitchFamily="2" charset="-122"/>
              </a:rPr>
              <a:t>5%-8%</a:t>
            </a:r>
            <a:r>
              <a:rPr lang="zh-CN" altLang="en-US" sz="3000" b="1">
                <a:solidFill>
                  <a:srgbClr val="0000FF"/>
                </a:solidFill>
                <a:latin typeface="宋体" pitchFamily="2" charset="-122"/>
              </a:rPr>
              <a:t>。</a:t>
            </a: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buChar char="l"/>
            </a:pPr>
            <a:r>
              <a:rPr lang="zh-CN" altLang="en-US" sz="3000" b="1">
                <a:solidFill>
                  <a:srgbClr val="0000FF"/>
                </a:solidFill>
              </a:rPr>
              <a:t>当结节囊性变或甲状腺囊肿者，甲状腺核素显像也表现为</a:t>
            </a:r>
            <a:r>
              <a:rPr lang="zh-CN" altLang="en-US" sz="3000" b="1">
                <a:solidFill>
                  <a:srgbClr val="0000FF"/>
                </a:solidFill>
                <a:latin typeface="宋体" pitchFamily="2" charset="-122"/>
              </a:rPr>
              <a:t>“</a:t>
            </a:r>
            <a:r>
              <a:rPr lang="zh-CN" altLang="en-US" sz="3000" b="1">
                <a:solidFill>
                  <a:srgbClr val="0000FF"/>
                </a:solidFill>
              </a:rPr>
              <a:t>冷结节</a:t>
            </a:r>
            <a:r>
              <a:rPr lang="zh-CN" altLang="en-US" sz="3000" b="1">
                <a:solidFill>
                  <a:srgbClr val="0000FF"/>
                </a:solidFill>
                <a:latin typeface="宋体" pitchFamily="2" charset="-122"/>
              </a:rPr>
              <a:t>”，故经过“</a:t>
            </a:r>
            <a:r>
              <a:rPr lang="zh-CN" altLang="en-US" sz="3000" b="1">
                <a:solidFill>
                  <a:srgbClr val="0000FF"/>
                </a:solidFill>
              </a:rPr>
              <a:t>冷结节</a:t>
            </a:r>
            <a:r>
              <a:rPr lang="zh-CN" altLang="en-US" sz="3000" b="1">
                <a:solidFill>
                  <a:srgbClr val="0000FF"/>
                </a:solidFill>
                <a:latin typeface="宋体" pitchFamily="2" charset="-122"/>
              </a:rPr>
              <a:t>”来判断良恶性帮助不大。</a:t>
            </a:r>
            <a:endParaRPr lang="zh-CN" altLang="en-US" sz="3000" b="1">
              <a:solidFill>
                <a:srgbClr val="0000FF"/>
              </a:solidFill>
              <a:latin typeface="宋体" pitchFamily="2" charset="-122"/>
            </a:endParaRPr>
          </a:p>
        </p:txBody>
      </p:sp>
      <p:sp>
        <p:nvSpPr>
          <p:cNvPr id="23556" name="TextBox 23555"/>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23557" name="TextBox 23556"/>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Rectangle 2"/>
          <p:cNvSpPr/>
          <p:nvPr>
            <p:ph type="title" idx="4294967295"/>
          </p:nvPr>
        </p:nvSpPr>
        <p:spPr>
          <a:xfrm>
            <a:off x="900112" y="188912"/>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0000"/>
                </a:solidFill>
                <a:latin typeface="宋体" pitchFamily="2" charset="-122"/>
              </a:rPr>
              <a:t>甲状腺</a:t>
            </a:r>
            <a:r>
              <a:rPr lang="en-US" altLang="zh-CN" sz="4000" b="1">
                <a:solidFill>
                  <a:srgbClr val="FF0000"/>
                </a:solidFill>
                <a:latin typeface="宋体" pitchFamily="2" charset="-122"/>
              </a:rPr>
              <a:t>MRI</a:t>
            </a:r>
            <a:r>
              <a:rPr lang="zh-CN" altLang="en-US" sz="4000" b="1">
                <a:solidFill>
                  <a:srgbClr val="FF0000"/>
                </a:solidFill>
                <a:latin typeface="宋体" pitchFamily="2" charset="-122"/>
              </a:rPr>
              <a:t>和</a:t>
            </a:r>
            <a:r>
              <a:rPr lang="en-US" altLang="zh-CN" sz="4000" b="1">
                <a:solidFill>
                  <a:srgbClr val="FF0000"/>
                </a:solidFill>
                <a:latin typeface="宋体" pitchFamily="2" charset="-122"/>
              </a:rPr>
              <a:t>CT</a:t>
            </a:r>
            <a:r>
              <a:rPr lang="zh-CN" altLang="en-US" sz="4000" b="1">
                <a:solidFill>
                  <a:srgbClr val="FF0000"/>
                </a:solidFill>
                <a:latin typeface="宋体" pitchFamily="2" charset="-122"/>
              </a:rPr>
              <a:t>检验</a:t>
            </a:r>
            <a:endParaRPr lang="zh-CN" altLang="en-US" sz="4000" b="1">
              <a:solidFill>
                <a:srgbClr val="FF0000"/>
              </a:solidFill>
              <a:latin typeface="宋体" pitchFamily="2" charset="-122"/>
            </a:endParaRPr>
          </a:p>
        </p:txBody>
      </p:sp>
      <p:sp>
        <p:nvSpPr>
          <p:cNvPr id="24579" name="Rectangle 3"/>
          <p:cNvSpPr/>
          <p:nvPr>
            <p:ph type="body" idx="4294967295"/>
          </p:nvPr>
        </p:nvSpPr>
        <p:spPr>
          <a:xfrm>
            <a:off x="457200" y="1916112"/>
            <a:ext cx="8229600" cy="421005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Clr>
                <a:srgbClr val="FF0000"/>
              </a:buClr>
              <a:buSzPct val="80000"/>
              <a:buFont typeface="Wingdings" pitchFamily="2" charset="2"/>
              <a:buChar char="l"/>
            </a:pPr>
            <a:r>
              <a:rPr lang="zh-CN" altLang="en-US" sz="3000" b="1">
                <a:solidFill>
                  <a:srgbClr val="0000FF"/>
                </a:solidFill>
                <a:latin typeface="宋体" pitchFamily="2" charset="-122"/>
              </a:rPr>
              <a:t>在甲状腺结节发觉和结节性质判断方面，</a:t>
            </a:r>
            <a:r>
              <a:rPr lang="en-US" altLang="zh-CN" sz="3000" b="1">
                <a:solidFill>
                  <a:srgbClr val="0000FF"/>
                </a:solidFill>
                <a:latin typeface="宋体" pitchFamily="2" charset="-122"/>
              </a:rPr>
              <a:t>MRI</a:t>
            </a:r>
            <a:r>
              <a:rPr lang="zh-CN" altLang="en-US" sz="3000" b="1">
                <a:solidFill>
                  <a:srgbClr val="0000FF"/>
                </a:solidFill>
                <a:latin typeface="宋体" pitchFamily="2" charset="-122"/>
              </a:rPr>
              <a:t>或</a:t>
            </a:r>
            <a:r>
              <a:rPr lang="en-US" altLang="zh-CN" sz="3000" b="1">
                <a:solidFill>
                  <a:srgbClr val="0000FF"/>
                </a:solidFill>
                <a:latin typeface="宋体" pitchFamily="2" charset="-122"/>
              </a:rPr>
              <a:t>CT</a:t>
            </a:r>
            <a:r>
              <a:rPr lang="zh-CN" altLang="en-US" sz="3000" b="1">
                <a:solidFill>
                  <a:srgbClr val="0000FF"/>
                </a:solidFill>
                <a:latin typeface="宋体" pitchFamily="2" charset="-122"/>
              </a:rPr>
              <a:t>不如甲状腺超声敏感，而且价格昂贵。故不推荐常规使用</a:t>
            </a: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buChar char="l"/>
            </a:pP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buChar char="l"/>
            </a:pPr>
            <a:r>
              <a:rPr lang="zh-CN" altLang="en-US" sz="3000" b="1">
                <a:solidFill>
                  <a:srgbClr val="0000FF"/>
                </a:solidFill>
                <a:latin typeface="宋体" pitchFamily="2" charset="-122"/>
              </a:rPr>
              <a:t>在评定甲状腺结节与周围组织关系，尤其是用于发觉胸骨后甲状腺肿上有特殊诊疗价值</a:t>
            </a:r>
            <a:endParaRPr lang="zh-CN" altLang="en-US" sz="3000" b="1">
              <a:solidFill>
                <a:srgbClr val="0000FF"/>
              </a:solidFill>
              <a:latin typeface="宋体" pitchFamily="2" charset="-122"/>
            </a:endParaRPr>
          </a:p>
          <a:p>
            <a:pPr lvl="0" eaLnBrk="1" hangingPunct="1">
              <a:buChar char="•"/>
            </a:pPr>
            <a:endParaRPr lang="en-US" altLang="zh-CN" sz="3000">
              <a:solidFill>
                <a:srgbClr val="0000FF"/>
              </a:solidFill>
              <a:latin typeface="宋体" pitchFamily="2" charset="-122"/>
            </a:endParaRPr>
          </a:p>
        </p:txBody>
      </p:sp>
      <p:sp>
        <p:nvSpPr>
          <p:cNvPr id="24580" name="TextBox 24579"/>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24581" name="TextBox 24580"/>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Rectangle 2"/>
          <p:cNvSpPr/>
          <p:nvPr>
            <p:ph type="title" idx="4294967295"/>
          </p:nvPr>
        </p:nvSpPr>
        <p:spPr>
          <a:xfrm>
            <a:off x="1536700" y="188912"/>
            <a:ext cx="7643812"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3600" b="1">
                <a:solidFill>
                  <a:srgbClr val="FF0000"/>
                </a:solidFill>
                <a:latin typeface="宋体" pitchFamily="2" charset="-122"/>
              </a:rPr>
              <a:t>甲状腺细针吸收细胞学活检（</a:t>
            </a:r>
            <a:r>
              <a:rPr lang="en-US" altLang="zh-CN" sz="3600" b="1">
                <a:solidFill>
                  <a:srgbClr val="FF0000"/>
                </a:solidFill>
                <a:latin typeface="宋体" pitchFamily="2" charset="-122"/>
              </a:rPr>
              <a:t>FNAC</a:t>
            </a:r>
            <a:r>
              <a:rPr lang="zh-CN" altLang="en-US" sz="3600" b="1">
                <a:solidFill>
                  <a:srgbClr val="FF0000"/>
                </a:solidFill>
                <a:latin typeface="宋体" pitchFamily="2" charset="-122"/>
              </a:rPr>
              <a:t>）</a:t>
            </a:r>
            <a:endParaRPr lang="zh-CN" altLang="en-US" sz="3600" b="1">
              <a:solidFill>
                <a:srgbClr val="FF0000"/>
              </a:solidFill>
              <a:latin typeface="宋体" pitchFamily="2" charset="-122"/>
            </a:endParaRPr>
          </a:p>
        </p:txBody>
      </p:sp>
      <p:sp>
        <p:nvSpPr>
          <p:cNvPr id="25603" name="Rectangle 3"/>
          <p:cNvSpPr/>
          <p:nvPr>
            <p:ph type="body" idx="4294967295"/>
          </p:nvPr>
        </p:nvSpPr>
        <p:spPr>
          <a:xfrm>
            <a:off x="457200" y="1844675"/>
            <a:ext cx="8229600" cy="4281488"/>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lnSpc>
                <a:spcPct val="80000"/>
              </a:lnSpc>
              <a:buClr>
                <a:srgbClr val="FF0000"/>
              </a:buClr>
              <a:buSzPct val="80000"/>
              <a:buFont typeface="Wingdings" pitchFamily="2" charset="2"/>
              <a:buChar char="l"/>
            </a:pPr>
            <a:r>
              <a:rPr lang="zh-CN" altLang="en-US" sz="3000" b="1">
                <a:solidFill>
                  <a:srgbClr val="0000FF"/>
                </a:solidFill>
                <a:latin typeface="宋体" pitchFamily="2" charset="-122"/>
              </a:rPr>
              <a:t>是判别结节良、恶性最可靠、最有价值诊疗方法</a:t>
            </a:r>
            <a:endParaRPr lang="zh-CN" altLang="en-US" sz="3000" b="1">
              <a:solidFill>
                <a:srgbClr val="0000FF"/>
              </a:solidFill>
              <a:latin typeface="宋体" pitchFamily="2" charset="-122"/>
            </a:endParaRPr>
          </a:p>
          <a:p>
            <a:pPr lvl="0" eaLnBrk="1" hangingPunct="1">
              <a:lnSpc>
                <a:spcPct val="80000"/>
              </a:lnSpc>
              <a:buClr>
                <a:srgbClr val="FF0000"/>
              </a:buClr>
              <a:buSzPct val="80000"/>
              <a:buFont typeface="Wingdings" pitchFamily="2" charset="2"/>
              <a:buChar char="l"/>
            </a:pPr>
            <a:endParaRPr lang="zh-CN" altLang="en-US" sz="3000" b="1">
              <a:solidFill>
                <a:srgbClr val="0000FF"/>
              </a:solidFill>
              <a:latin typeface="宋体" pitchFamily="2" charset="-122"/>
            </a:endParaRPr>
          </a:p>
          <a:p>
            <a:pPr lvl="0" eaLnBrk="1" hangingPunct="1">
              <a:lnSpc>
                <a:spcPct val="80000"/>
              </a:lnSpc>
              <a:buClr>
                <a:srgbClr val="FF0000"/>
              </a:buClr>
              <a:buSzPct val="80000"/>
              <a:buFont typeface="Wingdings" pitchFamily="2" charset="2"/>
              <a:buChar char="l"/>
            </a:pPr>
            <a:r>
              <a:rPr lang="zh-CN" altLang="en-US" sz="3000" b="1">
                <a:solidFill>
                  <a:srgbClr val="0000FF"/>
                </a:solidFill>
                <a:latin typeface="宋体" pitchFamily="2" charset="-122"/>
              </a:rPr>
              <a:t>文件报道敏感性</a:t>
            </a:r>
            <a:r>
              <a:rPr lang="en-US" altLang="zh-CN" sz="3000" b="1">
                <a:solidFill>
                  <a:srgbClr val="0000FF"/>
                </a:solidFill>
                <a:latin typeface="宋体" pitchFamily="2" charset="-122"/>
              </a:rPr>
              <a:t>83%</a:t>
            </a:r>
            <a:r>
              <a:rPr lang="zh-CN" altLang="en-US" sz="3000" b="1">
                <a:solidFill>
                  <a:srgbClr val="0000FF"/>
                </a:solidFill>
                <a:latin typeface="宋体" pitchFamily="2" charset="-122"/>
              </a:rPr>
              <a:t>，特异性</a:t>
            </a:r>
            <a:r>
              <a:rPr lang="en-US" altLang="zh-CN" sz="3000" b="1">
                <a:solidFill>
                  <a:srgbClr val="0000FF"/>
                </a:solidFill>
                <a:latin typeface="宋体" pitchFamily="2" charset="-122"/>
              </a:rPr>
              <a:t>92</a:t>
            </a:r>
            <a:r>
              <a:rPr lang="zh-CN" altLang="en-US" sz="3000" b="1">
                <a:solidFill>
                  <a:srgbClr val="0000FF"/>
                </a:solidFill>
                <a:latin typeface="宋体" pitchFamily="2" charset="-122"/>
              </a:rPr>
              <a:t>％，准确性</a:t>
            </a:r>
            <a:r>
              <a:rPr lang="en-US" altLang="zh-CN" sz="3000" b="1">
                <a:solidFill>
                  <a:srgbClr val="0000FF"/>
                </a:solidFill>
                <a:latin typeface="宋体" pitchFamily="2" charset="-122"/>
              </a:rPr>
              <a:t>95%</a:t>
            </a:r>
            <a:endParaRPr lang="en-US" altLang="zh-CN" sz="3000" b="1">
              <a:solidFill>
                <a:srgbClr val="0000FF"/>
              </a:solidFill>
              <a:latin typeface="宋体" pitchFamily="2" charset="-122"/>
            </a:endParaRPr>
          </a:p>
          <a:p>
            <a:pPr lvl="0" eaLnBrk="1" hangingPunct="1">
              <a:lnSpc>
                <a:spcPct val="80000"/>
              </a:lnSpc>
              <a:buClr>
                <a:srgbClr val="FF0000"/>
              </a:buClr>
              <a:buSzPct val="80000"/>
              <a:buFont typeface="Wingdings" pitchFamily="2" charset="2"/>
              <a:buChar char="l"/>
            </a:pPr>
            <a:endParaRPr lang="en-US" altLang="zh-CN" sz="3000" b="1">
              <a:solidFill>
                <a:srgbClr val="0000FF"/>
              </a:solidFill>
              <a:latin typeface="宋体" pitchFamily="2" charset="-122"/>
            </a:endParaRPr>
          </a:p>
          <a:p>
            <a:pPr lvl="0" eaLnBrk="1" hangingPunct="1">
              <a:lnSpc>
                <a:spcPct val="80000"/>
              </a:lnSpc>
              <a:buClr>
                <a:srgbClr val="FF0000"/>
              </a:buClr>
              <a:buSzPct val="80000"/>
              <a:buFont typeface="Wingdings" pitchFamily="2" charset="2"/>
              <a:buChar char="l"/>
            </a:pPr>
            <a:r>
              <a:rPr lang="en-US" altLang="zh-CN" sz="3000" b="1">
                <a:solidFill>
                  <a:srgbClr val="0000FF"/>
                </a:solidFill>
                <a:latin typeface="宋体" pitchFamily="2" charset="-122"/>
              </a:rPr>
              <a:t>FNAC</a:t>
            </a:r>
            <a:r>
              <a:rPr lang="zh-CN" altLang="en-US" sz="3000" b="1">
                <a:solidFill>
                  <a:srgbClr val="0000FF"/>
                </a:solidFill>
                <a:latin typeface="宋体" pitchFamily="2" charset="-122"/>
              </a:rPr>
              <a:t>可用于术前明确癌肿细胞学类型，有利于确定手术方案</a:t>
            </a:r>
            <a:endParaRPr lang="zh-CN" altLang="en-US" sz="3000" b="1">
              <a:solidFill>
                <a:srgbClr val="0000FF"/>
              </a:solidFill>
              <a:latin typeface="宋体" pitchFamily="2" charset="-122"/>
            </a:endParaRPr>
          </a:p>
          <a:p>
            <a:pPr lvl="0" eaLnBrk="1" hangingPunct="1">
              <a:lnSpc>
                <a:spcPct val="80000"/>
              </a:lnSpc>
              <a:buChar char="•"/>
            </a:pPr>
            <a:endParaRPr lang="zh-CN" altLang="en-US" sz="3000" b="1">
              <a:solidFill>
                <a:srgbClr val="0000FF"/>
              </a:solidFill>
              <a:latin typeface="宋体" pitchFamily="2" charset="-122"/>
            </a:endParaRPr>
          </a:p>
          <a:p>
            <a:pPr lvl="0" eaLnBrk="1" hangingPunct="1">
              <a:lnSpc>
                <a:spcPct val="80000"/>
              </a:lnSpc>
              <a:buNone/>
            </a:pPr>
            <a:r>
              <a:rPr lang="zh-CN" altLang="en-US" b="1">
                <a:latin typeface="宋体" pitchFamily="2" charset="-122"/>
              </a:rPr>
              <a:t>  </a:t>
            </a:r>
            <a:r>
              <a:rPr lang="en-US" altLang="zh-CN" b="1">
                <a:latin typeface="宋体" pitchFamily="2" charset="-122"/>
              </a:rPr>
              <a:t>FNAC</a:t>
            </a:r>
            <a:r>
              <a:rPr lang="zh-CN" altLang="en-US" b="1">
                <a:latin typeface="宋体" pitchFamily="2" charset="-122"/>
              </a:rPr>
              <a:t>不能区分滤泡状癌和滤泡细胞腺瘤</a:t>
            </a:r>
            <a:endParaRPr lang="zh-CN" altLang="en-US">
              <a:latin typeface="宋体" pitchFamily="2" charset="-122"/>
            </a:endParaRPr>
          </a:p>
        </p:txBody>
      </p:sp>
      <p:sp>
        <p:nvSpPr>
          <p:cNvPr id="25604" name="TextBox 25603"/>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25605" name="TextBox 25604"/>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Rectangle 2"/>
          <p:cNvSpPr/>
          <p:nvPr>
            <p:ph type="title" idx="4294967295"/>
          </p:nvPr>
        </p:nvSpPr>
        <p:spPr>
          <a:xfrm>
            <a:off x="1042988" y="188912"/>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0000"/>
                </a:solidFill>
                <a:latin typeface="宋体" pitchFamily="2" charset="-122"/>
              </a:rPr>
              <a:t>甲状腺细针吸收细胞学活检</a:t>
            </a:r>
            <a:endParaRPr lang="zh-CN" altLang="en-US" sz="4000" b="1">
              <a:solidFill>
                <a:srgbClr val="FF0000"/>
              </a:solidFill>
              <a:latin typeface="宋体" pitchFamily="2" charset="-122"/>
            </a:endParaRPr>
          </a:p>
        </p:txBody>
      </p:sp>
      <p:sp>
        <p:nvSpPr>
          <p:cNvPr id="26627" name="Rectangle 3"/>
          <p:cNvSpPr/>
          <p:nvPr>
            <p:ph type="body" idx="4294967295"/>
          </p:nvPr>
        </p:nvSpPr>
        <p:spPr>
          <a:xfrm>
            <a:off x="0" y="1412875"/>
            <a:ext cx="882015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None/>
            </a:pPr>
            <a:endParaRPr lang="en-US" altLang="zh-CN" sz="1200">
              <a:solidFill>
                <a:srgbClr val="0000FF"/>
              </a:solidFill>
              <a:latin typeface="宋体" pitchFamily="2" charset="-122"/>
            </a:endParaRPr>
          </a:p>
          <a:p>
            <a:pPr lvl="0" eaLnBrk="1" hangingPunct="1">
              <a:buNone/>
            </a:pPr>
            <a:r>
              <a:rPr lang="en-US" altLang="zh-CN" sz="3400" b="1">
                <a:solidFill>
                  <a:srgbClr val="0000FF"/>
                </a:solidFill>
                <a:latin typeface="宋体" pitchFamily="2" charset="-122"/>
              </a:rPr>
              <a:t>FNAC</a:t>
            </a:r>
            <a:r>
              <a:rPr lang="zh-CN" altLang="en-US" sz="3400" b="1">
                <a:solidFill>
                  <a:srgbClr val="0000FF"/>
                </a:solidFill>
                <a:latin typeface="宋体" pitchFamily="2" charset="-122"/>
              </a:rPr>
              <a:t>可能因为不能取得满意标本而失败，原因：</a:t>
            </a:r>
            <a:endParaRPr lang="zh-CN" altLang="en-US" sz="3400" b="1">
              <a:solidFill>
                <a:srgbClr val="0000FF"/>
              </a:solidFill>
              <a:latin typeface="宋体" pitchFamily="2" charset="-122"/>
            </a:endParaRPr>
          </a:p>
          <a:p>
            <a:pPr lvl="0" eaLnBrk="1" hangingPunct="1">
              <a:buNone/>
            </a:pPr>
            <a:endParaRPr lang="zh-CN" altLang="en-US" sz="1200" b="1">
              <a:solidFill>
                <a:srgbClr val="0000FF"/>
              </a:solidFill>
              <a:latin typeface="宋体" pitchFamily="2" charset="-122"/>
            </a:endParaRPr>
          </a:p>
          <a:p>
            <a:pPr lvl="0" eaLnBrk="1" hangingPunct="1">
              <a:buClr>
                <a:srgbClr val="FF0000"/>
              </a:buClr>
              <a:buSzPct val="80000"/>
              <a:buFont typeface="Wingdings" pitchFamily="2" charset="2"/>
            </a:pPr>
            <a:r>
              <a:rPr lang="zh-CN" altLang="en-US" sz="3000" b="1">
                <a:solidFill>
                  <a:srgbClr val="0000FF"/>
                </a:solidFill>
                <a:latin typeface="宋体" pitchFamily="2" charset="-122"/>
              </a:rPr>
              <a:t> 操作技术不够熟练</a:t>
            </a: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pPr>
            <a:r>
              <a:rPr lang="zh-CN" altLang="en-US" sz="3000" b="1">
                <a:solidFill>
                  <a:srgbClr val="0000FF"/>
                </a:solidFill>
                <a:latin typeface="宋体" pitchFamily="2" charset="-122"/>
              </a:rPr>
              <a:t> 细胞病理学家经验不足</a:t>
            </a: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pPr>
            <a:r>
              <a:rPr lang="zh-CN" altLang="en-US" sz="3000" b="1">
                <a:solidFill>
                  <a:srgbClr val="0000FF"/>
                </a:solidFill>
                <a:latin typeface="宋体" pitchFamily="2" charset="-122"/>
              </a:rPr>
              <a:t> 标本中细胞数目过少或是没有细胞</a:t>
            </a: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pPr>
            <a:r>
              <a:rPr lang="zh-CN" altLang="en-US" sz="3000" b="1">
                <a:solidFill>
                  <a:srgbClr val="0000FF"/>
                </a:solidFill>
                <a:latin typeface="宋体" pitchFamily="2" charset="-122"/>
              </a:rPr>
              <a:t> 标本被稀释或为囊性液体</a:t>
            </a:r>
            <a:r>
              <a:rPr lang="zh-CN" altLang="en-US" sz="2800" b="1">
                <a:solidFill>
                  <a:srgbClr val="0000FF"/>
                </a:solidFill>
                <a:latin typeface="宋体" pitchFamily="2" charset="-122"/>
              </a:rPr>
              <a:t> </a:t>
            </a:r>
            <a:endParaRPr lang="zh-CN" altLang="en-US" sz="2800" b="1">
              <a:solidFill>
                <a:srgbClr val="0000FF"/>
              </a:solidFill>
              <a:latin typeface="宋体" pitchFamily="2" charset="-122"/>
            </a:endParaRPr>
          </a:p>
        </p:txBody>
      </p:sp>
      <p:sp>
        <p:nvSpPr>
          <p:cNvPr id="26628" name="TextBox 26627"/>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26629" name="TextBox 26628"/>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Rectangle 2"/>
          <p:cNvSpPr/>
          <p:nvPr>
            <p:ph type="title" idx="4294967295"/>
          </p:nvPr>
        </p:nvSpPr>
        <p:spPr>
          <a:xfrm>
            <a:off x="1095375" y="188912"/>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0000"/>
                </a:solidFill>
                <a:latin typeface="宋体" pitchFamily="2" charset="-122"/>
              </a:rPr>
              <a:t>甲状腺细针吸收细胞学活检</a:t>
            </a:r>
            <a:endParaRPr lang="zh-CN" altLang="en-US" sz="4000" b="1">
              <a:solidFill>
                <a:srgbClr val="FF0000"/>
              </a:solidFill>
              <a:latin typeface="宋体" pitchFamily="2" charset="-122"/>
            </a:endParaRPr>
          </a:p>
        </p:txBody>
      </p:sp>
      <p:sp>
        <p:nvSpPr>
          <p:cNvPr id="27651" name="Rectangle 3"/>
          <p:cNvSpPr/>
          <p:nvPr>
            <p:ph type="body" idx="4294967295"/>
          </p:nvPr>
        </p:nvSpPr>
        <p:spPr>
          <a:xfrm>
            <a:off x="1403350" y="1268412"/>
            <a:ext cx="698500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None/>
            </a:pPr>
            <a:endParaRPr lang="en-US" altLang="zh-CN" sz="1200" b="1">
              <a:solidFill>
                <a:srgbClr val="0000FF"/>
              </a:solidFill>
            </a:endParaRPr>
          </a:p>
          <a:p>
            <a:pPr lvl="0" eaLnBrk="1" hangingPunct="1">
              <a:buNone/>
            </a:pPr>
            <a:r>
              <a:rPr lang="zh-CN" altLang="en-US" sz="3600" b="1">
                <a:solidFill>
                  <a:srgbClr val="0000FF"/>
                </a:solidFill>
              </a:rPr>
              <a:t>结果：</a:t>
            </a:r>
            <a:endParaRPr lang="zh-CN" altLang="en-US" sz="3600" b="1">
              <a:solidFill>
                <a:srgbClr val="0000FF"/>
              </a:solidFill>
            </a:endParaRPr>
          </a:p>
          <a:p>
            <a:pPr lvl="0" eaLnBrk="1" hangingPunct="1">
              <a:buNone/>
            </a:pPr>
            <a:endParaRPr lang="zh-CN" altLang="en-US" sz="1000" b="1">
              <a:solidFill>
                <a:srgbClr val="0000FF"/>
              </a:solidFill>
            </a:endParaRPr>
          </a:p>
          <a:p>
            <a:pPr lvl="0" eaLnBrk="1" hangingPunct="1">
              <a:buClr>
                <a:srgbClr val="FF0000"/>
              </a:buClr>
              <a:buSzPct val="80000"/>
              <a:buFont typeface="Wingdings" pitchFamily="2" charset="2"/>
            </a:pPr>
            <a:r>
              <a:rPr lang="zh-CN" altLang="en-US" b="1">
                <a:solidFill>
                  <a:srgbClr val="0000FF"/>
                </a:solidFill>
              </a:rPr>
              <a:t>良性病变（</a:t>
            </a:r>
            <a:r>
              <a:rPr lang="en-US" altLang="zh-CN" b="1">
                <a:solidFill>
                  <a:srgbClr val="0000FF"/>
                </a:solidFill>
              </a:rPr>
              <a:t>70%</a:t>
            </a:r>
            <a:r>
              <a:rPr lang="zh-CN" altLang="en-US" b="1">
                <a:solidFill>
                  <a:srgbClr val="0000FF"/>
                </a:solidFill>
              </a:rPr>
              <a:t>）</a:t>
            </a:r>
            <a:endParaRPr lang="zh-CN" altLang="en-US" b="1">
              <a:solidFill>
                <a:srgbClr val="0000FF"/>
              </a:solidFill>
            </a:endParaRPr>
          </a:p>
          <a:p>
            <a:pPr lvl="0" eaLnBrk="1" hangingPunct="1">
              <a:buClr>
                <a:srgbClr val="FF0000"/>
              </a:buClr>
              <a:buSzPct val="80000"/>
              <a:buFont typeface="Wingdings" pitchFamily="2" charset="2"/>
            </a:pPr>
            <a:endParaRPr lang="zh-CN" altLang="en-US" b="1">
              <a:solidFill>
                <a:srgbClr val="0000FF"/>
              </a:solidFill>
            </a:endParaRPr>
          </a:p>
          <a:p>
            <a:pPr lvl="0" eaLnBrk="1" hangingPunct="1">
              <a:buClr>
                <a:srgbClr val="FF0000"/>
              </a:buClr>
              <a:buSzPct val="80000"/>
              <a:buFont typeface="Wingdings" pitchFamily="2" charset="2"/>
            </a:pPr>
            <a:r>
              <a:rPr lang="zh-CN" altLang="en-US" b="1">
                <a:solidFill>
                  <a:srgbClr val="0000FF"/>
                </a:solidFill>
              </a:rPr>
              <a:t>恶性病变（</a:t>
            </a:r>
            <a:r>
              <a:rPr lang="en-US" altLang="zh-CN" b="1">
                <a:solidFill>
                  <a:srgbClr val="0000FF"/>
                </a:solidFill>
              </a:rPr>
              <a:t>5-10%</a:t>
            </a:r>
            <a:r>
              <a:rPr lang="zh-CN" altLang="en-US" b="1">
                <a:solidFill>
                  <a:srgbClr val="0000FF"/>
                </a:solidFill>
              </a:rPr>
              <a:t>）</a:t>
            </a:r>
            <a:endParaRPr lang="zh-CN" altLang="en-US" b="1">
              <a:solidFill>
                <a:srgbClr val="0000FF"/>
              </a:solidFill>
            </a:endParaRPr>
          </a:p>
          <a:p>
            <a:pPr lvl="0" eaLnBrk="1" hangingPunct="1">
              <a:buClr>
                <a:srgbClr val="FF0000"/>
              </a:buClr>
              <a:buSzPct val="80000"/>
              <a:buFont typeface="Wingdings" pitchFamily="2" charset="2"/>
            </a:pPr>
            <a:endParaRPr lang="zh-CN" altLang="en-US" b="1">
              <a:solidFill>
                <a:srgbClr val="0000FF"/>
              </a:solidFill>
            </a:endParaRPr>
          </a:p>
          <a:p>
            <a:pPr lvl="0" eaLnBrk="1" hangingPunct="1">
              <a:buClr>
                <a:srgbClr val="FF0000"/>
              </a:buClr>
              <a:buSzPct val="80000"/>
              <a:buFont typeface="Wingdings" pitchFamily="2" charset="2"/>
            </a:pPr>
            <a:r>
              <a:rPr lang="zh-CN" altLang="en-US" b="1">
                <a:solidFill>
                  <a:srgbClr val="0000FF"/>
                </a:solidFill>
              </a:rPr>
              <a:t>疑似恶性病变</a:t>
            </a:r>
            <a:endParaRPr lang="zh-CN" altLang="en-US" b="1">
              <a:solidFill>
                <a:srgbClr val="0000FF"/>
              </a:solidFill>
            </a:endParaRPr>
          </a:p>
          <a:p>
            <a:pPr lvl="0" eaLnBrk="1" hangingPunct="1">
              <a:buClr>
                <a:srgbClr val="FF0000"/>
              </a:buClr>
              <a:buSzPct val="80000"/>
              <a:buFont typeface="Wingdings" pitchFamily="2" charset="2"/>
            </a:pPr>
            <a:endParaRPr lang="zh-CN" altLang="en-US" b="1">
              <a:solidFill>
                <a:srgbClr val="0000FF"/>
              </a:solidFill>
            </a:endParaRPr>
          </a:p>
          <a:p>
            <a:pPr lvl="0" eaLnBrk="1" hangingPunct="1">
              <a:buClr>
                <a:srgbClr val="FF0000"/>
              </a:buClr>
              <a:buSzPct val="80000"/>
              <a:buFont typeface="Wingdings" pitchFamily="2" charset="2"/>
            </a:pPr>
            <a:r>
              <a:rPr lang="zh-CN" altLang="en-US" b="1">
                <a:solidFill>
                  <a:srgbClr val="0000FF"/>
                </a:solidFill>
              </a:rPr>
              <a:t>不能诊疗（</a:t>
            </a:r>
            <a:r>
              <a:rPr lang="en-US" altLang="zh-CN" b="1">
                <a:solidFill>
                  <a:srgbClr val="0000FF"/>
                </a:solidFill>
              </a:rPr>
              <a:t>5-15%</a:t>
            </a:r>
            <a:r>
              <a:rPr lang="zh-CN" altLang="en-US" b="1">
                <a:solidFill>
                  <a:srgbClr val="0000FF"/>
                </a:solidFill>
              </a:rPr>
              <a:t>）</a:t>
            </a:r>
            <a:endParaRPr lang="zh-CN" altLang="en-US" b="1">
              <a:solidFill>
                <a:srgbClr val="0000FF"/>
              </a:solidFill>
            </a:endParaRPr>
          </a:p>
        </p:txBody>
      </p:sp>
      <p:sp>
        <p:nvSpPr>
          <p:cNvPr id="27652" name="TextBox 27651"/>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27653" name="TextBox 27652"/>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第21页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Rectangle 2"/>
          <p:cNvSpPr/>
          <p:nvPr>
            <p:ph type="title" idx="4294967295"/>
          </p:nvPr>
        </p:nvSpPr>
        <p:spPr>
          <a:xfrm>
            <a:off x="1095375" y="188912"/>
            <a:ext cx="82296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0000"/>
                </a:solidFill>
                <a:latin typeface="宋体" pitchFamily="2" charset="-122"/>
              </a:rPr>
              <a:t>甲状腺细针吸收细胞学活检</a:t>
            </a:r>
            <a:endParaRPr lang="zh-CN" altLang="en-US" sz="4000" b="1">
              <a:solidFill>
                <a:srgbClr val="FF0000"/>
              </a:solidFill>
              <a:latin typeface="宋体" pitchFamily="2" charset="-122"/>
            </a:endParaRPr>
          </a:p>
        </p:txBody>
      </p:sp>
      <p:sp>
        <p:nvSpPr>
          <p:cNvPr id="28675" name="Text Box 5"/>
          <p:cNvSpPr/>
          <p:nvPr/>
        </p:nvSpPr>
        <p:spPr>
          <a:xfrm>
            <a:off x="684212" y="2322512"/>
            <a:ext cx="7991475" cy="3016250"/>
          </a:xfrm>
          <a:prstGeom prst="rect">
            <a:avLst/>
          </a:prstGeom>
          <a:noFill/>
          <a:ln>
            <a:noFill/>
            <a:miter lim="800000"/>
          </a:ln>
        </p:spPr>
        <p:txBody>
          <a:bodyPr>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marL="0" lvl="0" indent="0" eaLnBrk="1" hangingPunct="1">
              <a:buClr>
                <a:srgbClr val="FF0000"/>
              </a:buClr>
              <a:buFont typeface="Wingdings" pitchFamily="2" charset="2"/>
              <a:buChar char="l"/>
            </a:pPr>
            <a:r>
              <a:rPr lang="zh-CN" altLang="en-US" sz="3200" b="1">
                <a:solidFill>
                  <a:srgbClr val="0000FF"/>
                </a:solidFill>
              </a:rPr>
              <a:t>对桥本甲状腺炎、胶质性结节（结节性甲状腺肿）、亚急性甲状腺炎、乳头状癌、滤泡细胞新生物、髓样癌、未分化癌、恶性淋巴瘤、转移癌等甲状腺疾病可做出诊疗</a:t>
            </a:r>
            <a:endParaRPr lang="zh-CN" altLang="en-US" sz="3200" b="1">
              <a:solidFill>
                <a:srgbClr val="0000FF"/>
              </a:solidFill>
            </a:endParaRPr>
          </a:p>
          <a:p>
            <a:pPr marL="0" lvl="0" indent="0" eaLnBrk="1" hangingPunct="1">
              <a:buClr>
                <a:srgbClr val="FF0000"/>
              </a:buClr>
              <a:buChar char="•"/>
            </a:pPr>
            <a:endParaRPr lang="zh-CN" altLang="en-US" sz="3200" b="1">
              <a:solidFill>
                <a:srgbClr val="0000FF"/>
              </a:solidFill>
            </a:endParaRPr>
          </a:p>
          <a:p>
            <a:pPr marL="0" lvl="0" indent="0" eaLnBrk="1" hangingPunct="1">
              <a:buClr>
                <a:srgbClr val="FF0000"/>
              </a:buClr>
              <a:buFont typeface="Wingdings" pitchFamily="2" charset="2"/>
              <a:buChar char="l"/>
            </a:pPr>
            <a:r>
              <a:rPr lang="zh-CN" altLang="en-US" sz="3200" b="1">
                <a:solidFill>
                  <a:srgbClr val="0000FF"/>
                </a:solidFill>
              </a:rPr>
              <a:t>不能区分滤泡细胞癌或滤泡细胞腺瘤</a:t>
            </a:r>
            <a:endParaRPr lang="zh-CN" altLang="en-US" sz="3200" b="1">
              <a:solidFill>
                <a:srgbClr val="0000FF"/>
              </a:solidFill>
            </a:endParaRPr>
          </a:p>
        </p:txBody>
      </p:sp>
      <p:sp>
        <p:nvSpPr>
          <p:cNvPr id="28676" name="TextBox 28675"/>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28677" name="TextBox 28676"/>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第22页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Rectangle 2"/>
          <p:cNvSpPr/>
          <p:nvPr>
            <p:ph type="title" idx="4294967295"/>
          </p:nvPr>
        </p:nvSpPr>
        <p:spPr>
          <a:xfrm>
            <a:off x="1331912" y="188912"/>
            <a:ext cx="7643812"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0000"/>
                </a:solidFill>
              </a:rPr>
              <a:t>辅助检验</a:t>
            </a:r>
            <a:endParaRPr lang="zh-CN" altLang="en-US" sz="4000" b="1">
              <a:solidFill>
                <a:srgbClr val="FF0000"/>
              </a:solidFill>
            </a:endParaRPr>
          </a:p>
        </p:txBody>
      </p:sp>
      <p:sp>
        <p:nvSpPr>
          <p:cNvPr id="29699" name="Rectangle 3"/>
          <p:cNvSpPr/>
          <p:nvPr>
            <p:ph type="body" idx="4294967295"/>
          </p:nvPr>
        </p:nvSpPr>
        <p:spPr>
          <a:xfrm>
            <a:off x="457200" y="1600200"/>
            <a:ext cx="822960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lnSpc>
                <a:spcPct val="80000"/>
              </a:lnSpc>
              <a:buNone/>
            </a:pPr>
            <a:r>
              <a:rPr lang="en-US" altLang="zh-CN" sz="3600" b="1">
                <a:solidFill>
                  <a:srgbClr val="FF0000"/>
                </a:solidFill>
                <a:latin typeface="宋体" pitchFamily="2" charset="-122"/>
              </a:rPr>
              <a:t>       《</a:t>
            </a:r>
            <a:r>
              <a:rPr lang="zh-CN" altLang="en-US" sz="3600" b="1">
                <a:solidFill>
                  <a:srgbClr val="FF0000"/>
                </a:solidFill>
                <a:latin typeface="宋体" pitchFamily="2" charset="-122"/>
              </a:rPr>
              <a:t>中国</a:t>
            </a:r>
            <a:r>
              <a:rPr lang="zh-CN" altLang="en-US" sz="3600" b="1">
                <a:solidFill>
                  <a:srgbClr val="FF0000"/>
                </a:solidFill>
              </a:rPr>
              <a:t>甲状腺疾病诊治指南</a:t>
            </a:r>
            <a:r>
              <a:rPr lang="en-US" altLang="zh-CN" sz="3600" b="1">
                <a:solidFill>
                  <a:srgbClr val="FF0000"/>
                </a:solidFill>
              </a:rPr>
              <a:t>》</a:t>
            </a:r>
            <a:endParaRPr lang="en-US" altLang="zh-CN" sz="3600" b="1">
              <a:solidFill>
                <a:srgbClr val="FF0000"/>
              </a:solidFill>
            </a:endParaRPr>
          </a:p>
          <a:p>
            <a:pPr lvl="0" eaLnBrk="1" hangingPunct="1">
              <a:lnSpc>
                <a:spcPct val="80000"/>
              </a:lnSpc>
              <a:buNone/>
            </a:pPr>
            <a:endParaRPr lang="en-US" altLang="zh-CN" sz="1200" b="1">
              <a:solidFill>
                <a:srgbClr val="FF0000"/>
              </a:solidFill>
            </a:endParaRPr>
          </a:p>
          <a:p>
            <a:pPr lvl="0" eaLnBrk="1" hangingPunct="1">
              <a:lnSpc>
                <a:spcPct val="80000"/>
              </a:lnSpc>
              <a:buClr>
                <a:srgbClr val="FF0000"/>
              </a:buClr>
              <a:buSzPct val="80000"/>
              <a:buFont typeface="Wingdings" pitchFamily="2" charset="2"/>
            </a:pPr>
            <a:r>
              <a:rPr lang="zh-CN" altLang="en-US" sz="3000" b="1">
                <a:solidFill>
                  <a:srgbClr val="0000FF"/>
                </a:solidFill>
                <a:latin typeface="宋体" pitchFamily="2" charset="-122"/>
              </a:rPr>
              <a:t>全部怀疑有甲状腺结节或已经有甲状腺结节患者都需行甲状腺超声检验</a:t>
            </a:r>
            <a:endParaRPr lang="zh-CN" altLang="en-US" sz="3000" b="1">
              <a:solidFill>
                <a:srgbClr val="0000FF"/>
              </a:solidFill>
              <a:latin typeface="宋体" pitchFamily="2" charset="-122"/>
            </a:endParaRPr>
          </a:p>
          <a:p>
            <a:pPr lvl="0" eaLnBrk="1" hangingPunct="1">
              <a:lnSpc>
                <a:spcPct val="80000"/>
              </a:lnSpc>
              <a:buClr>
                <a:srgbClr val="FF0000"/>
              </a:buClr>
              <a:buSzPct val="80000"/>
              <a:buFont typeface="Wingdings" pitchFamily="2" charset="2"/>
              <a:buNone/>
            </a:pPr>
            <a:r>
              <a:rPr lang="zh-CN" altLang="en-US" sz="3000" b="1">
                <a:solidFill>
                  <a:srgbClr val="0000FF"/>
                </a:solidFill>
                <a:latin typeface="宋体" pitchFamily="2" charset="-122"/>
              </a:rPr>
              <a:t> </a:t>
            </a:r>
            <a:endParaRPr lang="zh-CN" altLang="en-US" sz="3000" b="1">
              <a:solidFill>
                <a:srgbClr val="0000FF"/>
              </a:solidFill>
              <a:latin typeface="宋体" pitchFamily="2" charset="-122"/>
            </a:endParaRPr>
          </a:p>
          <a:p>
            <a:pPr lvl="0" eaLnBrk="1" hangingPunct="1">
              <a:lnSpc>
                <a:spcPct val="80000"/>
              </a:lnSpc>
              <a:buClr>
                <a:srgbClr val="FF0000"/>
              </a:buClr>
              <a:buSzPct val="80000"/>
              <a:buFont typeface="Wingdings" pitchFamily="2" charset="2"/>
            </a:pPr>
            <a:r>
              <a:rPr lang="zh-CN" altLang="en-US" sz="3000" b="1">
                <a:solidFill>
                  <a:srgbClr val="0000FF"/>
                </a:solidFill>
                <a:latin typeface="宋体" pitchFamily="2" charset="-122"/>
              </a:rPr>
              <a:t>甲状腺核素显像只对</a:t>
            </a:r>
            <a:r>
              <a:rPr lang="en-US" altLang="zh-CN" sz="3000" b="1">
                <a:solidFill>
                  <a:srgbClr val="0000FF"/>
                </a:solidFill>
                <a:latin typeface="宋体" pitchFamily="2" charset="-122"/>
              </a:rPr>
              <a:t>10</a:t>
            </a:r>
            <a:r>
              <a:rPr lang="zh-CN" altLang="en-US" sz="3000" b="1">
                <a:solidFill>
                  <a:srgbClr val="0000FF"/>
                </a:solidFill>
                <a:latin typeface="宋体" pitchFamily="2" charset="-122"/>
              </a:rPr>
              <a:t>％左右热结节有诊疗意义，对判断甲状腺结节良、恶性帮助甚少。适用甲状腺结节合并甲亢和亚临床甲亢患者</a:t>
            </a:r>
            <a:endParaRPr lang="zh-CN" altLang="en-US" sz="3000" b="1">
              <a:solidFill>
                <a:srgbClr val="0000FF"/>
              </a:solidFill>
              <a:latin typeface="宋体" pitchFamily="2" charset="-122"/>
            </a:endParaRPr>
          </a:p>
          <a:p>
            <a:pPr lvl="0" eaLnBrk="1" hangingPunct="1">
              <a:lnSpc>
                <a:spcPct val="80000"/>
              </a:lnSpc>
              <a:buClr>
                <a:srgbClr val="FF0000"/>
              </a:buClr>
              <a:buSzPct val="80000"/>
              <a:buFont typeface="Wingdings" pitchFamily="2" charset="2"/>
              <a:buNone/>
            </a:pPr>
            <a:r>
              <a:rPr lang="zh-CN" altLang="en-US" sz="3000" b="1">
                <a:solidFill>
                  <a:srgbClr val="0000FF"/>
                </a:solidFill>
                <a:latin typeface="宋体" pitchFamily="2" charset="-122"/>
              </a:rPr>
              <a:t> </a:t>
            </a:r>
            <a:endParaRPr lang="zh-CN" altLang="en-US" sz="3000" b="1">
              <a:solidFill>
                <a:srgbClr val="0000FF"/>
              </a:solidFill>
              <a:latin typeface="宋体" pitchFamily="2" charset="-122"/>
            </a:endParaRPr>
          </a:p>
          <a:p>
            <a:pPr lvl="0" eaLnBrk="1" hangingPunct="1">
              <a:lnSpc>
                <a:spcPct val="80000"/>
              </a:lnSpc>
              <a:buClr>
                <a:srgbClr val="FF0000"/>
              </a:buClr>
              <a:buSzPct val="80000"/>
              <a:buFont typeface="Wingdings" pitchFamily="2" charset="2"/>
            </a:pPr>
            <a:r>
              <a:rPr lang="zh-CN" altLang="en-US" sz="3000" b="1">
                <a:solidFill>
                  <a:srgbClr val="0000FF"/>
                </a:solidFill>
                <a:latin typeface="宋体" pitchFamily="2" charset="-122"/>
              </a:rPr>
              <a:t>怀疑结节恶性变者、甲状腺癌准备行甲状腺手术或采取非手术方式治疗者均应进行</a:t>
            </a:r>
            <a:r>
              <a:rPr lang="en-US" altLang="zh-CN" sz="3000" b="1">
                <a:solidFill>
                  <a:srgbClr val="0000FF"/>
                </a:solidFill>
                <a:latin typeface="宋体" pitchFamily="2" charset="-122"/>
              </a:rPr>
              <a:t>FNAC</a:t>
            </a:r>
            <a:r>
              <a:rPr lang="en-US" altLang="zh-CN" sz="2800"/>
              <a:t> </a:t>
            </a:r>
            <a:endParaRPr lang="en-US" altLang="zh-CN" sz="2800"/>
          </a:p>
        </p:txBody>
      </p:sp>
      <p:sp>
        <p:nvSpPr>
          <p:cNvPr id="29700" name="TextBox 29699"/>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29701" name="TextBox 29700"/>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第23页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Rectangle 2"/>
          <p:cNvSpPr/>
          <p:nvPr>
            <p:ph type="title" idx="4294967295"/>
          </p:nvPr>
        </p:nvSpPr>
        <p:spPr>
          <a:xfrm>
            <a:off x="1331912" y="188912"/>
            <a:ext cx="7643812"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0000"/>
                </a:solidFill>
              </a:rPr>
              <a:t>辅助检验</a:t>
            </a:r>
            <a:endParaRPr lang="zh-CN" altLang="en-US" sz="4000" b="1">
              <a:solidFill>
                <a:srgbClr val="FF0000"/>
              </a:solidFill>
            </a:endParaRPr>
          </a:p>
        </p:txBody>
      </p:sp>
      <p:sp>
        <p:nvSpPr>
          <p:cNvPr id="30723" name="Rectangle 3"/>
          <p:cNvSpPr/>
          <p:nvPr>
            <p:ph type="body" idx="4294967295"/>
          </p:nvPr>
        </p:nvSpPr>
        <p:spPr>
          <a:xfrm>
            <a:off x="250825" y="1341438"/>
            <a:ext cx="8893175" cy="5183188"/>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lnSpc>
                <a:spcPct val="90000"/>
              </a:lnSpc>
              <a:buClr>
                <a:srgbClr val="FF0000"/>
              </a:buClr>
              <a:buSzPct val="80000"/>
              <a:buFont typeface="Wingdings" pitchFamily="2" charset="2"/>
              <a:buChar char="l"/>
            </a:pPr>
            <a:endParaRPr lang="en-US" altLang="zh-CN" sz="1200" b="1">
              <a:solidFill>
                <a:srgbClr val="0000FF"/>
              </a:solidFill>
              <a:latin typeface="宋体" pitchFamily="2" charset="-122"/>
            </a:endParaRPr>
          </a:p>
          <a:p>
            <a:pPr lvl="0" eaLnBrk="1" hangingPunct="1">
              <a:lnSpc>
                <a:spcPct val="90000"/>
              </a:lnSpc>
              <a:buClr>
                <a:srgbClr val="FF0000"/>
              </a:buClr>
              <a:buSzPct val="80000"/>
              <a:buFont typeface="Wingdings" pitchFamily="2" charset="2"/>
              <a:buNone/>
            </a:pPr>
            <a:r>
              <a:rPr lang="en-US" altLang="zh-CN" b="1">
                <a:solidFill>
                  <a:srgbClr val="FF0000"/>
                </a:solidFill>
                <a:latin typeface="宋体" pitchFamily="2" charset="-122"/>
              </a:rPr>
              <a:t> </a:t>
            </a:r>
            <a:r>
              <a:rPr lang="zh-CN" altLang="en-US" b="1">
                <a:solidFill>
                  <a:srgbClr val="FF0000"/>
                </a:solidFill>
                <a:latin typeface="宋体" pitchFamily="2" charset="-122"/>
              </a:rPr>
              <a:t>美国</a:t>
            </a:r>
            <a:r>
              <a:rPr lang="en-US" altLang="zh-CN" b="1">
                <a:solidFill>
                  <a:srgbClr val="FF0000"/>
                </a:solidFill>
                <a:latin typeface="宋体" pitchFamily="2" charset="-122"/>
              </a:rPr>
              <a:t>《</a:t>
            </a:r>
            <a:r>
              <a:rPr lang="zh-CN" altLang="en-US" b="1">
                <a:solidFill>
                  <a:srgbClr val="FF0000"/>
                </a:solidFill>
                <a:latin typeface="宋体" pitchFamily="2" charset="-122"/>
              </a:rPr>
              <a:t>甲状腺结节和分化型甲状腺癌诊治指南</a:t>
            </a:r>
            <a:r>
              <a:rPr lang="en-US" altLang="zh-CN" b="1">
                <a:solidFill>
                  <a:srgbClr val="FF0000"/>
                </a:solidFill>
                <a:latin typeface="宋体" pitchFamily="2" charset="-122"/>
              </a:rPr>
              <a:t>》</a:t>
            </a:r>
            <a:endParaRPr lang="en-US" altLang="zh-CN" b="1">
              <a:solidFill>
                <a:srgbClr val="FF0000"/>
              </a:solidFill>
              <a:latin typeface="宋体" pitchFamily="2" charset="-122"/>
            </a:endParaRPr>
          </a:p>
          <a:p>
            <a:pPr lvl="0" eaLnBrk="1" hangingPunct="1">
              <a:lnSpc>
                <a:spcPct val="90000"/>
              </a:lnSpc>
              <a:buClr>
                <a:srgbClr val="FF0000"/>
              </a:buClr>
              <a:buSzPct val="80000"/>
              <a:buFont typeface="Wingdings" pitchFamily="2" charset="2"/>
              <a:buNone/>
            </a:pPr>
            <a:endParaRPr lang="en-US" altLang="zh-CN" sz="1000" b="1">
              <a:solidFill>
                <a:srgbClr val="0000FF"/>
              </a:solidFill>
              <a:latin typeface="宋体" pitchFamily="2" charset="-122"/>
            </a:endParaRPr>
          </a:p>
          <a:p>
            <a:pPr lvl="0" eaLnBrk="1" hangingPunct="1">
              <a:lnSpc>
                <a:spcPct val="90000"/>
              </a:lnSpc>
              <a:buClr>
                <a:srgbClr val="FF0000"/>
              </a:buClr>
              <a:buSzPct val="80000"/>
              <a:buFont typeface="Wingdings" pitchFamily="2" charset="2"/>
              <a:buChar char="l"/>
            </a:pPr>
            <a:r>
              <a:rPr lang="zh-CN" altLang="en-US" sz="2800" b="1">
                <a:solidFill>
                  <a:srgbClr val="0000FF"/>
                </a:solidFill>
                <a:latin typeface="宋体" pitchFamily="2" charset="-122"/>
              </a:rPr>
              <a:t>如血清</a:t>
            </a:r>
            <a:r>
              <a:rPr lang="en-US" altLang="zh-CN" sz="2800" b="1">
                <a:solidFill>
                  <a:srgbClr val="0000FF"/>
                </a:solidFill>
                <a:latin typeface="宋体" pitchFamily="2" charset="-122"/>
              </a:rPr>
              <a:t>TSH</a:t>
            </a:r>
            <a:r>
              <a:rPr lang="zh-CN" altLang="en-US" sz="2800" b="1">
                <a:solidFill>
                  <a:srgbClr val="0000FF"/>
                </a:solidFill>
                <a:latin typeface="宋体" pitchFamily="2" charset="-122"/>
              </a:rPr>
              <a:t>水平正常或高于正常，须行甲状腺超声检验</a:t>
            </a:r>
            <a:endParaRPr lang="zh-CN" altLang="en-US" sz="2800" b="1">
              <a:solidFill>
                <a:srgbClr val="0000FF"/>
              </a:solidFill>
              <a:latin typeface="宋体" pitchFamily="2" charset="-122"/>
            </a:endParaRPr>
          </a:p>
          <a:p>
            <a:pPr lvl="0" eaLnBrk="1" hangingPunct="1">
              <a:lnSpc>
                <a:spcPct val="90000"/>
              </a:lnSpc>
              <a:buClr>
                <a:srgbClr val="FF0000"/>
              </a:buClr>
              <a:buSzPct val="80000"/>
              <a:buFont typeface="Wingdings" pitchFamily="2" charset="2"/>
              <a:buChar char="l"/>
            </a:pPr>
            <a:endParaRPr lang="zh-CN" altLang="en-US" sz="1200" b="1">
              <a:solidFill>
                <a:srgbClr val="0000FF"/>
              </a:solidFill>
              <a:latin typeface="宋体" pitchFamily="2" charset="-122"/>
            </a:endParaRPr>
          </a:p>
          <a:p>
            <a:pPr lvl="0" eaLnBrk="1" hangingPunct="1">
              <a:lnSpc>
                <a:spcPct val="90000"/>
              </a:lnSpc>
              <a:buClr>
                <a:srgbClr val="FF0000"/>
              </a:buClr>
              <a:buSzPct val="80000"/>
              <a:buFont typeface="Wingdings" pitchFamily="2" charset="2"/>
              <a:buChar char="l"/>
            </a:pPr>
            <a:r>
              <a:rPr lang="zh-CN" altLang="en-US" sz="2800" b="1">
                <a:solidFill>
                  <a:srgbClr val="0000FF"/>
                </a:solidFill>
                <a:latin typeface="宋体" pitchFamily="2" charset="-122"/>
              </a:rPr>
              <a:t>当血清</a:t>
            </a:r>
            <a:r>
              <a:rPr lang="en-US" altLang="zh-CN" sz="2800" b="1">
                <a:solidFill>
                  <a:srgbClr val="0000FF"/>
                </a:solidFill>
                <a:latin typeface="宋体" pitchFamily="2" charset="-122"/>
              </a:rPr>
              <a:t>TSH</a:t>
            </a:r>
            <a:r>
              <a:rPr lang="zh-CN" altLang="en-US" sz="2800" b="1">
                <a:solidFill>
                  <a:srgbClr val="0000FF"/>
                </a:solidFill>
                <a:latin typeface="宋体" pitchFamily="2" charset="-122"/>
              </a:rPr>
              <a:t>水平低于正常，应行甲状腺核素扫描</a:t>
            </a:r>
            <a:r>
              <a:rPr lang="en-US" altLang="zh-CN" sz="2800" b="1">
                <a:solidFill>
                  <a:srgbClr val="0000FF"/>
                </a:solidFill>
                <a:latin typeface="宋体" pitchFamily="2" charset="-122"/>
              </a:rPr>
              <a:t>,</a:t>
            </a:r>
            <a:r>
              <a:rPr lang="zh-CN" altLang="en-US" sz="2800" b="1">
                <a:solidFill>
                  <a:srgbClr val="0000FF"/>
                </a:solidFill>
                <a:latin typeface="宋体" pitchFamily="2" charset="-122"/>
              </a:rPr>
              <a:t>了解结节功效状态</a:t>
            </a:r>
            <a:endParaRPr lang="zh-CN" altLang="en-US" sz="2800" b="1">
              <a:solidFill>
                <a:srgbClr val="0000FF"/>
              </a:solidFill>
              <a:latin typeface="宋体" pitchFamily="2" charset="-122"/>
            </a:endParaRPr>
          </a:p>
          <a:p>
            <a:pPr lvl="0" eaLnBrk="1" hangingPunct="1">
              <a:lnSpc>
                <a:spcPct val="90000"/>
              </a:lnSpc>
              <a:buClr>
                <a:srgbClr val="FF0000"/>
              </a:buClr>
              <a:buSzPct val="80000"/>
              <a:buFont typeface="Wingdings" pitchFamily="2" charset="2"/>
              <a:buChar char="l"/>
            </a:pPr>
            <a:endParaRPr lang="zh-CN" altLang="en-US" sz="1200" b="1">
              <a:solidFill>
                <a:srgbClr val="0000FF"/>
              </a:solidFill>
              <a:latin typeface="宋体" pitchFamily="2" charset="-122"/>
            </a:endParaRPr>
          </a:p>
          <a:p>
            <a:pPr lvl="0" eaLnBrk="1" hangingPunct="1">
              <a:lnSpc>
                <a:spcPct val="90000"/>
              </a:lnSpc>
              <a:buClr>
                <a:srgbClr val="FF0000"/>
              </a:buClr>
              <a:buSzPct val="80000"/>
              <a:buFont typeface="Wingdings" pitchFamily="2" charset="2"/>
              <a:buChar char="l"/>
            </a:pPr>
            <a:r>
              <a:rPr lang="en-US" altLang="zh-CN" sz="2800" b="1">
                <a:solidFill>
                  <a:srgbClr val="0000FF"/>
                </a:solidFill>
                <a:latin typeface="宋体" pitchFamily="2" charset="-122"/>
              </a:rPr>
              <a:t>FNAC</a:t>
            </a:r>
            <a:r>
              <a:rPr lang="zh-CN" altLang="en-US" sz="2800" b="1">
                <a:solidFill>
                  <a:srgbClr val="0000FF"/>
                </a:solidFill>
                <a:latin typeface="宋体" pitchFamily="2" charset="-122"/>
              </a:rPr>
              <a:t>是评定甲状腺结节最准确、最有效方法。囊性变可能影响</a:t>
            </a:r>
            <a:r>
              <a:rPr lang="en-US" altLang="zh-CN" sz="2800" b="1">
                <a:solidFill>
                  <a:srgbClr val="0000FF"/>
                </a:solidFill>
                <a:latin typeface="宋体" pitchFamily="2" charset="-122"/>
              </a:rPr>
              <a:t>FNAC</a:t>
            </a:r>
            <a:r>
              <a:rPr lang="zh-CN" altLang="en-US" sz="2800" b="1">
                <a:solidFill>
                  <a:srgbClr val="0000FF"/>
                </a:solidFill>
                <a:latin typeface="宋体" pitchFamily="2" charset="-122"/>
              </a:rPr>
              <a:t>结果</a:t>
            </a:r>
            <a:r>
              <a:rPr lang="en-US" altLang="zh-CN" sz="2800" b="1">
                <a:solidFill>
                  <a:srgbClr val="0000FF"/>
                </a:solidFill>
                <a:latin typeface="宋体" pitchFamily="2" charset="-122"/>
              </a:rPr>
              <a:t>,</a:t>
            </a:r>
            <a:r>
              <a:rPr lang="zh-CN" altLang="en-US" sz="2800" b="1">
                <a:solidFill>
                  <a:srgbClr val="0000FF"/>
                </a:solidFill>
                <a:latin typeface="宋体" pitchFamily="2" charset="-122"/>
              </a:rPr>
              <a:t>提议超声引导下穿刺。如为有功效结节，不须行细胞学检验</a:t>
            </a:r>
            <a:endParaRPr lang="zh-CN" altLang="en-US" sz="2800" b="1">
              <a:solidFill>
                <a:srgbClr val="0000FF"/>
              </a:solidFill>
              <a:latin typeface="宋体" pitchFamily="2" charset="-122"/>
            </a:endParaRPr>
          </a:p>
          <a:p>
            <a:pPr lvl="0" eaLnBrk="1" hangingPunct="1">
              <a:lnSpc>
                <a:spcPct val="90000"/>
              </a:lnSpc>
              <a:buClr>
                <a:srgbClr val="FF0000"/>
              </a:buClr>
              <a:buSzPct val="80000"/>
              <a:buFont typeface="Wingdings" pitchFamily="2" charset="2"/>
              <a:buChar char="l"/>
            </a:pPr>
            <a:endParaRPr lang="zh-CN" altLang="en-US" sz="1200" b="1">
              <a:solidFill>
                <a:srgbClr val="0000FF"/>
              </a:solidFill>
              <a:latin typeface="宋体" pitchFamily="2" charset="-122"/>
            </a:endParaRPr>
          </a:p>
          <a:p>
            <a:pPr lvl="0" eaLnBrk="1" hangingPunct="1">
              <a:lnSpc>
                <a:spcPct val="90000"/>
              </a:lnSpc>
              <a:buClr>
                <a:srgbClr val="FF0000"/>
              </a:buClr>
              <a:buSzPct val="80000"/>
              <a:buFont typeface="Wingdings" pitchFamily="2" charset="2"/>
              <a:buChar char="l"/>
            </a:pPr>
            <a:r>
              <a:rPr lang="zh-CN" altLang="en-US" sz="2800" b="1">
                <a:solidFill>
                  <a:srgbClr val="0000FF"/>
                </a:solidFill>
                <a:latin typeface="宋体" pitchFamily="2" charset="-122"/>
              </a:rPr>
              <a:t>不推荐手术前常规进行</a:t>
            </a:r>
            <a:r>
              <a:rPr lang="en-US" altLang="zh-CN" sz="2800" b="1">
                <a:solidFill>
                  <a:srgbClr val="0000FF"/>
                </a:solidFill>
                <a:latin typeface="宋体" pitchFamily="2" charset="-122"/>
              </a:rPr>
              <a:t>CT</a:t>
            </a:r>
            <a:r>
              <a:rPr lang="zh-CN" altLang="en-US" sz="2800" b="1">
                <a:solidFill>
                  <a:srgbClr val="0000FF"/>
                </a:solidFill>
                <a:latin typeface="宋体" pitchFamily="2" charset="-122"/>
              </a:rPr>
              <a:t>、</a:t>
            </a:r>
            <a:r>
              <a:rPr lang="en-US" altLang="zh-CN" sz="2800" b="1">
                <a:solidFill>
                  <a:srgbClr val="0000FF"/>
                </a:solidFill>
                <a:latin typeface="宋体" pitchFamily="2" charset="-122"/>
              </a:rPr>
              <a:t>MRI</a:t>
            </a:r>
            <a:r>
              <a:rPr lang="zh-CN" altLang="en-US" sz="2800" b="1">
                <a:solidFill>
                  <a:srgbClr val="0000FF"/>
                </a:solidFill>
                <a:latin typeface="宋体" pitchFamily="2" charset="-122"/>
              </a:rPr>
              <a:t>检验</a:t>
            </a:r>
            <a:endParaRPr lang="zh-CN" altLang="en-US" sz="2800" b="1">
              <a:solidFill>
                <a:srgbClr val="0000FF"/>
              </a:solidFill>
              <a:latin typeface="宋体" pitchFamily="2" charset="-122"/>
            </a:endParaRPr>
          </a:p>
        </p:txBody>
      </p:sp>
      <p:sp>
        <p:nvSpPr>
          <p:cNvPr id="30724" name="TextBox 30723"/>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30725" name="TextBox 30724"/>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第24页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Rectangle 2"/>
          <p:cNvSpPr/>
          <p:nvPr>
            <p:ph type="title" idx="4294967295"/>
          </p:nvPr>
        </p:nvSpPr>
        <p:spPr>
          <a:xfrm>
            <a:off x="1465262" y="188912"/>
            <a:ext cx="7643812"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3800" b="1">
                <a:solidFill>
                  <a:srgbClr val="FF0000"/>
                </a:solidFill>
              </a:rPr>
              <a:t>判断甲状腺结节良恶性时须注意</a:t>
            </a:r>
            <a:endParaRPr lang="zh-CN" altLang="en-US" sz="3800" b="1">
              <a:solidFill>
                <a:srgbClr val="FF0000"/>
              </a:solidFill>
            </a:endParaRPr>
          </a:p>
        </p:txBody>
      </p:sp>
      <p:sp>
        <p:nvSpPr>
          <p:cNvPr id="31747" name="Rectangle 3"/>
          <p:cNvSpPr/>
          <p:nvPr>
            <p:ph type="body" idx="4294967295"/>
          </p:nvPr>
        </p:nvSpPr>
        <p:spPr>
          <a:xfrm>
            <a:off x="395288" y="1844675"/>
            <a:ext cx="8353425" cy="39497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Clr>
                <a:srgbClr val="FF0000"/>
              </a:buClr>
              <a:buSzPct val="80000"/>
              <a:buFont typeface="Wingdings" pitchFamily="2" charset="2"/>
              <a:buChar char="l"/>
            </a:pPr>
            <a:endParaRPr lang="en-US" altLang="zh-CN" sz="3000" b="1">
              <a:solidFill>
                <a:srgbClr val="0000FF"/>
              </a:solidFill>
              <a:latin typeface="宋体" pitchFamily="2" charset="-122"/>
            </a:endParaRPr>
          </a:p>
          <a:p>
            <a:pPr lvl="0" eaLnBrk="1" hangingPunct="1">
              <a:buClr>
                <a:srgbClr val="FF0000"/>
              </a:buClr>
              <a:buSzPct val="80000"/>
              <a:buFont typeface="Wingdings" pitchFamily="2" charset="2"/>
              <a:buChar char="l"/>
            </a:pPr>
            <a:r>
              <a:rPr lang="zh-CN" altLang="en-US" b="1">
                <a:solidFill>
                  <a:srgbClr val="0000FF"/>
                </a:solidFill>
                <a:latin typeface="宋体" pitchFamily="2" charset="-122"/>
              </a:rPr>
              <a:t>结节良、恶性与结节大小无关，直径小于</a:t>
            </a:r>
            <a:r>
              <a:rPr lang="en-US" altLang="zh-CN" b="1">
                <a:solidFill>
                  <a:srgbClr val="0000FF"/>
                </a:solidFill>
                <a:latin typeface="宋体" pitchFamily="2" charset="-122"/>
              </a:rPr>
              <a:t>1.0cm</a:t>
            </a:r>
            <a:r>
              <a:rPr lang="zh-CN" altLang="en-US" b="1">
                <a:solidFill>
                  <a:srgbClr val="0000FF"/>
                </a:solidFill>
                <a:latin typeface="宋体" pitchFamily="2" charset="-122"/>
              </a:rPr>
              <a:t>结节中，恶性并不少见</a:t>
            </a:r>
            <a:endParaRPr lang="zh-CN" altLang="en-US" b="1">
              <a:solidFill>
                <a:srgbClr val="0000FF"/>
              </a:solidFill>
              <a:latin typeface="宋体" pitchFamily="2" charset="-122"/>
            </a:endParaRPr>
          </a:p>
          <a:p>
            <a:pPr lvl="0" eaLnBrk="1" hangingPunct="1">
              <a:buClr>
                <a:srgbClr val="FF0000"/>
              </a:buClr>
              <a:buSzPct val="80000"/>
              <a:buFont typeface="Wingdings" pitchFamily="2" charset="2"/>
              <a:buChar char="l"/>
            </a:pPr>
            <a:r>
              <a:rPr lang="zh-CN" altLang="en-US" b="1">
                <a:solidFill>
                  <a:srgbClr val="0000FF"/>
                </a:solidFill>
                <a:latin typeface="宋体" pitchFamily="2" charset="-122"/>
              </a:rPr>
              <a:t>结节良、恶性与结节是否可触及无关</a:t>
            </a:r>
            <a:endParaRPr lang="zh-CN" altLang="en-US" b="1">
              <a:solidFill>
                <a:srgbClr val="0000FF"/>
              </a:solidFill>
              <a:latin typeface="宋体" pitchFamily="2" charset="-122"/>
            </a:endParaRPr>
          </a:p>
          <a:p>
            <a:pPr lvl="0" eaLnBrk="1" hangingPunct="1">
              <a:buClr>
                <a:srgbClr val="FF0000"/>
              </a:buClr>
              <a:buSzPct val="80000"/>
              <a:buFont typeface="Wingdings" pitchFamily="2" charset="2"/>
              <a:buChar char="l"/>
            </a:pPr>
            <a:r>
              <a:rPr lang="zh-CN" altLang="en-US" b="1">
                <a:solidFill>
                  <a:srgbClr val="0000FF"/>
                </a:solidFill>
                <a:latin typeface="宋体" pitchFamily="2" charset="-122"/>
              </a:rPr>
              <a:t>结节良、恶性与结节单发或多发无关</a:t>
            </a:r>
            <a:endParaRPr lang="zh-CN" altLang="en-US" b="1">
              <a:solidFill>
                <a:srgbClr val="0000FF"/>
              </a:solidFill>
              <a:latin typeface="宋体" pitchFamily="2" charset="-122"/>
            </a:endParaRPr>
          </a:p>
          <a:p>
            <a:pPr lvl="0" eaLnBrk="1" hangingPunct="1">
              <a:buClr>
                <a:srgbClr val="FF0000"/>
              </a:buClr>
              <a:buSzPct val="80000"/>
              <a:buFont typeface="Wingdings" pitchFamily="2" charset="2"/>
              <a:buChar char="l"/>
            </a:pPr>
            <a:r>
              <a:rPr lang="zh-CN" altLang="en-US" b="1">
                <a:solidFill>
                  <a:srgbClr val="0000FF"/>
                </a:solidFill>
                <a:latin typeface="宋体" pitchFamily="2" charset="-122"/>
              </a:rPr>
              <a:t>结节良、恶性与结节是否合并囊性变无关</a:t>
            </a:r>
            <a:endParaRPr lang="zh-CN" altLang="en-US" b="1">
              <a:solidFill>
                <a:srgbClr val="0000FF"/>
              </a:solidFill>
              <a:latin typeface="宋体" pitchFamily="2" charset="-122"/>
            </a:endParaRPr>
          </a:p>
        </p:txBody>
      </p:sp>
      <p:sp>
        <p:nvSpPr>
          <p:cNvPr id="31748" name="TextBox 31747"/>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31749" name="TextBox 31748"/>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第25页</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0" name="Rectangle 2"/>
          <p:cNvSpPr/>
          <p:nvPr>
            <p:ph type="title" idx="4294967295"/>
          </p:nvPr>
        </p:nvSpPr>
        <p:spPr>
          <a:xfrm>
            <a:off x="317500" y="441325"/>
            <a:ext cx="8637588" cy="1311275"/>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0000"/>
                </a:solidFill>
              </a:rPr>
              <a:t>治疗</a:t>
            </a:r>
            <a:br>
              <a:rPr lang="zh-CN" altLang="en-US" sz="4000"/>
            </a:br>
            <a:endParaRPr lang="zh-CN" altLang="en-US" sz="4000"/>
          </a:p>
        </p:txBody>
      </p:sp>
      <p:sp>
        <p:nvSpPr>
          <p:cNvPr id="32771" name="Rectangle 3"/>
          <p:cNvSpPr/>
          <p:nvPr>
            <p:ph type="body" idx="4294967295"/>
          </p:nvPr>
        </p:nvSpPr>
        <p:spPr>
          <a:xfrm>
            <a:off x="755650" y="1600200"/>
            <a:ext cx="8229600"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None/>
            </a:pPr>
            <a:r>
              <a:rPr lang="en-US" altLang="zh-CN" b="1"/>
              <a:t>   </a:t>
            </a:r>
            <a:r>
              <a:rPr lang="zh-CN" altLang="en-US" b="1">
                <a:solidFill>
                  <a:srgbClr val="0000FF"/>
                </a:solidFill>
                <a:latin typeface="宋体" pitchFamily="2" charset="-122"/>
              </a:rPr>
              <a:t>治疗方法选择应依甲状腺超声检验特征和</a:t>
            </a:r>
            <a:r>
              <a:rPr lang="en-US" altLang="zh-CN" b="1">
                <a:solidFill>
                  <a:srgbClr val="0000FF"/>
                </a:solidFill>
                <a:latin typeface="宋体" pitchFamily="2" charset="-122"/>
              </a:rPr>
              <a:t>FNAC</a:t>
            </a:r>
            <a:r>
              <a:rPr lang="zh-CN" altLang="en-US" b="1">
                <a:solidFill>
                  <a:srgbClr val="0000FF"/>
                </a:solidFill>
                <a:latin typeface="宋体" pitchFamily="2" charset="-122"/>
              </a:rPr>
              <a:t>结果而定</a:t>
            </a:r>
            <a:endParaRPr lang="zh-CN" altLang="en-US" b="1">
              <a:solidFill>
                <a:srgbClr val="0000FF"/>
              </a:solidFill>
              <a:latin typeface="宋体" pitchFamily="2" charset="-122"/>
            </a:endParaRPr>
          </a:p>
          <a:p>
            <a:pPr lvl="0" eaLnBrk="1" hangingPunct="1">
              <a:buNone/>
            </a:pPr>
            <a:endParaRPr lang="zh-CN" altLang="en-US" sz="1000" b="1">
              <a:solidFill>
                <a:srgbClr val="0000FF"/>
              </a:solidFill>
              <a:latin typeface="宋体" pitchFamily="2" charset="-122"/>
            </a:endParaRPr>
          </a:p>
          <a:p>
            <a:pPr lvl="0" eaLnBrk="1" hangingPunct="1">
              <a:buClr>
                <a:srgbClr val="FF0000"/>
              </a:buClr>
              <a:buSzPct val="80000"/>
              <a:buFont typeface="Wingdings" pitchFamily="2" charset="2"/>
            </a:pPr>
            <a:r>
              <a:rPr lang="zh-CN" altLang="en-US" sz="2800" b="1">
                <a:solidFill>
                  <a:srgbClr val="0000FF"/>
                </a:solidFill>
                <a:latin typeface="宋体" pitchFamily="2" charset="-122"/>
              </a:rPr>
              <a:t>恶性结节处理</a:t>
            </a:r>
            <a:endParaRPr lang="zh-CN" altLang="en-US" sz="2800" b="1">
              <a:solidFill>
                <a:srgbClr val="0000FF"/>
              </a:solidFill>
              <a:latin typeface="宋体" pitchFamily="2" charset="-122"/>
            </a:endParaRPr>
          </a:p>
          <a:p>
            <a:pPr lvl="0" eaLnBrk="1" hangingPunct="1">
              <a:buClr>
                <a:srgbClr val="FF0000"/>
              </a:buClr>
              <a:buSzPct val="80000"/>
              <a:buFont typeface="Wingdings" pitchFamily="2" charset="2"/>
            </a:pPr>
            <a:r>
              <a:rPr lang="zh-CN" altLang="en-US" sz="2800" b="1">
                <a:solidFill>
                  <a:srgbClr val="0000FF"/>
                </a:solidFill>
                <a:latin typeface="宋体" pitchFamily="2" charset="-122"/>
              </a:rPr>
              <a:t>良性结节处理</a:t>
            </a:r>
            <a:endParaRPr lang="zh-CN" altLang="en-US" sz="2800" b="1">
              <a:solidFill>
                <a:srgbClr val="0000FF"/>
              </a:solidFill>
              <a:latin typeface="宋体" pitchFamily="2" charset="-122"/>
            </a:endParaRPr>
          </a:p>
          <a:p>
            <a:pPr lvl="0" eaLnBrk="1" hangingPunct="1">
              <a:buClr>
                <a:srgbClr val="FF0000"/>
              </a:buClr>
              <a:buSzPct val="80000"/>
              <a:buFont typeface="Wingdings" pitchFamily="2" charset="2"/>
            </a:pPr>
            <a:r>
              <a:rPr lang="zh-CN" altLang="en-US" sz="2800" b="1">
                <a:solidFill>
                  <a:srgbClr val="0000FF"/>
                </a:solidFill>
                <a:latin typeface="宋体" pitchFamily="2" charset="-122"/>
              </a:rPr>
              <a:t>可疑恶性和诊疗不明甲状腺结节处理</a:t>
            </a:r>
            <a:endParaRPr lang="zh-CN" altLang="en-US" sz="2800" b="1">
              <a:solidFill>
                <a:srgbClr val="0000FF"/>
              </a:solidFill>
              <a:latin typeface="宋体" pitchFamily="2" charset="-122"/>
            </a:endParaRPr>
          </a:p>
          <a:p>
            <a:pPr lvl="0" eaLnBrk="1" hangingPunct="1">
              <a:buClr>
                <a:srgbClr val="FF0000"/>
              </a:buClr>
              <a:buSzPct val="80000"/>
              <a:buFont typeface="Wingdings" pitchFamily="2" charset="2"/>
            </a:pPr>
            <a:r>
              <a:rPr lang="zh-CN" altLang="en-US" sz="2800" b="1">
                <a:solidFill>
                  <a:srgbClr val="0000FF"/>
                </a:solidFill>
                <a:latin typeface="宋体" pitchFamily="2" charset="-122"/>
              </a:rPr>
              <a:t>儿童甲状腺结节处理</a:t>
            </a:r>
            <a:endParaRPr lang="zh-CN" altLang="en-US" sz="2800" b="1">
              <a:solidFill>
                <a:srgbClr val="0000FF"/>
              </a:solidFill>
              <a:latin typeface="宋体" pitchFamily="2" charset="-122"/>
            </a:endParaRPr>
          </a:p>
          <a:p>
            <a:pPr lvl="0" eaLnBrk="1" hangingPunct="1">
              <a:buClr>
                <a:srgbClr val="FF0000"/>
              </a:buClr>
              <a:buSzPct val="80000"/>
              <a:buFont typeface="Wingdings" pitchFamily="2" charset="2"/>
            </a:pPr>
            <a:r>
              <a:rPr lang="zh-CN" altLang="en-US" sz="2800" b="1">
                <a:solidFill>
                  <a:srgbClr val="0000FF"/>
                </a:solidFill>
                <a:latin typeface="宋体" pitchFamily="2" charset="-122"/>
              </a:rPr>
              <a:t>妊娠期间甲状腺结节处理</a:t>
            </a:r>
            <a:endParaRPr lang="zh-CN" altLang="en-US" sz="2800" b="1">
              <a:solidFill>
                <a:srgbClr val="0000FF"/>
              </a:solidFill>
              <a:latin typeface="宋体" pitchFamily="2" charset="-122"/>
            </a:endParaRPr>
          </a:p>
        </p:txBody>
      </p:sp>
      <p:sp>
        <p:nvSpPr>
          <p:cNvPr id="32772" name="TextBox 32771"/>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32773" name="TextBox 32772"/>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第26页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Rectangle 2"/>
          <p:cNvSpPr/>
          <p:nvPr>
            <p:ph type="title" idx="4294967295"/>
          </p:nvPr>
        </p:nvSpPr>
        <p:spPr>
          <a:xfrm>
            <a:off x="758825" y="404812"/>
            <a:ext cx="8637588" cy="701675"/>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0000"/>
                </a:solidFill>
              </a:rPr>
              <a:t>甲状腺恶性结节处理</a:t>
            </a:r>
            <a:endParaRPr lang="zh-CN" altLang="en-US" sz="4000" b="1">
              <a:solidFill>
                <a:srgbClr val="FF0000"/>
              </a:solidFill>
            </a:endParaRPr>
          </a:p>
        </p:txBody>
      </p:sp>
      <p:sp>
        <p:nvSpPr>
          <p:cNvPr id="33795" name="Rectangle 3"/>
          <p:cNvSpPr/>
          <p:nvPr>
            <p:ph type="body" idx="4294967295"/>
          </p:nvPr>
        </p:nvSpPr>
        <p:spPr>
          <a:xfrm>
            <a:off x="396875" y="1919288"/>
            <a:ext cx="8496300" cy="38862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Clr>
                <a:srgbClr val="FF0000"/>
              </a:buClr>
              <a:buSzPct val="80000"/>
              <a:buFont typeface="Wingdings" pitchFamily="2" charset="2"/>
              <a:buChar char="l"/>
            </a:pPr>
            <a:r>
              <a:rPr lang="en-US" altLang="zh-CN"/>
              <a:t> </a:t>
            </a:r>
            <a:r>
              <a:rPr lang="zh-CN" altLang="en-US" sz="3000" b="1">
                <a:solidFill>
                  <a:srgbClr val="0000FF"/>
                </a:solidFill>
              </a:rPr>
              <a:t>绝大多数甲状腺恶性肿瘤需首选手术</a:t>
            </a:r>
            <a:endParaRPr lang="zh-CN" altLang="en-US" sz="3000" b="1">
              <a:solidFill>
                <a:srgbClr val="0000FF"/>
              </a:solidFill>
            </a:endParaRPr>
          </a:p>
          <a:p>
            <a:pPr lvl="0" eaLnBrk="1" hangingPunct="1">
              <a:buClr>
                <a:srgbClr val="FF0000"/>
              </a:buClr>
              <a:buSzPct val="80000"/>
              <a:buFont typeface="Wingdings" pitchFamily="2" charset="2"/>
              <a:buChar char="l"/>
            </a:pPr>
            <a:endParaRPr lang="zh-CN" altLang="en-US" sz="3000" b="1">
              <a:solidFill>
                <a:srgbClr val="0000FF"/>
              </a:solidFill>
            </a:endParaRPr>
          </a:p>
          <a:p>
            <a:pPr lvl="0" eaLnBrk="1" hangingPunct="1">
              <a:buClr>
                <a:srgbClr val="FF0000"/>
              </a:buClr>
              <a:buSzPct val="80000"/>
              <a:buFont typeface="Wingdings" pitchFamily="2" charset="2"/>
              <a:buChar char="l"/>
            </a:pPr>
            <a:r>
              <a:rPr lang="zh-CN" altLang="en-US" sz="3000" b="1">
                <a:solidFill>
                  <a:srgbClr val="0000FF"/>
                </a:solidFill>
              </a:rPr>
              <a:t>甲状腺未分化癌因为恶性度极高，诊疗时几乎都有远处转移，单纯手术难于到达治疗目标，故应选取综合治疗方法</a:t>
            </a:r>
            <a:endParaRPr lang="zh-CN" altLang="en-US" sz="3000" b="1">
              <a:solidFill>
                <a:srgbClr val="0000FF"/>
              </a:solidFill>
            </a:endParaRPr>
          </a:p>
          <a:p>
            <a:pPr lvl="0" eaLnBrk="1" hangingPunct="1">
              <a:buClr>
                <a:srgbClr val="FF0000"/>
              </a:buClr>
              <a:buSzPct val="80000"/>
              <a:buFont typeface="Wingdings" pitchFamily="2" charset="2"/>
              <a:buChar char="l"/>
            </a:pPr>
            <a:endParaRPr lang="zh-CN" altLang="en-US" sz="3000" b="1">
              <a:solidFill>
                <a:srgbClr val="0000FF"/>
              </a:solidFill>
            </a:endParaRPr>
          </a:p>
          <a:p>
            <a:pPr lvl="0" eaLnBrk="1" hangingPunct="1">
              <a:buClr>
                <a:srgbClr val="FF0000"/>
              </a:buClr>
              <a:buSzPct val="80000"/>
              <a:buFont typeface="Wingdings" pitchFamily="2" charset="2"/>
              <a:buChar char="l"/>
            </a:pPr>
            <a:r>
              <a:rPr lang="zh-CN" altLang="en-US" sz="3000" b="1">
                <a:solidFill>
                  <a:srgbClr val="0000FF"/>
                </a:solidFill>
              </a:rPr>
              <a:t>甲状腺淋巴瘤对化疗和放疗敏感，一旦确诊，应采取化疗或放疗</a:t>
            </a:r>
            <a:endParaRPr lang="zh-CN" altLang="en-US" sz="3000" b="1">
              <a:solidFill>
                <a:srgbClr val="0000FF"/>
              </a:solidFill>
            </a:endParaRPr>
          </a:p>
        </p:txBody>
      </p:sp>
      <p:sp>
        <p:nvSpPr>
          <p:cNvPr id="33796" name="TextBox 33795"/>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33797" name="TextBox 33796"/>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第27页</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8" name="Rectangle 2"/>
          <p:cNvSpPr/>
          <p:nvPr>
            <p:ph type="title" idx="4294967295"/>
          </p:nvPr>
        </p:nvSpPr>
        <p:spPr>
          <a:xfrm>
            <a:off x="471488" y="423862"/>
            <a:ext cx="8637588" cy="701675"/>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0000"/>
                </a:solidFill>
              </a:rPr>
              <a:t>良性结节处理</a:t>
            </a:r>
            <a:endParaRPr lang="zh-CN" altLang="en-US" sz="4000" b="1">
              <a:solidFill>
                <a:srgbClr val="FF0000"/>
              </a:solidFill>
            </a:endParaRPr>
          </a:p>
        </p:txBody>
      </p:sp>
      <p:sp>
        <p:nvSpPr>
          <p:cNvPr id="34819" name="Rectangle 3"/>
          <p:cNvSpPr/>
          <p:nvPr>
            <p:ph type="body" idx="4294967295"/>
          </p:nvPr>
        </p:nvSpPr>
        <p:spPr>
          <a:xfrm>
            <a:off x="358775" y="1773238"/>
            <a:ext cx="8785225"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Clr>
                <a:srgbClr val="FF0000"/>
              </a:buClr>
              <a:buSzPct val="80000"/>
              <a:buFont typeface="Wingdings" pitchFamily="2" charset="2"/>
              <a:buChar char="l"/>
            </a:pPr>
            <a:endParaRPr lang="en-US" altLang="zh-CN" sz="1000" b="1">
              <a:latin typeface="宋体" pitchFamily="2" charset="-122"/>
            </a:endParaRPr>
          </a:p>
          <a:p>
            <a:pPr lvl="0" eaLnBrk="1" hangingPunct="1">
              <a:buClr>
                <a:srgbClr val="FF0000"/>
              </a:buClr>
              <a:buSzPct val="80000"/>
              <a:buFont typeface="Wingdings" pitchFamily="2" charset="2"/>
              <a:buChar char="l"/>
            </a:pPr>
            <a:r>
              <a:rPr lang="zh-CN" altLang="en-US" sz="3000" b="1">
                <a:solidFill>
                  <a:srgbClr val="0000FF"/>
                </a:solidFill>
                <a:latin typeface="宋体" pitchFamily="2" charset="-122"/>
              </a:rPr>
              <a:t>绝大多数甲状腺良性结节患者，不需要特殊治疗</a:t>
            </a: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buChar char="l"/>
            </a:pP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buChar char="l"/>
            </a:pPr>
            <a:r>
              <a:rPr lang="zh-CN" altLang="en-US" sz="3000" b="1">
                <a:solidFill>
                  <a:srgbClr val="0000FF"/>
                </a:solidFill>
                <a:latin typeface="宋体" pitchFamily="2" charset="-122"/>
              </a:rPr>
              <a:t>需要随诊，每</a:t>
            </a:r>
            <a:r>
              <a:rPr lang="en-US" altLang="zh-CN" sz="3000" b="1">
                <a:solidFill>
                  <a:srgbClr val="0000FF"/>
                </a:solidFill>
                <a:latin typeface="宋体" pitchFamily="2" charset="-122"/>
              </a:rPr>
              <a:t>6-12</a:t>
            </a:r>
            <a:r>
              <a:rPr lang="zh-CN" altLang="en-US" sz="3000" b="1">
                <a:solidFill>
                  <a:srgbClr val="0000FF"/>
                </a:solidFill>
                <a:latin typeface="宋体" pitchFamily="2" charset="-122"/>
              </a:rPr>
              <a:t>月随诊一次</a:t>
            </a: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buChar char="l"/>
            </a:pP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buChar char="l"/>
            </a:pPr>
            <a:r>
              <a:rPr lang="zh-CN" altLang="en-US" sz="3000" b="1">
                <a:solidFill>
                  <a:srgbClr val="0000FF"/>
                </a:solidFill>
                <a:latin typeface="宋体" pitchFamily="2" charset="-122"/>
              </a:rPr>
              <a:t>甲状腺超声检验，必要时重复</a:t>
            </a:r>
            <a:r>
              <a:rPr lang="en-US" altLang="zh-CN" sz="3000" b="1">
                <a:solidFill>
                  <a:srgbClr val="0000FF"/>
                </a:solidFill>
                <a:latin typeface="宋体" pitchFamily="2" charset="-122"/>
              </a:rPr>
              <a:t>FNAC</a:t>
            </a:r>
            <a:endParaRPr lang="en-US" altLang="zh-CN" sz="3000" b="1">
              <a:solidFill>
                <a:srgbClr val="0000FF"/>
              </a:solidFill>
              <a:latin typeface="宋体" pitchFamily="2" charset="-122"/>
            </a:endParaRPr>
          </a:p>
          <a:p>
            <a:pPr lvl="0" eaLnBrk="1" hangingPunct="1">
              <a:buClr>
                <a:srgbClr val="FF0000"/>
              </a:buClr>
              <a:buSzPct val="80000"/>
              <a:buFont typeface="Wingdings" pitchFamily="2" charset="2"/>
              <a:buChar char="l"/>
            </a:pPr>
            <a:endParaRPr lang="en-US" altLang="zh-CN" sz="3000" b="1">
              <a:solidFill>
                <a:srgbClr val="0000FF"/>
              </a:solidFill>
              <a:latin typeface="宋体" pitchFamily="2" charset="-122"/>
            </a:endParaRPr>
          </a:p>
          <a:p>
            <a:pPr lvl="0" eaLnBrk="1" hangingPunct="1">
              <a:buClr>
                <a:srgbClr val="FF0000"/>
              </a:buClr>
              <a:buSzPct val="80000"/>
              <a:buFont typeface="Wingdings" pitchFamily="2" charset="2"/>
              <a:buChar char="l"/>
            </a:pPr>
            <a:r>
              <a:rPr lang="zh-CN" altLang="en-US" sz="3000" b="1">
                <a:solidFill>
                  <a:srgbClr val="0000FF"/>
                </a:solidFill>
                <a:latin typeface="宋体" pitchFamily="2" charset="-122"/>
              </a:rPr>
              <a:t>只有少数患者需要手术、药品和</a:t>
            </a:r>
            <a:r>
              <a:rPr lang="en-US" altLang="zh-CN" sz="3000" b="1">
                <a:solidFill>
                  <a:srgbClr val="0000FF"/>
                </a:solidFill>
                <a:latin typeface="宋体" pitchFamily="2" charset="-122"/>
              </a:rPr>
              <a:t>PEI</a:t>
            </a:r>
            <a:r>
              <a:rPr lang="zh-CN" altLang="en-US" sz="3000" b="1">
                <a:solidFill>
                  <a:srgbClr val="0000FF"/>
                </a:solidFill>
                <a:latin typeface="宋体" pitchFamily="2" charset="-122"/>
              </a:rPr>
              <a:t>等治疗</a:t>
            </a:r>
            <a:endParaRPr lang="zh-CN" altLang="en-US" sz="3000" b="1">
              <a:solidFill>
                <a:srgbClr val="0000FF"/>
              </a:solidFill>
              <a:latin typeface="宋体" pitchFamily="2" charset="-122"/>
            </a:endParaRPr>
          </a:p>
        </p:txBody>
      </p:sp>
      <p:sp>
        <p:nvSpPr>
          <p:cNvPr id="34820" name="TextBox 34819"/>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34821" name="TextBox 34820"/>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第28页</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2" name="Rectangle 2"/>
          <p:cNvSpPr/>
          <p:nvPr>
            <p:ph type="title" idx="4294967295"/>
          </p:nvPr>
        </p:nvSpPr>
        <p:spPr>
          <a:xfrm>
            <a:off x="758825" y="423862"/>
            <a:ext cx="8637588" cy="701675"/>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zh-CN" altLang="en-US" sz="4000" b="1">
                <a:solidFill>
                  <a:srgbClr val="FF0000"/>
                </a:solidFill>
              </a:rPr>
              <a:t>良性结节几个治疗方法</a:t>
            </a:r>
            <a:endParaRPr lang="zh-CN" altLang="en-US" sz="4000" b="1">
              <a:solidFill>
                <a:srgbClr val="FF0000"/>
              </a:solidFill>
            </a:endParaRPr>
          </a:p>
        </p:txBody>
      </p:sp>
      <p:sp>
        <p:nvSpPr>
          <p:cNvPr id="35843" name="Rectangle 3"/>
          <p:cNvSpPr/>
          <p:nvPr>
            <p:ph type="body" idx="4294967295"/>
          </p:nvPr>
        </p:nvSpPr>
        <p:spPr>
          <a:xfrm>
            <a:off x="900112" y="1989138"/>
            <a:ext cx="7921625"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Clr>
                <a:srgbClr val="FF0000"/>
              </a:buClr>
              <a:buSzPct val="80000"/>
              <a:buFont typeface="Wingdings" pitchFamily="2" charset="2"/>
              <a:buChar char="l"/>
            </a:pPr>
            <a:r>
              <a:rPr lang="en-US" altLang="zh-CN" sz="3000" b="1">
                <a:solidFill>
                  <a:srgbClr val="0000FF"/>
                </a:solidFill>
                <a:latin typeface="宋体" pitchFamily="2" charset="-122"/>
              </a:rPr>
              <a:t>L-T4</a:t>
            </a:r>
            <a:r>
              <a:rPr lang="zh-CN" altLang="en-US" sz="3000" b="1">
                <a:solidFill>
                  <a:srgbClr val="0000FF"/>
                </a:solidFill>
                <a:latin typeface="宋体" pitchFamily="2" charset="-122"/>
              </a:rPr>
              <a:t>抑制治疗</a:t>
            </a: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buChar char="l"/>
            </a:pP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buChar char="l"/>
            </a:pPr>
            <a:r>
              <a:rPr lang="zh-CN" altLang="en-US" sz="3000" b="1">
                <a:solidFill>
                  <a:srgbClr val="0000FF"/>
                </a:solidFill>
                <a:latin typeface="宋体" pitchFamily="2" charset="-122"/>
              </a:rPr>
              <a:t>手术治疗</a:t>
            </a: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buChar char="l"/>
            </a:pP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buChar char="l"/>
            </a:pPr>
            <a:r>
              <a:rPr lang="zh-CN" altLang="en-US" sz="3000" b="1">
                <a:solidFill>
                  <a:srgbClr val="0000FF"/>
                </a:solidFill>
                <a:latin typeface="宋体" pitchFamily="2" charset="-122"/>
              </a:rPr>
              <a:t>超声引导下经皮酒精注射（</a:t>
            </a:r>
            <a:r>
              <a:rPr lang="en-US" altLang="zh-CN" sz="3000" b="1">
                <a:solidFill>
                  <a:srgbClr val="0000FF"/>
                </a:solidFill>
                <a:latin typeface="宋体" pitchFamily="2" charset="-122"/>
              </a:rPr>
              <a:t>PEI</a:t>
            </a:r>
            <a:r>
              <a:rPr lang="zh-CN" altLang="en-US" sz="3000" b="1">
                <a:solidFill>
                  <a:srgbClr val="0000FF"/>
                </a:solidFill>
                <a:latin typeface="宋体" pitchFamily="2" charset="-122"/>
              </a:rPr>
              <a:t>）</a:t>
            </a: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buChar char="l"/>
            </a:pPr>
            <a:endParaRPr lang="zh-CN" altLang="en-US" sz="3000" b="1">
              <a:solidFill>
                <a:srgbClr val="0000FF"/>
              </a:solidFill>
              <a:latin typeface="宋体" pitchFamily="2" charset="-122"/>
            </a:endParaRPr>
          </a:p>
          <a:p>
            <a:pPr lvl="0" eaLnBrk="1" hangingPunct="1">
              <a:buClr>
                <a:srgbClr val="FF0000"/>
              </a:buClr>
              <a:buSzPct val="80000"/>
              <a:buFont typeface="Wingdings" pitchFamily="2" charset="2"/>
              <a:buChar char="l"/>
            </a:pPr>
            <a:r>
              <a:rPr lang="zh-CN" altLang="en-US" sz="3000" b="1">
                <a:solidFill>
                  <a:srgbClr val="0000FF"/>
                </a:solidFill>
                <a:latin typeface="宋体" pitchFamily="2" charset="-122"/>
              </a:rPr>
              <a:t>放射性</a:t>
            </a:r>
            <a:r>
              <a:rPr lang="en-US" altLang="zh-CN" sz="3000" b="1" baseline="30000">
                <a:solidFill>
                  <a:srgbClr val="0000FF"/>
                </a:solidFill>
                <a:latin typeface="宋体" pitchFamily="2" charset="-122"/>
              </a:rPr>
              <a:t>131</a:t>
            </a:r>
            <a:r>
              <a:rPr lang="zh-CN" altLang="en-US" sz="3000" b="1">
                <a:solidFill>
                  <a:srgbClr val="0000FF"/>
                </a:solidFill>
                <a:latin typeface="宋体" pitchFamily="2" charset="-122"/>
              </a:rPr>
              <a:t>碘治疗</a:t>
            </a:r>
            <a:endParaRPr lang="zh-CN" altLang="en-US" sz="3000" b="1">
              <a:solidFill>
                <a:srgbClr val="0000FF"/>
              </a:solidFill>
              <a:latin typeface="宋体" pitchFamily="2" charset="-122"/>
            </a:endParaRPr>
          </a:p>
        </p:txBody>
      </p:sp>
      <p:sp>
        <p:nvSpPr>
          <p:cNvPr id="35844" name="TextBox 35843"/>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35845" name="TextBox 35844"/>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第29页</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6" name="Rectangle 2"/>
          <p:cNvSpPr/>
          <p:nvPr>
            <p:ph type="title" idx="4294967295"/>
          </p:nvPr>
        </p:nvSpPr>
        <p:spPr>
          <a:xfrm>
            <a:off x="758825" y="423862"/>
            <a:ext cx="8637588" cy="701675"/>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en-US" altLang="zh-CN" sz="4000" b="1">
                <a:solidFill>
                  <a:srgbClr val="FF0000"/>
                </a:solidFill>
                <a:latin typeface="宋体" pitchFamily="2" charset="-122"/>
              </a:rPr>
              <a:t>L-T4</a:t>
            </a:r>
            <a:r>
              <a:rPr lang="zh-CN" altLang="en-US" sz="4000" b="1">
                <a:solidFill>
                  <a:srgbClr val="FF0000"/>
                </a:solidFill>
                <a:latin typeface="宋体" pitchFamily="2" charset="-122"/>
              </a:rPr>
              <a:t>抑制治疗</a:t>
            </a:r>
            <a:endParaRPr lang="zh-CN" altLang="en-US" sz="4000" b="1">
              <a:solidFill>
                <a:srgbClr val="FF0000"/>
              </a:solidFill>
              <a:latin typeface="宋体" pitchFamily="2" charset="-122"/>
            </a:endParaRPr>
          </a:p>
        </p:txBody>
      </p:sp>
      <p:sp>
        <p:nvSpPr>
          <p:cNvPr id="36867" name="Rectangle 3"/>
          <p:cNvSpPr/>
          <p:nvPr>
            <p:ph type="body" idx="4294967295"/>
          </p:nvPr>
        </p:nvSpPr>
        <p:spPr>
          <a:xfrm>
            <a:off x="539750" y="1700212"/>
            <a:ext cx="8458200" cy="38862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lnSpc>
                <a:spcPct val="80000"/>
              </a:lnSpc>
              <a:buClr>
                <a:srgbClr val="FF0000"/>
              </a:buClr>
              <a:buSzPct val="80000"/>
              <a:buFont typeface="Wingdings" pitchFamily="2" charset="2"/>
              <a:buNone/>
            </a:pPr>
            <a:endParaRPr lang="en-US" altLang="zh-CN" sz="2800" b="1">
              <a:solidFill>
                <a:srgbClr val="0000FF"/>
              </a:solidFill>
            </a:endParaRPr>
          </a:p>
          <a:p>
            <a:pPr lvl="0" eaLnBrk="1" hangingPunct="1">
              <a:lnSpc>
                <a:spcPct val="80000"/>
              </a:lnSpc>
              <a:buClr>
                <a:srgbClr val="FF0000"/>
              </a:buClr>
              <a:buSzPct val="80000"/>
              <a:buFont typeface="Wingdings" pitchFamily="2" charset="2"/>
              <a:buNone/>
            </a:pPr>
            <a:r>
              <a:rPr lang="zh-CN" altLang="en-US" sz="3000" b="1">
                <a:solidFill>
                  <a:srgbClr val="0000FF"/>
                </a:solidFill>
              </a:rPr>
              <a:t>目标：使已经有结节缩小，预防新结节产生</a:t>
            </a:r>
            <a:endParaRPr lang="zh-CN" altLang="en-US" sz="3000" b="1">
              <a:solidFill>
                <a:srgbClr val="0000FF"/>
              </a:solidFill>
            </a:endParaRPr>
          </a:p>
          <a:p>
            <a:pPr lvl="0" eaLnBrk="1" hangingPunct="1">
              <a:lnSpc>
                <a:spcPct val="80000"/>
              </a:lnSpc>
              <a:buClr>
                <a:srgbClr val="FF0000"/>
              </a:buClr>
              <a:buSzPct val="80000"/>
              <a:buFont typeface="Wingdings" pitchFamily="2" charset="2"/>
              <a:buChar char="l"/>
            </a:pPr>
            <a:r>
              <a:rPr lang="zh-CN" altLang="en-US" sz="3000" b="1">
                <a:solidFill>
                  <a:srgbClr val="0000FF"/>
                </a:solidFill>
              </a:rPr>
              <a:t>总体效果不理想：</a:t>
            </a:r>
            <a:r>
              <a:rPr lang="en-US" altLang="zh-CN" sz="3000" b="1">
                <a:solidFill>
                  <a:srgbClr val="0000FF"/>
                </a:solidFill>
              </a:rPr>
              <a:t>20%</a:t>
            </a:r>
            <a:r>
              <a:rPr lang="zh-CN" altLang="en-US" sz="3000" b="1">
                <a:solidFill>
                  <a:srgbClr val="0000FF"/>
                </a:solidFill>
              </a:rPr>
              <a:t>甲状腺结节较前缩小，停药后可重新变大。</a:t>
            </a:r>
            <a:endParaRPr lang="zh-CN" altLang="en-US" sz="3000" b="1">
              <a:solidFill>
                <a:srgbClr val="0000FF"/>
              </a:solidFill>
            </a:endParaRPr>
          </a:p>
          <a:p>
            <a:pPr lvl="0" eaLnBrk="1" hangingPunct="1">
              <a:lnSpc>
                <a:spcPct val="80000"/>
              </a:lnSpc>
              <a:buClr>
                <a:srgbClr val="FF0000"/>
              </a:buClr>
              <a:buSzPct val="80000"/>
              <a:buFont typeface="Wingdings" pitchFamily="2" charset="2"/>
              <a:buChar char="l"/>
            </a:pPr>
            <a:r>
              <a:rPr lang="zh-CN" altLang="en-US" sz="3000" b="1">
                <a:solidFill>
                  <a:srgbClr val="0000FF"/>
                </a:solidFill>
              </a:rPr>
              <a:t>不良反应明确</a:t>
            </a:r>
            <a:endParaRPr lang="zh-CN" altLang="en-US" sz="3000" b="1">
              <a:solidFill>
                <a:srgbClr val="0000FF"/>
              </a:solidFill>
            </a:endParaRPr>
          </a:p>
          <a:p>
            <a:pPr lvl="0" eaLnBrk="1" hangingPunct="1">
              <a:lnSpc>
                <a:spcPct val="80000"/>
              </a:lnSpc>
              <a:buClr>
                <a:srgbClr val="FF0000"/>
              </a:buClr>
              <a:buSzPct val="80000"/>
              <a:buFont typeface="Wingdings" pitchFamily="2" charset="2"/>
              <a:buChar char="l"/>
            </a:pPr>
            <a:r>
              <a:rPr lang="zh-CN" altLang="en-US" sz="3000" b="1">
                <a:solidFill>
                  <a:srgbClr val="0000FF"/>
                </a:solidFill>
              </a:rPr>
              <a:t>不推荐广泛使用，只是适用少数甲状腺良性结节</a:t>
            </a:r>
            <a:endParaRPr lang="zh-CN" altLang="en-US" sz="3000" b="1">
              <a:solidFill>
                <a:srgbClr val="0000FF"/>
              </a:solidFill>
            </a:endParaRPr>
          </a:p>
          <a:p>
            <a:pPr lvl="0" eaLnBrk="1" hangingPunct="1">
              <a:lnSpc>
                <a:spcPct val="80000"/>
              </a:lnSpc>
              <a:buClr>
                <a:srgbClr val="FF0000"/>
              </a:buClr>
              <a:buSzPct val="80000"/>
              <a:buFont typeface="Wingdings" pitchFamily="2" charset="2"/>
              <a:buChar char="l"/>
            </a:pPr>
            <a:r>
              <a:rPr lang="zh-CN" altLang="en-US" sz="3000" b="1">
                <a:solidFill>
                  <a:srgbClr val="0000FF"/>
                </a:solidFill>
                <a:latin typeface="宋体" pitchFamily="2" charset="-122"/>
              </a:rPr>
              <a:t>假如</a:t>
            </a:r>
            <a:r>
              <a:rPr lang="en-US" altLang="zh-CN" sz="3000" b="1">
                <a:solidFill>
                  <a:srgbClr val="0000FF"/>
                </a:solidFill>
                <a:latin typeface="宋体" pitchFamily="2" charset="-122"/>
              </a:rPr>
              <a:t>L-T4</a:t>
            </a:r>
            <a:r>
              <a:rPr lang="zh-CN" altLang="en-US" sz="3000" b="1">
                <a:solidFill>
                  <a:srgbClr val="0000FF"/>
                </a:solidFill>
                <a:latin typeface="宋体" pitchFamily="2" charset="-122"/>
              </a:rPr>
              <a:t>治疗</a:t>
            </a:r>
            <a:r>
              <a:rPr lang="en-US" altLang="zh-CN" sz="3000" b="1">
                <a:solidFill>
                  <a:srgbClr val="0000FF"/>
                </a:solidFill>
                <a:latin typeface="宋体" pitchFamily="2" charset="-122"/>
              </a:rPr>
              <a:t>3-6</a:t>
            </a:r>
            <a:r>
              <a:rPr lang="zh-CN" altLang="en-US" sz="3000" b="1">
                <a:solidFill>
                  <a:srgbClr val="0000FF"/>
                </a:solidFill>
                <a:latin typeface="宋体" pitchFamily="2" charset="-122"/>
              </a:rPr>
              <a:t>个月后甲状腺结节不缩小，或结节反而增大者，需要重新进行</a:t>
            </a:r>
            <a:r>
              <a:rPr lang="en-US" altLang="zh-CN" sz="3000" b="1">
                <a:solidFill>
                  <a:srgbClr val="0000FF"/>
                </a:solidFill>
                <a:latin typeface="宋体" pitchFamily="2" charset="-122"/>
              </a:rPr>
              <a:t>FNAC</a:t>
            </a:r>
            <a:endParaRPr lang="en-US" altLang="zh-CN" sz="3000" b="1">
              <a:solidFill>
                <a:srgbClr val="0000FF"/>
              </a:solidFill>
              <a:latin typeface="宋体" pitchFamily="2" charset="-122"/>
            </a:endParaRPr>
          </a:p>
        </p:txBody>
      </p:sp>
      <p:sp>
        <p:nvSpPr>
          <p:cNvPr id="36868" name="TextBox 36867"/>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36869" name="TextBox 36868"/>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第30页</a:t>
            </a: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2"/>
          <p:cNvSpPr/>
          <p:nvPr>
            <p:ph type="title" idx="4294967295"/>
          </p:nvPr>
        </p:nvSpPr>
        <p:spPr>
          <a:xfrm>
            <a:off x="1047750" y="404812"/>
            <a:ext cx="8637588" cy="701675"/>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ctr" rtl="0" fontAlgn="base">
              <a:spcBef>
                <a:spcPct val="0"/>
              </a:spcBef>
              <a:spcAft>
                <a:spcPct val="0"/>
              </a:spcAft>
              <a:defRPr lang="zh-CN" altLang="en-US" sz="4400">
                <a:solidFill>
                  <a:schemeClr val="tx2"/>
                </a:solidFill>
                <a:latin typeface="Arial"/>
                <a:ea typeface="宋体" pitchFamily="2" charset="-122"/>
              </a:defRPr>
            </a:lvl2pPr>
            <a:lvl3pPr algn="ctr" rtl="0" fontAlgn="base">
              <a:spcBef>
                <a:spcPct val="0"/>
              </a:spcBef>
              <a:spcAft>
                <a:spcPct val="0"/>
              </a:spcAft>
              <a:defRPr lang="zh-CN" altLang="en-US" sz="4400">
                <a:solidFill>
                  <a:schemeClr val="tx2"/>
                </a:solidFill>
                <a:latin typeface="Arial"/>
                <a:ea typeface="宋体" pitchFamily="2" charset="-122"/>
              </a:defRPr>
            </a:lvl3pPr>
            <a:lvl4pPr algn="ctr" rtl="0" fontAlgn="base">
              <a:spcBef>
                <a:spcPct val="0"/>
              </a:spcBef>
              <a:spcAft>
                <a:spcPct val="0"/>
              </a:spcAft>
              <a:defRPr lang="zh-CN" altLang="en-US" sz="4400">
                <a:solidFill>
                  <a:schemeClr val="tx2"/>
                </a:solidFill>
                <a:latin typeface="Arial"/>
                <a:ea typeface="宋体" pitchFamily="2" charset="-122"/>
              </a:defRPr>
            </a:lvl4pPr>
            <a:lvl5pPr algn="ctr" rtl="0" fontAlgn="base">
              <a:spcBef>
                <a:spcPct val="0"/>
              </a:spcBef>
              <a:spcAft>
                <a:spcPct val="0"/>
              </a:spcAft>
              <a:defRPr lang="zh-CN" altLang="en-US" sz="4400">
                <a:solidFill>
                  <a:schemeClr val="tx2"/>
                </a:solidFill>
                <a:latin typeface="Arial"/>
                <a:ea typeface="宋体" pitchFamily="2" charset="-122"/>
              </a:defRPr>
            </a:lvl5pPr>
            <a:lvl6pPr marL="457200" algn="ctr" rtl="0" fontAlgn="base">
              <a:spcBef>
                <a:spcPct val="0"/>
              </a:spcBef>
              <a:spcAft>
                <a:spcPct val="0"/>
              </a:spcAft>
              <a:defRPr lang="zh-CN" altLang="en-US" sz="4400">
                <a:solidFill>
                  <a:schemeClr val="tx2"/>
                </a:solidFill>
                <a:latin typeface="Arial"/>
                <a:ea typeface="宋体" pitchFamily="2" charset="-122"/>
              </a:defRPr>
            </a:lvl6pPr>
            <a:lvl7pPr marL="914400" algn="ctr" rtl="0" fontAlgn="base">
              <a:spcBef>
                <a:spcPct val="0"/>
              </a:spcBef>
              <a:spcAft>
                <a:spcPct val="0"/>
              </a:spcAft>
              <a:defRPr lang="zh-CN" altLang="en-US" sz="4400">
                <a:solidFill>
                  <a:schemeClr val="tx2"/>
                </a:solidFill>
                <a:latin typeface="Arial"/>
                <a:ea typeface="宋体" pitchFamily="2" charset="-122"/>
              </a:defRPr>
            </a:lvl7pPr>
            <a:lvl8pPr marL="1371600" algn="ctr" rtl="0" fontAlgn="base">
              <a:spcBef>
                <a:spcPct val="0"/>
              </a:spcBef>
              <a:spcAft>
                <a:spcPct val="0"/>
              </a:spcAft>
              <a:defRPr lang="zh-CN" altLang="en-US" sz="4400">
                <a:solidFill>
                  <a:schemeClr val="tx2"/>
                </a:solidFill>
                <a:latin typeface="Arial"/>
                <a:ea typeface="宋体" pitchFamily="2" charset="-122"/>
              </a:defRPr>
            </a:lvl8pPr>
            <a:lvl9pPr marL="1828800" algn="ctr" rtl="0" fontAlgn="base">
              <a:spcBef>
                <a:spcPct val="0"/>
              </a:spcBef>
              <a:spcAft>
                <a:spcPct val="0"/>
              </a:spcAft>
              <a:defRPr lang="zh-CN" altLang="en-US" sz="4400">
                <a:solidFill>
                  <a:schemeClr val="tx2"/>
                </a:solidFill>
                <a:latin typeface="Arial"/>
                <a:ea typeface="宋体" pitchFamily="2" charset="-122"/>
              </a:defRPr>
            </a:lvl9pPr>
          </a:lstStyle>
          <a:p>
            <a:pPr lvl="0" eaLnBrk="1" hangingPunct="1"/>
            <a:r>
              <a:rPr lang="en-US" altLang="zh-CN" sz="4000" b="1">
                <a:solidFill>
                  <a:srgbClr val="FF0000"/>
                </a:solidFill>
                <a:latin typeface="宋体" pitchFamily="2" charset="-122"/>
              </a:rPr>
              <a:t>L-T4</a:t>
            </a:r>
            <a:r>
              <a:rPr lang="zh-CN" altLang="en-US" sz="4000" b="1">
                <a:solidFill>
                  <a:srgbClr val="FF0000"/>
                </a:solidFill>
                <a:latin typeface="宋体" pitchFamily="2" charset="-122"/>
              </a:rPr>
              <a:t>抑制治疗</a:t>
            </a:r>
            <a:endParaRPr lang="zh-CN" altLang="en-US" sz="4000" b="1">
              <a:solidFill>
                <a:srgbClr val="FF0000"/>
              </a:solidFill>
              <a:latin typeface="宋体" pitchFamily="2" charset="-122"/>
            </a:endParaRPr>
          </a:p>
        </p:txBody>
      </p:sp>
      <p:sp>
        <p:nvSpPr>
          <p:cNvPr id="37891" name="Rectangle 3"/>
          <p:cNvSpPr/>
          <p:nvPr>
            <p:ph type="body" idx="4294967295"/>
          </p:nvPr>
        </p:nvSpPr>
        <p:spPr>
          <a:xfrm>
            <a:off x="827088" y="1412875"/>
            <a:ext cx="8229600" cy="566102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lvl="0" eaLnBrk="1" hangingPunct="1">
              <a:buNone/>
            </a:pPr>
            <a:r>
              <a:rPr lang="zh-CN" altLang="en-US" sz="2800" b="1">
                <a:solidFill>
                  <a:srgbClr val="0000FF"/>
                </a:solidFill>
                <a:latin typeface="宋体" pitchFamily="2" charset="-122"/>
              </a:rPr>
              <a:t>适合用于：</a:t>
            </a:r>
            <a:endParaRPr lang="zh-CN" altLang="en-US" sz="2800" b="1">
              <a:solidFill>
                <a:srgbClr val="0000FF"/>
              </a:solidFill>
              <a:latin typeface="宋体" pitchFamily="2" charset="-122"/>
            </a:endParaRPr>
          </a:p>
          <a:p>
            <a:pPr lvl="1" eaLnBrk="1" hangingPunct="1">
              <a:buClr>
                <a:srgbClr val="FF0000"/>
              </a:buClr>
              <a:buSzPct val="80000"/>
              <a:buFont typeface="Wingdings" pitchFamily="2" charset="2"/>
            </a:pPr>
            <a:r>
              <a:rPr lang="zh-CN" altLang="en-US" b="1">
                <a:solidFill>
                  <a:srgbClr val="0000FF"/>
                </a:solidFill>
                <a:latin typeface="宋体" pitchFamily="2" charset="-122"/>
              </a:rPr>
              <a:t>生活在缺碘地域</a:t>
            </a:r>
            <a:endParaRPr lang="zh-CN" altLang="en-US" b="1">
              <a:solidFill>
                <a:srgbClr val="0000FF"/>
              </a:solidFill>
              <a:latin typeface="宋体" pitchFamily="2" charset="-122"/>
            </a:endParaRPr>
          </a:p>
          <a:p>
            <a:pPr lvl="1" eaLnBrk="1" hangingPunct="1">
              <a:buClr>
                <a:srgbClr val="FF0000"/>
              </a:buClr>
              <a:buSzPct val="80000"/>
              <a:buFont typeface="Wingdings" pitchFamily="2" charset="2"/>
            </a:pPr>
            <a:r>
              <a:rPr lang="zh-CN" altLang="en-US" b="1">
                <a:solidFill>
                  <a:srgbClr val="0000FF"/>
                </a:solidFill>
                <a:latin typeface="宋体" pitchFamily="2" charset="-122"/>
              </a:rPr>
              <a:t>结节体积小，且年纪轻</a:t>
            </a:r>
            <a:endParaRPr lang="zh-CN" altLang="en-US" b="1">
              <a:solidFill>
                <a:srgbClr val="0000FF"/>
              </a:solidFill>
              <a:latin typeface="宋体" pitchFamily="2" charset="-122"/>
            </a:endParaRPr>
          </a:p>
          <a:p>
            <a:pPr lvl="1" eaLnBrk="1" hangingPunct="1">
              <a:buClr>
                <a:srgbClr val="FF0000"/>
              </a:buClr>
              <a:buSzPct val="80000"/>
              <a:buFont typeface="Wingdings" pitchFamily="2" charset="2"/>
            </a:pPr>
            <a:r>
              <a:rPr lang="zh-CN" altLang="en-US" b="1">
                <a:solidFill>
                  <a:srgbClr val="0000FF"/>
                </a:solidFill>
                <a:latin typeface="宋体" pitchFamily="2" charset="-122"/>
              </a:rPr>
              <a:t>结节功效非自主</a:t>
            </a:r>
            <a:endParaRPr lang="zh-CN" altLang="en-US" b="1">
              <a:solidFill>
                <a:srgbClr val="0000FF"/>
              </a:solidFill>
              <a:latin typeface="宋体" pitchFamily="2" charset="-122"/>
            </a:endParaRPr>
          </a:p>
          <a:p>
            <a:pPr lvl="0" eaLnBrk="1" hangingPunct="1">
              <a:buNone/>
            </a:pPr>
            <a:r>
              <a:rPr lang="zh-CN" altLang="en-US" sz="2800" b="1">
                <a:solidFill>
                  <a:srgbClr val="0000FF"/>
                </a:solidFill>
                <a:latin typeface="宋体" pitchFamily="2" charset="-122"/>
              </a:rPr>
              <a:t>不适于：</a:t>
            </a:r>
            <a:endParaRPr lang="zh-CN" altLang="en-US" sz="2800" b="1">
              <a:solidFill>
                <a:srgbClr val="0000FF"/>
              </a:solidFill>
              <a:latin typeface="宋体" pitchFamily="2" charset="-122"/>
            </a:endParaRPr>
          </a:p>
          <a:p>
            <a:pPr lvl="1" eaLnBrk="1" hangingPunct="1">
              <a:buClr>
                <a:srgbClr val="FF0000"/>
              </a:buClr>
              <a:buSzPct val="80000"/>
              <a:buFont typeface="Wingdings" pitchFamily="2" charset="2"/>
              <a:buChar char="l"/>
            </a:pPr>
            <a:r>
              <a:rPr lang="zh-CN" altLang="en-US" b="1">
                <a:solidFill>
                  <a:srgbClr val="0000FF"/>
                </a:solidFill>
                <a:latin typeface="宋体" pitchFamily="2" charset="-122"/>
              </a:rPr>
              <a:t>血清</a:t>
            </a:r>
            <a:r>
              <a:rPr lang="en-US" altLang="zh-CN" b="1">
                <a:solidFill>
                  <a:srgbClr val="0000FF"/>
                </a:solidFill>
                <a:latin typeface="宋体" pitchFamily="2" charset="-122"/>
              </a:rPr>
              <a:t>TSH</a:t>
            </a:r>
            <a:r>
              <a:rPr lang="zh-CN" altLang="en-US" b="1">
                <a:solidFill>
                  <a:srgbClr val="0000FF"/>
                </a:solidFill>
                <a:latin typeface="宋体" pitchFamily="2" charset="-122"/>
              </a:rPr>
              <a:t>水平</a:t>
            </a:r>
            <a:r>
              <a:rPr lang="en-US" altLang="zh-CN" b="1">
                <a:solidFill>
                  <a:srgbClr val="0000FF"/>
                </a:solidFill>
                <a:latin typeface="宋体" pitchFamily="2" charset="-122"/>
              </a:rPr>
              <a:t>&lt;1mU/L</a:t>
            </a:r>
            <a:r>
              <a:rPr lang="zh-CN" altLang="en-US" b="1">
                <a:solidFill>
                  <a:srgbClr val="0000FF"/>
                </a:solidFill>
                <a:latin typeface="宋体" pitchFamily="2" charset="-122"/>
              </a:rPr>
              <a:t>且年纪大于</a:t>
            </a:r>
            <a:r>
              <a:rPr lang="en-US" altLang="zh-CN" b="1">
                <a:solidFill>
                  <a:srgbClr val="0000FF"/>
                </a:solidFill>
                <a:latin typeface="宋体" pitchFamily="2" charset="-122"/>
              </a:rPr>
              <a:t>60</a:t>
            </a:r>
            <a:r>
              <a:rPr lang="zh-CN" altLang="en-US" b="1">
                <a:solidFill>
                  <a:srgbClr val="0000FF"/>
                </a:solidFill>
                <a:latin typeface="宋体" pitchFamily="2" charset="-122"/>
              </a:rPr>
              <a:t>岁男性患者</a:t>
            </a:r>
            <a:endParaRPr lang="zh-CN" altLang="en-US" b="1">
              <a:solidFill>
                <a:srgbClr val="0000FF"/>
              </a:solidFill>
              <a:latin typeface="宋体" pitchFamily="2" charset="-122"/>
            </a:endParaRPr>
          </a:p>
          <a:p>
            <a:pPr lvl="1" eaLnBrk="1" hangingPunct="1">
              <a:buClr>
                <a:srgbClr val="FF0000"/>
              </a:buClr>
              <a:buSzPct val="80000"/>
              <a:buFont typeface="Wingdings" pitchFamily="2" charset="2"/>
              <a:buChar char="l"/>
            </a:pPr>
            <a:r>
              <a:rPr lang="zh-CN" altLang="en-US" b="1">
                <a:solidFill>
                  <a:srgbClr val="0000FF"/>
                </a:solidFill>
                <a:latin typeface="宋体" pitchFamily="2" charset="-122"/>
              </a:rPr>
              <a:t>绝经后妇女</a:t>
            </a:r>
            <a:endParaRPr lang="zh-CN" altLang="en-US" b="1">
              <a:solidFill>
                <a:srgbClr val="0000FF"/>
              </a:solidFill>
              <a:latin typeface="宋体" pitchFamily="2" charset="-122"/>
            </a:endParaRPr>
          </a:p>
          <a:p>
            <a:pPr lvl="1" eaLnBrk="1" hangingPunct="1">
              <a:buClr>
                <a:srgbClr val="FF0000"/>
              </a:buClr>
              <a:buSzPct val="80000"/>
              <a:buFont typeface="Wingdings" pitchFamily="2" charset="2"/>
              <a:buChar char="l"/>
            </a:pPr>
            <a:r>
              <a:rPr lang="zh-CN" altLang="en-US" b="1">
                <a:solidFill>
                  <a:srgbClr val="0000FF"/>
                </a:solidFill>
                <a:latin typeface="宋体" pitchFamily="2" charset="-122"/>
              </a:rPr>
              <a:t>合并心血管疾病</a:t>
            </a:r>
            <a:endParaRPr lang="zh-CN" altLang="en-US" b="1">
              <a:solidFill>
                <a:srgbClr val="0000FF"/>
              </a:solidFill>
              <a:latin typeface="宋体" pitchFamily="2" charset="-122"/>
            </a:endParaRPr>
          </a:p>
          <a:p>
            <a:pPr lvl="1" eaLnBrk="1" hangingPunct="1">
              <a:buClr>
                <a:srgbClr val="FF0000"/>
              </a:buClr>
              <a:buSzPct val="80000"/>
              <a:buFont typeface="Wingdings" pitchFamily="2" charset="2"/>
              <a:buChar char="l"/>
            </a:pPr>
            <a:r>
              <a:rPr lang="zh-CN" altLang="en-US" b="1">
                <a:solidFill>
                  <a:srgbClr val="0000FF"/>
                </a:solidFill>
                <a:latin typeface="宋体" pitchFamily="2" charset="-122"/>
              </a:rPr>
              <a:t>合并骨质疏松</a:t>
            </a:r>
            <a:endParaRPr lang="zh-CN" altLang="en-US" b="1">
              <a:solidFill>
                <a:srgbClr val="0000FF"/>
              </a:solidFill>
              <a:latin typeface="宋体" pitchFamily="2" charset="-122"/>
            </a:endParaRPr>
          </a:p>
          <a:p>
            <a:pPr lvl="1" eaLnBrk="1" hangingPunct="1">
              <a:buClr>
                <a:srgbClr val="FF0000"/>
              </a:buClr>
              <a:buSzPct val="80000"/>
              <a:buFont typeface="Wingdings" pitchFamily="2" charset="2"/>
              <a:buChar char="l"/>
            </a:pPr>
            <a:r>
              <a:rPr lang="zh-CN" altLang="en-US" b="1">
                <a:solidFill>
                  <a:srgbClr val="0000FF"/>
                </a:solidFill>
                <a:latin typeface="宋体" pitchFamily="2" charset="-122"/>
              </a:rPr>
              <a:t>合并全身性疾病</a:t>
            </a:r>
            <a:endParaRPr lang="zh-CN" altLang="en-US" b="1">
              <a:solidFill>
                <a:srgbClr val="0000FF"/>
              </a:solidFill>
              <a:latin typeface="宋体" pitchFamily="2" charset="-122"/>
            </a:endParaRPr>
          </a:p>
        </p:txBody>
      </p:sp>
      <p:sp>
        <p:nvSpPr>
          <p:cNvPr id="37892" name="TextBox 37891"/>
          <p:cNvSpPr txBox="1"/>
          <p:nvPr/>
        </p:nvSpPr>
        <p:spPr>
          <a:xfrm>
            <a:off x="0" y="6498000"/>
            <a:ext cx="216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甲状腺结节医学知识专题讲座</a:t>
            </a:r>
          </a:p>
        </p:txBody>
      </p:sp>
      <p:sp>
        <p:nvSpPr>
          <p:cNvPr id="37893" name="TextBox 37892"/>
          <p:cNvSpPr txBox="1"/>
          <p:nvPr/>
        </p:nvSpPr>
        <p:spPr>
          <a:xfrm>
            <a:off x="8064000" y="6498000"/>
            <a:ext cx="720000" cy="108000"/>
          </a:xfrm>
          <a:prstGeom prst="rect">
            <a:avLst/>
          </a:prstGeom>
          <a:noFill/>
        </p:spPr>
        <p:txBody>
          <a:bodyPr wrap="none">
            <a:spAutoFit/>
          </a:bodyPr>
          <a:lstStyle>
            <a:defPPr algn="l" rtl="0" eaLnBrk="1" hangingPunct="1">
              <a:defRPr kumimoji="0" lang="zh-CN" sz="3000" i="1"/>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a:defRPr sz="1005"/>
            </a:pPr>
            <a:r>
              <a:t>第31页</a:t>
            </a: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https://d.book118.com/426131035141010030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222">
  <a:themeElements>
    <a:clrScheme name="222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22">
      <a:majorFont>
        <a:latin typeface="Arial"/>
        <a:ea typeface="宋体" charset="-122"/>
        <a:cs typeface="Arial"/>
      </a:majorFont>
      <a:minorFont>
        <a:latin typeface="Arial"/>
        <a:ea typeface="宋体" charset="-122"/>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22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22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22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22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22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22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22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22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22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22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22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22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222">
  <a:themeElements>
    <a:clrScheme name="222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222">
      <a:majorFont>
        <a:latin typeface="Arial"/>
        <a:ea typeface="宋体" charset="-122"/>
        <a:cs typeface="Arial"/>
      </a:majorFont>
      <a:minorFont>
        <a:latin typeface="Arial"/>
        <a:ea typeface="宋体" charset="-122"/>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22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222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222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222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222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222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222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222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222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222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222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222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235</Paragraphs>
  <Slides>32</Slides>
  <Notes>20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32</vt:i4>
      </vt:variant>
    </vt:vector>
  </HeadingPairs>
  <TitlesOfParts>
    <vt:vector baseType="lpstr" size="38">
      <vt:lpstr>Arial</vt:lpstr>
      <vt:lpstr>Calibri</vt:lpstr>
      <vt:lpstr>宋体</vt:lpstr>
      <vt:lpstr>黑体</vt:lpstr>
      <vt:lpstr>Wingdings</vt:lpstr>
      <vt:lpstr>Office Theme</vt:lpstr>
      <vt:lpstr>PowerPoint Presentation</vt:lpstr>
      <vt:lpstr>流行病学</vt:lpstr>
      <vt:lpstr>病因及分类</vt:lpstr>
      <vt:lpstr>甲状腺结节评定</vt:lpstr>
      <vt:lpstr>病    史</vt:lpstr>
      <vt:lpstr>体格检验</vt:lpstr>
      <vt:lpstr>发觉甲状腺结结时应重视问题</vt:lpstr>
      <vt:lpstr>提醒恶性病变可能临床证据</vt:lpstr>
      <vt:lpstr>提醒恶性病变可能临床证据</vt:lpstr>
      <vt:lpstr>试验室检验</vt:lpstr>
      <vt:lpstr>试验室检验</vt:lpstr>
      <vt:lpstr>试验室检验</vt:lpstr>
      <vt:lpstr>甲状腺超声检验</vt:lpstr>
      <vt:lpstr>高清楚甲状腺超声检验</vt:lpstr>
      <vt:lpstr>高清楚甲状腺超声检验</vt:lpstr>
      <vt:lpstr>高清楚甲状腺超声检验</vt:lpstr>
      <vt:lpstr>甲状腺核素显像</vt:lpstr>
      <vt:lpstr>甲状腺MRI和CT检验</vt:lpstr>
      <vt:lpstr>甲状腺细针吸收细胞学活检（FNAC）</vt:lpstr>
      <vt:lpstr>甲状腺细针吸收细胞学活检</vt:lpstr>
      <vt:lpstr>甲状腺细针吸收细胞学活检</vt:lpstr>
      <vt:lpstr>甲状腺细针吸收细胞学活检</vt:lpstr>
      <vt:lpstr>辅助检验</vt:lpstr>
      <vt:lpstr>辅助检验</vt:lpstr>
      <vt:lpstr>判断甲状腺结节良恶性时须注意</vt:lpstr>
      <vt:lpstr>治疗</vt:lpstr>
      <vt:lpstr>甲状腺恶性结节处理</vt:lpstr>
      <vt:lpstr>良性结节处理</vt:lpstr>
      <vt:lpstr>良性结节几个治疗方法</vt:lpstr>
      <vt:lpstr>L-T4抑制治疗</vt:lpstr>
      <vt:lpstr>L-T4抑制治疗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2024-08-28T18:23:31.451</cp:lastPrinted>
  <dcterms:created xsi:type="dcterms:W3CDTF">2024-08-28T10:23:31Z</dcterms:created>
  <dcterms:modified xsi:type="dcterms:W3CDTF">2024-08-28T10:23:33Z</dcterms:modified>
</cp:coreProperties>
</file>