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Relationship Id="rId2" Type="http://schemas.openxmlformats.org/officeDocument/2006/relationships/image" Target="../media/image3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2" Type="http://schemas.openxmlformats.org/officeDocument/2006/relationships/image" Target="../media/image11.wmf" /><Relationship Id="rId3" Type="http://schemas.openxmlformats.org/officeDocument/2006/relationships/image" Target="../media/image12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wmf" /><Relationship Id="rId2" Type="http://schemas.openxmlformats.org/officeDocument/2006/relationships/image" Target="../media/image14.wmf" /><Relationship Id="rId3" Type="http://schemas.openxmlformats.org/officeDocument/2006/relationships/image" Target="../media/image15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Relationship Id="rId2" Type="http://schemas.openxmlformats.org/officeDocument/2006/relationships/image" Target="../media/image17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2.wmf" /><Relationship Id="rId2" Type="http://schemas.openxmlformats.org/officeDocument/2006/relationships/image" Target="../media/image23.wmf" /><Relationship Id="rId3" Type="http://schemas.openxmlformats.org/officeDocument/2006/relationships/image" Target="../media/image24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4A302A-66E2-45C0-9113-4E5747328F9F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540E3B-F9C0-48B6-A129-4D327DD3065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540E3B-F9C0-48B6-A129-4D327DD30658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F44CC-5BF0-4385-8415-3D5BD32E6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C9904-E8B2-4460-B12A-D97FD30CB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815DC-EBDE-480B-A47A-D6FD7BA8B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42186-C6CB-41DD-BC85-13EB1B4C8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32F075-273D-4DA6-A8FF-8C50162D9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1B6C52-DBCD-43A4-AA5D-6482A02D2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8B9192-D055-4634-A83F-C3BD87DB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17B0B-2E84-4D9D-8C51-971E63F11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88710-D59E-41A8-B624-6F2632F1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6F7F5-689C-4091-B05B-3F2087D92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40710-6E60-41E7-B809-6CF8AB038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FE20926-EB87-3E67-F2DE-AE07AFBB92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56846ED1-0E29-1AF1-6EC4-DF0B1B7000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1B20153-923D-0629-8170-A6F39CB25A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CC259-DDB0-4C8C-B69A-C3452B3B5260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3D8E1C4-67A5-4547-95C2-5457632B7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19C5D1D-3056-4B58-54B2-6D73976AC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FDF1119-1C29-4BA8-A5F6-2B2C04AF8C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01514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3E5CE6E-DC3F-CA6E-FF2B-DCC5BF82A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1D9E4B3-5FC1-44CD-5614-666CAE139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5F98861-117C-B106-6739-2779E17E5B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CC259-DDB0-4C8C-B69A-C3452B3B5260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DDA86E1-7DB4-A562-D4A4-5E6C08952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5A5440A-3F8F-2995-AE18-7ED5748F3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FDF1119-1C29-4BA8-A5F6-2B2C04AF8C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837210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31A7252-21E1-93F4-BD7F-6A0222690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E1195F1-CBF8-4799-5634-83DE50FFBB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6564B7F-67C2-3A73-EB4E-9CE9762375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CC259-DDB0-4C8C-B69A-C3452B3B5260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F5DE8AD-1C72-119C-27A8-9DCBFDA28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3AC4F8E-BDD0-47E0-A4BC-739A02873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FDF1119-1C29-4BA8-A5F6-2B2C04AF8C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3923268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E647CBF-8D96-4F31-7A91-2398926C2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A7D3791-C720-33D8-25C0-702329705C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20F8BFEF-E345-FA0B-7C50-1BA043C779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3B24061-A9D2-743B-F4B3-9406C73C31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CC259-DDB0-4C8C-B69A-C3452B3B5260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06175F63-0529-0FBE-A0FE-64DB446BA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3FE570E-6AEF-9B92-B8E7-0092D3ECB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FDF1119-1C29-4BA8-A5F6-2B2C04AF8C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5097525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7030499-3052-E79D-F014-9C9FFA5F5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7846C88-99BD-DF06-14F6-DB08D80BFF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898333EF-1D35-7E08-1F59-666D6B1D3C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58E1933F-C3E7-68C6-9FB9-B3EF2FBBC2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41C6B426-5DE6-CBCB-D3A9-F880EEB16A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A8C21EA3-C875-F8F2-2EE8-B24CBD3BAD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CC259-DDB0-4C8C-B69A-C3452B3B5260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40A7D649-CBB0-CFBA-E5F0-B4F4811FD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F35B1D32-2C77-76D8-74D2-E2268302A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FDF1119-1C29-4BA8-A5F6-2B2C04AF8C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190783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7697F22-A0C9-362B-7A3D-3511B6905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94BDBA81-9870-BCFA-4FC9-457067455E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CC259-DDB0-4C8C-B69A-C3452B3B5260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C261C18C-7FB0-F853-23EC-E4094CC96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3C65B237-8ED8-C78F-139C-125D90AC8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FDF1119-1C29-4BA8-A5F6-2B2C04AF8C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72787117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A8F9822A-59A2-DB28-A100-5A946BC694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CC259-DDB0-4C8C-B69A-C3452B3B5260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D7BCB35A-542E-0DBD-68F8-70A678FC9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6554FCC8-CA40-32BB-934E-16E2C4B48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FDF1119-1C29-4BA8-A5F6-2B2C04AF8C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2877236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6D4C475-CFD5-66F3-883F-8CA6F0230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2EA5F62-3190-3C50-033F-066629C330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096F0FE1-10E1-6182-23F7-2554DDC93E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A4AF67D-7F2A-C93E-7BA1-43EB1DA0BE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CC259-DDB0-4C8C-B69A-C3452B3B5260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5ED9B24-64DA-C1A5-8F58-2EDAB8170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48C5AAB-243C-4428-62FD-AD1203BD8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FDF1119-1C29-4BA8-A5F6-2B2C04AF8C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6153138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F20D160-0F4D-0F6D-85A1-C997D685E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7AA6B74B-C30E-1B92-BB4D-F605D97E51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08FA69C-A89C-4CFA-1061-53D3C0DCB1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27390116-9B19-60E6-0376-55EE83AE4F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CC259-DDB0-4C8C-B69A-C3452B3B5260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DF5378E1-1F27-6D19-115F-56BE4DB4D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96876F1-F6AF-DF77-067B-D1F8E5875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FDF1119-1C29-4BA8-A5F6-2B2C04AF8C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533581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E11F158-6A0D-3DA7-4655-6DFFF55AB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F437D8B9-00FF-53B7-2079-B9ACA1E478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917F766-8EC5-8BCE-CD08-D50F601BC4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CC259-DDB0-4C8C-B69A-C3452B3B5260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1857E13-02B8-3E98-8A55-DBD0242ED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AC0EE49-63C3-4B38-67DD-4F96B470F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FDF1119-1C29-4BA8-A5F6-2B2C04AF8C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6445056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D7057154-6A10-B33A-D284-22A79137A1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50A58077-C7A8-4CC9-08C2-8C59A248CC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4C3194C-71BD-A70E-512E-94172FDDDB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CC259-DDB0-4C8C-B69A-C3452B3B5260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E04413A-7946-3BAE-D131-B013896E9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73F3EEA-5DDC-38C8-6BFA-D0A84EFCC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FDF1119-1C29-4BA8-A5F6-2B2C04AF8C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8563167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bg>
      <p:bgPr>
        <a:gradFill flip="none" rotWithShape="1">
          <a:gsLst>
            <a:gs pos="0">
              <a:schemeClr val="accent3">
                <a:lumMod val="67000"/>
              </a:schemeClr>
            </a:gs>
            <a:gs pos="48000">
              <a:schemeClr val="accent3">
                <a:lumMod val="97000"/>
                <a:lumOff val="3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685A6CA-0CF8-4C0F-A4EF-5C6C0D45FAAD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7E8A902-E013-4FF5-9CBD-78113C78402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15193284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bg>
      <p:bgPr>
        <a:gradFill flip="none" rotWithShape="1">
          <a:gsLst>
            <a:gs pos="0">
              <a:schemeClr val="accent3">
                <a:lumMod val="40000"/>
                <a:lumOff val="60000"/>
              </a:schemeClr>
            </a:gs>
            <a:gs pos="46000">
              <a:schemeClr val="accent3">
                <a:lumMod val="95000"/>
                <a:lumOff val="5000"/>
              </a:schemeClr>
            </a:gs>
            <a:gs pos="100000">
              <a:schemeClr val="accent3">
                <a:lumMod val="60000"/>
              </a:schemeClr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048197433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仅标题">
    <p:bg>
      <p:bgPr>
        <a:gradFill>
          <a:gsLst>
            <a:gs pos="0">
              <a:schemeClr val="accent3">
                <a:lumMod val="67000"/>
              </a:schemeClr>
            </a:gs>
            <a:gs pos="48000">
              <a:schemeClr val="accent3">
                <a:lumMod val="97000"/>
                <a:lumOff val="3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gradFill>
          <a:gsLst>
            <a:gs pos="0">
              <a:schemeClr val="accent3">
                <a:lumMod val="67000"/>
              </a:schemeClr>
            </a:gs>
            <a:gs pos="48000">
              <a:schemeClr val="accent3">
                <a:lumMod val="97000"/>
                <a:lumOff val="3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image" Target="../media/image1.png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>
            <a:extLst>
              <a:ext uri="{FF2B5EF4-FFF2-40B4-BE49-F238E27FC236}">
                <a16:creationId xmlns:a16="http://schemas.microsoft.com/office/drawing/2014/main" id="{F35CB79D-C27B-B4E7-944E-EC8A2BE98FAE}"/>
              </a:ext>
            </a:extLst>
          </p:cNvPr>
          <p:cNvPicPr>
            <a:picLocks noChangeAspect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114"/>
            <a:ext cx="12192000" cy="6817771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D1E3D1E2-AA53-1CE2-B98E-698B3C93715F}"/>
              </a:ext>
            </a:extLst>
          </p:cNvPr>
          <p:cNvSpPr txBox="1"/>
          <p:nvPr userDrawn="1"/>
        </p:nvSpPr>
        <p:spPr>
          <a:xfrm>
            <a:off x="0" y="670560"/>
            <a:ext cx="12192000" cy="562186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42126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5.wmf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3.png" /><Relationship Id="rId6" Type="http://schemas.openxmlformats.org/officeDocument/2006/relationships/vmlDrawing" Target="../drawings/vmlDrawing2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oleObject" Target="../embeddings/oleObject4.bin" TargetMode="Internal" /><Relationship Id="rId6" Type="http://schemas.openxmlformats.org/officeDocument/2006/relationships/image" Target="../media/image7.wmf" /><Relationship Id="rId7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oleObject" Target="../embeddings/oleObject7.bin" TargetMode="Internal" /><Relationship Id="rId11" Type="http://schemas.openxmlformats.org/officeDocument/2006/relationships/image" Target="../media/image12.wmf" /><Relationship Id="rId12" Type="http://schemas.openxmlformats.org/officeDocument/2006/relationships/vmlDrawing" Target="../drawings/vmlDrawing4.vml" /><Relationship Id="rId2" Type="http://schemas.openxmlformats.org/officeDocument/2006/relationships/image" Target="../media/image6.png" /><Relationship Id="rId3" Type="http://schemas.openxmlformats.org/officeDocument/2006/relationships/tags" Target="../tags/tag3.xml" /><Relationship Id="rId4" Type="http://schemas.openxmlformats.org/officeDocument/2006/relationships/image" Target="../media/image8.wmf" /><Relationship Id="rId5" Type="http://schemas.openxmlformats.org/officeDocument/2006/relationships/image" Target="../media/image9.wmf" /><Relationship Id="rId6" Type="http://schemas.openxmlformats.org/officeDocument/2006/relationships/oleObject" Target="../embeddings/oleObject5.bin" TargetMode="Internal" /><Relationship Id="rId7" Type="http://schemas.openxmlformats.org/officeDocument/2006/relationships/image" Target="../media/image10.wmf" /><Relationship Id="rId8" Type="http://schemas.openxmlformats.org/officeDocument/2006/relationships/oleObject" Target="../embeddings/oleObject6.bin" TargetMode="Internal" /><Relationship Id="rId9" Type="http://schemas.openxmlformats.org/officeDocument/2006/relationships/image" Target="../media/image11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8.bin" TargetMode="Internal" /><Relationship Id="rId3" Type="http://schemas.openxmlformats.org/officeDocument/2006/relationships/image" Target="../media/image13.wmf" /><Relationship Id="rId4" Type="http://schemas.openxmlformats.org/officeDocument/2006/relationships/oleObject" Target="../embeddings/oleObject9.bin" TargetMode="Internal" /><Relationship Id="rId5" Type="http://schemas.openxmlformats.org/officeDocument/2006/relationships/image" Target="../media/image14.wmf" /><Relationship Id="rId6" Type="http://schemas.openxmlformats.org/officeDocument/2006/relationships/oleObject" Target="../embeddings/oleObject10.bin" TargetMode="Internal" /><Relationship Id="rId7" Type="http://schemas.openxmlformats.org/officeDocument/2006/relationships/image" Target="../media/image15.wmf" /><Relationship Id="rId8" Type="http://schemas.openxmlformats.org/officeDocument/2006/relationships/vmlDrawing" Target="../drawings/vmlDrawing5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11.bin" TargetMode="Internal" /><Relationship Id="rId3" Type="http://schemas.openxmlformats.org/officeDocument/2006/relationships/image" Target="../media/image16.wmf" /><Relationship Id="rId4" Type="http://schemas.openxmlformats.org/officeDocument/2006/relationships/oleObject" Target="../embeddings/oleObject12.bin" TargetMode="Internal" /><Relationship Id="rId5" Type="http://schemas.openxmlformats.org/officeDocument/2006/relationships/image" Target="../media/image17.wmf" /><Relationship Id="rId6" Type="http://schemas.openxmlformats.org/officeDocument/2006/relationships/vmlDrawing" Target="../drawings/vmlDrawing6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8.png" /><Relationship Id="rId3" Type="http://schemas.openxmlformats.org/officeDocument/2006/relationships/oleObject" Target="../embeddings/oleObject13.bin" TargetMode="Internal" /><Relationship Id="rId4" Type="http://schemas.openxmlformats.org/officeDocument/2006/relationships/image" Target="../media/image19.wmf" /><Relationship Id="rId5" Type="http://schemas.openxmlformats.org/officeDocument/2006/relationships/vmlDrawing" Target="../drawings/vmlDrawing7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image" Target="../media/image24.wmf" /><Relationship Id="rId11" Type="http://schemas.openxmlformats.org/officeDocument/2006/relationships/vmlDrawing" Target="../drawings/vmlDrawing8.vml" /><Relationship Id="rId2" Type="http://schemas.openxmlformats.org/officeDocument/2006/relationships/image" Target="../media/image20.wmf" /><Relationship Id="rId3" Type="http://schemas.openxmlformats.org/officeDocument/2006/relationships/image" Target="../media/image21.wmf" /><Relationship Id="rId4" Type="http://schemas.openxmlformats.org/officeDocument/2006/relationships/image" Target="../media/image18.png" /><Relationship Id="rId5" Type="http://schemas.openxmlformats.org/officeDocument/2006/relationships/oleObject" Target="../embeddings/oleObject14.bin" TargetMode="Internal" /><Relationship Id="rId6" Type="http://schemas.openxmlformats.org/officeDocument/2006/relationships/image" Target="../media/image22.wmf" /><Relationship Id="rId7" Type="http://schemas.openxmlformats.org/officeDocument/2006/relationships/oleObject" Target="../embeddings/oleObject15.bin" TargetMode="Internal" /><Relationship Id="rId8" Type="http://schemas.openxmlformats.org/officeDocument/2006/relationships/image" Target="../media/image23.wmf" /><Relationship Id="rId9" Type="http://schemas.openxmlformats.org/officeDocument/2006/relationships/oleObject" Target="../embeddings/oleObject16.bin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3412013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3">
                <a:lumMod val="40000"/>
                <a:lumOff val="60000"/>
              </a:schemeClr>
            </a:gs>
            <a:gs pos="46000">
              <a:schemeClr val="accent3">
                <a:lumMod val="95000"/>
                <a:lumOff val="5000"/>
              </a:schemeClr>
            </a:gs>
            <a:gs pos="100000">
              <a:schemeClr val="accent3">
                <a:lumMod val="60000"/>
              </a:schemeClr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3178968" y="1989138"/>
            <a:ext cx="10080625" cy="55403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zh-CN" altLang="en-US" sz="4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串联电路和并联电路</a:t>
            </a:r>
            <a:br>
              <a:rPr lang="en-US" altLang="zh-CN" sz="4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</a:br>
            <a:br>
              <a:rPr lang="zh-CN" altLang="en-US" sz="4800" b="1" kern="1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</a:br>
            <a:endParaRPr lang="zh-CN" altLang="en-US" sz="4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2F9EF889-8E7B-3DDA-EE2B-45364889BC8E}"/>
              </a:ext>
            </a:extLst>
          </p:cNvPr>
          <p:cNvSpPr txBox="1"/>
          <p:nvPr/>
        </p:nvSpPr>
        <p:spPr>
          <a:xfrm>
            <a:off x="4293393" y="3009662"/>
            <a:ext cx="6629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第二课时 </a:t>
            </a:r>
            <a:r>
              <a:rPr lang="zh-CN" altLang="en-US" sz="1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电压表和电流表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5121"/>
          <p:cNvSpPr>
            <a:spLocks noGrp="1"/>
          </p:cNvSpPr>
          <p:nvPr>
            <p:ph type="title" idx="4294967295"/>
          </p:nvPr>
        </p:nvSpPr>
        <p:spPr>
          <a:xfrm>
            <a:off x="0" y="620713"/>
            <a:ext cx="2609850" cy="1143000"/>
          </a:xfrm>
          <a:prstGeom prst="rect">
            <a:avLst/>
          </a:prstGeom>
        </p:spPr>
        <p:txBody>
          <a:bodyPr vert="horz" wrap="square" lIns="91440" tIns="45720" rIns="91440" bIns="45720" anchor="ctr"/>
          <a:lstStyle/>
          <a:p>
            <a:pPr algn="l" eaLnBrk="1" hangingPunct="1"/>
            <a:r>
              <a:rPr lang="zh-CN" altLang="en-US" sz="3600"/>
              <a:t>学习目标：</a:t>
            </a:r>
          </a:p>
        </p:txBody>
      </p:sp>
      <p:sp>
        <p:nvSpPr>
          <p:cNvPr id="4099" name="文本占位符 5122"/>
          <p:cNvSpPr>
            <a:spLocks noGrp="1"/>
          </p:cNvSpPr>
          <p:nvPr>
            <p:ph idx="4294967295"/>
          </p:nvPr>
        </p:nvSpPr>
        <p:spPr>
          <a:xfrm>
            <a:off x="0" y="1576388"/>
            <a:ext cx="9180513" cy="4481512"/>
          </a:xfrm>
          <a:prstGeom prst="rect">
            <a:avLst/>
          </a:prstGeom>
        </p:spPr>
        <p:txBody>
          <a:bodyPr vert="horz" wrap="square" lIns="91440" tIns="45720" rIns="91440" bIns="45720" anchor="t"/>
          <a:lstStyle/>
          <a:p>
            <a:pPr eaLnBrk="1" hangingPunct="1">
              <a:lnSpc>
                <a:spcPct val="145000"/>
              </a:lnSpc>
            </a:pP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1、了解表头的构造、原理，知道</a:t>
            </a: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什么是内阻、满偏电流和满偏电压，能应用三者之间的关系进行计算；</a:t>
            </a:r>
          </a:p>
          <a:p>
            <a:pPr eaLnBrk="1" hangingPunct="1">
              <a:lnSpc>
                <a:spcPct val="145000"/>
              </a:lnSpc>
            </a:pP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2、会应用串联电路中电阻的分压关系把表头改装成大量程的电压表，并会求分压电阻的阻值；</a:t>
            </a:r>
          </a:p>
          <a:p>
            <a:pPr eaLnBrk="1" hangingPunct="1">
              <a:lnSpc>
                <a:spcPct val="145000"/>
              </a:lnSpc>
            </a:pP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3、会应用并联电路中电阻的分流关系把表头改装成大量程的电流表，并会求分流电阻的阻值。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8" name="xjhsy11" descr="a2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497445" y="1607185"/>
            <a:ext cx="4102100" cy="4183380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43022" name="对象 43021"/>
          <p:cNvGraphicFramePr>
            <a:graphicFrameLocks noChangeAspect="1"/>
          </p:cNvGraphicFramePr>
          <p:nvPr/>
        </p:nvGraphicFramePr>
        <p:xfrm>
          <a:off x="7689850" y="1186180"/>
          <a:ext cx="4101465" cy="44602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3952875" imgH="5172075" progId="PBrush">
                  <p:embed/>
                </p:oleObj>
              </mc:Choice>
              <mc:Fallback>
                <p:oleObj r:id="rId3" imgW="3952875" imgH="5172075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689850" y="1186180"/>
                        <a:ext cx="4101465" cy="446024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15" name="文本框 43014"/>
          <p:cNvSpPr txBox="1"/>
          <p:nvPr/>
        </p:nvSpPr>
        <p:spPr>
          <a:xfrm>
            <a:off x="0" y="983615"/>
            <a:ext cx="8343900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CC0000"/>
                </a:solidFill>
                <a:latin typeface="Times New Roman" panose="02020603050405020304" pitchFamily="18" charset="0"/>
                <a:ea typeface="华文新魏" pitchFamily="2" charset="-122"/>
                <a:cs typeface="Times New Roman" panose="02020603050405020304" pitchFamily="18" charset="0"/>
              </a:rPr>
              <a:t>一、电流表 </a:t>
            </a:r>
            <a:r>
              <a:rPr lang="en-US" altLang="zh-CN" sz="44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G</a:t>
            </a:r>
            <a:r>
              <a:rPr lang="zh-CN" altLang="en-US" sz="4400">
                <a:solidFill>
                  <a:srgbClr val="CC0000"/>
                </a:solidFill>
                <a:latin typeface="Times New Roman" panose="02020603050405020304" pitchFamily="18" charset="0"/>
                <a:ea typeface="华文新魏" pitchFamily="2" charset="-122"/>
                <a:cs typeface="Times New Roman" panose="02020603050405020304" pitchFamily="18" charset="0"/>
              </a:rPr>
              <a:t>（</a:t>
            </a:r>
            <a:r>
              <a:rPr lang="zh-CN" altLang="en-US" sz="4400">
                <a:solidFill>
                  <a:srgbClr val="CC0000"/>
                </a:solidFill>
                <a:latin typeface="Times New Roman" panose="02020603050405020304" pitchFamily="18" charset="0"/>
                <a:ea typeface="华文新魏" pitchFamily="2" charset="-122"/>
                <a:cs typeface="Times New Roman" panose="02020603050405020304" pitchFamily="18" charset="0"/>
                <a:sym typeface="+mn-ea"/>
              </a:rPr>
              <a:t>表头</a:t>
            </a:r>
            <a:r>
              <a:rPr lang="zh-CN" altLang="en-US" sz="4400">
                <a:solidFill>
                  <a:srgbClr val="CC0000"/>
                </a:solidFill>
                <a:latin typeface="Times New Roman" panose="02020603050405020304" pitchFamily="18" charset="0"/>
                <a:ea typeface="华文新魏" pitchFamily="2" charset="-122"/>
                <a:cs typeface="Times New Roman" panose="02020603050405020304" pitchFamily="18" charset="0"/>
              </a:rPr>
              <a:t>）</a:t>
            </a:r>
            <a:r>
              <a:rPr lang="zh-CN" altLang="en-US" sz="4000">
                <a:solidFill>
                  <a:srgbClr val="CC0000"/>
                </a:solidFill>
                <a:latin typeface="华文新魏" pitchFamily="2" charset="-122"/>
                <a:ea typeface="华文新魏" pitchFamily="2" charset="-122"/>
              </a:rPr>
              <a:t> </a:t>
            </a:r>
            <a:endParaRPr lang="en-US" altLang="zh-CN" sz="480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3017" name="矩形 43016"/>
          <p:cNvSpPr/>
          <p:nvPr/>
        </p:nvSpPr>
        <p:spPr>
          <a:xfrm>
            <a:off x="205740" y="1812925"/>
            <a:ext cx="6229985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、电流表</a:t>
            </a:r>
            <a:r>
              <a:rPr lang="en-US" altLang="zh-CN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</a:t>
            </a:r>
            <a:r>
              <a:rPr lang="zh-CN" altLang="en-US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的构造</a:t>
            </a:r>
          </a:p>
        </p:txBody>
      </p:sp>
      <p:sp>
        <p:nvSpPr>
          <p:cNvPr id="43018" name="矩形 43017"/>
          <p:cNvSpPr/>
          <p:nvPr/>
        </p:nvSpPr>
        <p:spPr>
          <a:xfrm>
            <a:off x="197485" y="2672715"/>
            <a:ext cx="1958340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zh-CN" altLang="en-US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永磁铁</a:t>
            </a:r>
          </a:p>
        </p:txBody>
      </p:sp>
      <p:sp>
        <p:nvSpPr>
          <p:cNvPr id="43019" name="矩形 43018"/>
          <p:cNvSpPr/>
          <p:nvPr/>
        </p:nvSpPr>
        <p:spPr>
          <a:xfrm>
            <a:off x="2139315" y="2672715"/>
            <a:ext cx="1461135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zh-CN" altLang="en-US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线圈</a:t>
            </a:r>
            <a:r>
              <a:rPr lang="zh-CN" altLang="en-US" sz="1400" b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</a:p>
        </p:txBody>
      </p:sp>
      <p:sp>
        <p:nvSpPr>
          <p:cNvPr id="43020" name="矩形 43019"/>
          <p:cNvSpPr/>
          <p:nvPr/>
        </p:nvSpPr>
        <p:spPr>
          <a:xfrm>
            <a:off x="5336540" y="2735580"/>
            <a:ext cx="1518920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zh-CN" altLang="en-US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表盘</a:t>
            </a:r>
          </a:p>
        </p:txBody>
      </p:sp>
      <p:sp>
        <p:nvSpPr>
          <p:cNvPr id="43021" name="矩形 43020"/>
          <p:cNvSpPr/>
          <p:nvPr/>
        </p:nvSpPr>
        <p:spPr>
          <a:xfrm>
            <a:off x="3780790" y="2672715"/>
            <a:ext cx="1440815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zh-CN" altLang="en-US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指针</a:t>
            </a:r>
          </a:p>
        </p:txBody>
      </p:sp>
      <p:sp>
        <p:nvSpPr>
          <p:cNvPr id="7174" name="矩形 7173"/>
          <p:cNvSpPr/>
          <p:nvPr/>
        </p:nvSpPr>
        <p:spPr>
          <a:xfrm>
            <a:off x="213995" y="3708400"/>
            <a:ext cx="6174740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、电流表 </a:t>
            </a:r>
            <a:r>
              <a:rPr lang="en-US" altLang="zh-CN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 </a:t>
            </a:r>
            <a:r>
              <a:rPr lang="zh-CN" altLang="en-US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的工作原理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13995" y="4693285"/>
            <a:ext cx="7117715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latin typeface="+mn-ea"/>
                <a:sym typeface="+mn-ea"/>
              </a:rPr>
              <a:t>通电后，线圈在磁场力的作用下带动指针偏转，指针的偏角与通过电流表的电流成正比。</a:t>
            </a:r>
          </a:p>
        </p:txBody>
      </p:sp>
      <p:pic>
        <p:nvPicPr>
          <p:cNvPr id="55367" name="Picture 7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1315" y="1053465"/>
            <a:ext cx="2127885" cy="6286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30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0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7" grpId="0"/>
      <p:bldP spid="43018" grpId="0"/>
      <p:bldP spid="43019" grpId="0"/>
      <p:bldP spid="43020" grpId="0"/>
      <p:bldP spid="43021" grpId="0"/>
      <p:bldP spid="7174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7" name="文本框 8196"/>
          <p:cNvSpPr txBox="1"/>
          <p:nvPr/>
        </p:nvSpPr>
        <p:spPr>
          <a:xfrm>
            <a:off x="448310" y="3914140"/>
            <a:ext cx="4419600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③</a:t>
            </a:r>
            <a:r>
              <a:rPr lang="zh-CN" altLang="en-US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满偏电压  </a:t>
            </a:r>
            <a:r>
              <a:rPr lang="en-US" altLang="zh-CN" sz="4400" err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Ug </a:t>
            </a:r>
          </a:p>
        </p:txBody>
      </p:sp>
      <p:sp>
        <p:nvSpPr>
          <p:cNvPr id="8196" name="文本框 8195"/>
          <p:cNvSpPr txBox="1"/>
          <p:nvPr/>
        </p:nvSpPr>
        <p:spPr>
          <a:xfrm>
            <a:off x="448310" y="2818130"/>
            <a:ext cx="6629400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②</a:t>
            </a:r>
            <a:r>
              <a:rPr lang="zh-CN" altLang="en-US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满偏电流   </a:t>
            </a:r>
            <a:r>
              <a:rPr lang="en-US" altLang="zh-CN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Ig </a:t>
            </a:r>
          </a:p>
        </p:txBody>
      </p:sp>
      <p:sp>
        <p:nvSpPr>
          <p:cNvPr id="8203" name="文本框 8202"/>
          <p:cNvSpPr txBox="1"/>
          <p:nvPr/>
        </p:nvSpPr>
        <p:spPr>
          <a:xfrm>
            <a:off x="448310" y="1842770"/>
            <a:ext cx="5624195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①</a:t>
            </a:r>
            <a:r>
              <a:rPr lang="zh-CN" altLang="en-US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内阻   </a:t>
            </a:r>
            <a:r>
              <a:rPr lang="en-US" altLang="zh-CN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Rg</a:t>
            </a:r>
          </a:p>
        </p:txBody>
      </p:sp>
      <p:graphicFrame>
        <p:nvGraphicFramePr>
          <p:cNvPr id="8205" name="对象 8204"/>
          <p:cNvGraphicFramePr>
            <a:graphicFrameLocks noChangeAspect="1"/>
          </p:cNvGraphicFramePr>
          <p:nvPr/>
        </p:nvGraphicFramePr>
        <p:xfrm>
          <a:off x="3511550" y="5130800"/>
          <a:ext cx="2560955" cy="790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15849600" imgH="5791200" progId="Equation.3">
                  <p:embed/>
                </p:oleObj>
              </mc:Choice>
              <mc:Fallback>
                <p:oleObj r:id="rId2" imgW="15849600" imgH="5791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511550" y="5130800"/>
                        <a:ext cx="2560955" cy="7905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4" name="文本框 8193"/>
          <p:cNvSpPr txBox="1"/>
          <p:nvPr/>
        </p:nvSpPr>
        <p:spPr>
          <a:xfrm>
            <a:off x="334010" y="1074420"/>
            <a:ext cx="6248400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3</a:t>
            </a:r>
            <a:r>
              <a:rPr lang="zh-CN" altLang="en-US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、电流表 </a:t>
            </a:r>
            <a:r>
              <a:rPr lang="en-US" altLang="zh-CN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G </a:t>
            </a:r>
            <a:r>
              <a:rPr lang="zh-CN" altLang="en-US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的参数</a:t>
            </a:r>
            <a:endParaRPr lang="zh-CN" altLang="en-US" sz="4400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graphicFrame>
        <p:nvGraphicFramePr>
          <p:cNvPr id="43022" name="对象 43021"/>
          <p:cNvGraphicFramePr>
            <a:graphicFrameLocks noChangeAspect="1"/>
          </p:cNvGraphicFramePr>
          <p:nvPr/>
        </p:nvGraphicFramePr>
        <p:xfrm>
          <a:off x="6796405" y="1377315"/>
          <a:ext cx="4101465" cy="44602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4" imgW="3952875" imgH="5172075" progId="PBrush">
                  <p:embed/>
                </p:oleObj>
              </mc:Choice>
              <mc:Fallback>
                <p:oleObj r:id="rId4" imgW="3952875" imgH="5172075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796405" y="1377315"/>
                        <a:ext cx="4101465" cy="446024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448310" y="5130800"/>
            <a:ext cx="273558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三者关系：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  <p:bldP spid="8196" grpId="0"/>
      <p:bldP spid="8203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文本框 9218"/>
          <p:cNvSpPr txBox="1"/>
          <p:nvPr/>
        </p:nvSpPr>
        <p:spPr>
          <a:xfrm>
            <a:off x="0" y="1692275"/>
            <a:ext cx="1191577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3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、表头改装电压表的原理：</a:t>
            </a:r>
            <a:r>
              <a:rPr lang="zh-CN" altLang="en-US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串联一个分压电阻</a:t>
            </a:r>
            <a:r>
              <a:rPr lang="zh-CN" altLang="en-US" sz="40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</a:p>
        </p:txBody>
      </p:sp>
      <p:pic>
        <p:nvPicPr>
          <p:cNvPr id="9220" name="图片 9219" descr="15-2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11688" t="7607" r="10390" b="56831"/>
          <a:stretch>
            <a:fillRect/>
          </a:stretch>
        </p:blipFill>
        <p:spPr>
          <a:xfrm>
            <a:off x="683260" y="2718435"/>
            <a:ext cx="4572000" cy="27635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18" name="文本框 9217"/>
          <p:cNvSpPr txBox="1"/>
          <p:nvPr/>
        </p:nvSpPr>
        <p:spPr>
          <a:xfrm>
            <a:off x="-19050" y="862330"/>
            <a:ext cx="731710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>
                <a:solidFill>
                  <a:srgbClr val="CC0000"/>
                </a:solidFill>
                <a:latin typeface="Times New Roman" panose="02020603050405020304" pitchFamily="18" charset="0"/>
                <a:ea typeface="仿宋_GB2312" pitchFamily="49" charset="-122"/>
                <a:cs typeface="Times New Roman" panose="02020603050405020304" pitchFamily="18" charset="0"/>
              </a:rPr>
              <a:t>二</a:t>
            </a:r>
            <a:r>
              <a:rPr lang="en-US" altLang="zh-CN" sz="4800">
                <a:solidFill>
                  <a:srgbClr val="CC0000"/>
                </a:solidFill>
                <a:latin typeface="Times New Roman" panose="02020603050405020304" pitchFamily="18" charset="0"/>
                <a:ea typeface="仿宋_GB2312" pitchFamily="49" charset="-122"/>
                <a:cs typeface="Times New Roman" panose="02020603050405020304" pitchFamily="18" charset="0"/>
              </a:rPr>
              <a:t>.</a:t>
            </a:r>
            <a:r>
              <a:rPr lang="zh-CN" altLang="en-US" sz="4800">
                <a:solidFill>
                  <a:srgbClr val="CC0000"/>
                </a:solidFill>
                <a:latin typeface="Times New Roman" panose="02020603050405020304" pitchFamily="18" charset="0"/>
                <a:ea typeface="仿宋_GB2312" pitchFamily="49" charset="-122"/>
                <a:cs typeface="Times New Roman" panose="02020603050405020304" pitchFamily="18" charset="0"/>
              </a:rPr>
              <a:t>电流表 </a:t>
            </a:r>
            <a:r>
              <a:rPr lang="en-US" altLang="zh-CN" sz="4800">
                <a:solidFill>
                  <a:srgbClr val="CC0000"/>
                </a:solidFill>
                <a:latin typeface="Times New Roman" panose="02020603050405020304" pitchFamily="18" charset="0"/>
                <a:ea typeface="仿宋_GB2312" pitchFamily="49" charset="-122"/>
                <a:cs typeface="Times New Roman" panose="02020603050405020304" pitchFamily="18" charset="0"/>
              </a:rPr>
              <a:t>G </a:t>
            </a:r>
            <a:r>
              <a:rPr lang="zh-CN" altLang="en-US" sz="4800">
                <a:solidFill>
                  <a:srgbClr val="CC0000"/>
                </a:solidFill>
                <a:latin typeface="Times New Roman" panose="02020603050405020304" pitchFamily="18" charset="0"/>
                <a:ea typeface="仿宋_GB2312" pitchFamily="49" charset="-122"/>
                <a:cs typeface="Times New Roman" panose="02020603050405020304" pitchFamily="18" charset="0"/>
              </a:rPr>
              <a:t>改为电压表 </a:t>
            </a:r>
            <a:r>
              <a:rPr lang="en-US" altLang="zh-CN" sz="4800">
                <a:solidFill>
                  <a:srgbClr val="CC0000"/>
                </a:solidFill>
                <a:latin typeface="Times New Roman" panose="02020603050405020304" pitchFamily="18" charset="0"/>
                <a:ea typeface="仿宋_GB2312" pitchFamily="49" charset="-122"/>
                <a:cs typeface="Times New Roman" panose="02020603050405020304" pitchFamily="18" charset="0"/>
              </a:rPr>
              <a:t>V</a:t>
            </a:r>
          </a:p>
        </p:txBody>
      </p:sp>
      <p:pic>
        <p:nvPicPr>
          <p:cNvPr id="62475" name="图片 62474" descr="15-2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"/>
          <a:srcRect l="12183" t="49572" r="9987" b="24296"/>
          <a:stretch>
            <a:fillRect/>
          </a:stretch>
        </p:blipFill>
        <p:spPr>
          <a:xfrm>
            <a:off x="6722745" y="2718435"/>
            <a:ext cx="4728845" cy="201993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对象 1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7298055" y="4918710"/>
          <a:ext cx="3427730" cy="9105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5" imgW="812800" imgH="215900" progId="Equation.KSEE3">
                  <p:embed/>
                </p:oleObj>
              </mc:Choice>
              <mc:Fallback>
                <p:oleObj r:id="rId5" imgW="8128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298055" y="4918710"/>
                        <a:ext cx="3427730" cy="9105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809" name="AutoShape 17"/>
          <p:cNvSpPr/>
          <p:nvPr/>
        </p:nvSpPr>
        <p:spPr>
          <a:xfrm>
            <a:off x="5410835" y="3341053"/>
            <a:ext cx="1093470" cy="774064"/>
          </a:xfrm>
          <a:prstGeom prst="notchedRightArrow">
            <a:avLst>
              <a:gd name="adj1" fmla="val 50000"/>
              <a:gd name="adj2" fmla="val 54925"/>
            </a:avLst>
          </a:prstGeom>
          <a:solidFill>
            <a:schemeClr val="accent1">
              <a:lumMod val="75000"/>
            </a:scheme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3380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9" name="文本框 62468"/>
          <p:cNvSpPr txBox="1"/>
          <p:nvPr/>
        </p:nvSpPr>
        <p:spPr>
          <a:xfrm>
            <a:off x="4556125" y="2763838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sz="2400" b="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9220" name="图片 9219" descr="15-2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11688" t="8343" r="10390" b="57387"/>
          <a:stretch>
            <a:fillRect/>
          </a:stretch>
        </p:blipFill>
        <p:spPr>
          <a:xfrm>
            <a:off x="7035800" y="1539240"/>
            <a:ext cx="4572000" cy="266319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7347" name="文本框 57346"/>
          <p:cNvSpPr txBox="1"/>
          <p:nvPr/>
        </p:nvSpPr>
        <p:spPr>
          <a:xfrm>
            <a:off x="0" y="800100"/>
            <a:ext cx="56388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</a:t>
            </a:r>
            <a:r>
              <a:rPr lang="zh-CN" altLang="en-US" sz="4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、分压电阻的计算 </a:t>
            </a:r>
          </a:p>
        </p:txBody>
      </p:sp>
      <p:pic>
        <p:nvPicPr>
          <p:cNvPr id="2139" name="图片 2662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510" y="2764155"/>
            <a:ext cx="4831715" cy="12960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42" name="文本框 26630"/>
          <p:cNvSpPr/>
          <p:nvPr/>
        </p:nvSpPr>
        <p:spPr>
          <a:xfrm>
            <a:off x="0" y="1571625"/>
            <a:ext cx="2418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分压电阻</a:t>
            </a:r>
            <a:r>
              <a:rPr lang="en-US" altLang="zh-CN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rPr>
              <a:t>:</a:t>
            </a:r>
          </a:p>
        </p:txBody>
      </p:sp>
      <p:sp>
        <p:nvSpPr>
          <p:cNvPr id="2143" name="文本框 26631"/>
          <p:cNvSpPr/>
          <p:nvPr/>
        </p:nvSpPr>
        <p:spPr>
          <a:xfrm>
            <a:off x="403225" y="5384800"/>
            <a:ext cx="260731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电压表内阻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:</a:t>
            </a:r>
          </a:p>
        </p:txBody>
      </p:sp>
      <p:pic>
        <p:nvPicPr>
          <p:cNvPr id="2144" name="图片 2663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045" y="5275580"/>
            <a:ext cx="2765425" cy="86296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对象 1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53365" y="4202430"/>
          <a:ext cx="2906395" cy="8845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6" imgW="16764000" imgH="5791200" progId="Equation.3">
                  <p:embed/>
                </p:oleObj>
              </mc:Choice>
              <mc:Fallback>
                <p:oleObj r:id="rId6" imgW="16764000" imgH="5791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53365" y="4202430"/>
                        <a:ext cx="2906395" cy="88455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/>
          <p:cNvGraphicFramePr>
            <a:graphicFrameLocks noChangeAspect="1"/>
          </p:cNvGraphicFramePr>
          <p:nvPr/>
        </p:nvGraphicFramePr>
        <p:xfrm>
          <a:off x="2672080" y="1562100"/>
          <a:ext cx="2375535" cy="101409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8" imgW="634365" imgH="469900" progId="Equation.3">
                  <p:embed/>
                </p:oleObj>
              </mc:Choice>
              <mc:Fallback>
                <p:oleObj r:id="rId8" imgW="634365" imgH="4699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672080" y="1562100"/>
                        <a:ext cx="2375535" cy="101409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3314065" y="4203065"/>
          <a:ext cx="3494405" cy="8839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10" imgW="1054100" imgH="241300" progId="Equation.3">
                  <p:embed/>
                </p:oleObj>
              </mc:Choice>
              <mc:Fallback>
                <p:oleObj r:id="rId10" imgW="1054100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3314065" y="4203065"/>
                        <a:ext cx="3494405" cy="88392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7035800" y="4503420"/>
            <a:ext cx="505396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量程大，所串联阻值</a:t>
            </a:r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R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越大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43" grpId="0"/>
      <p:bldP spid="5" grpId="0"/>
      <p:bldP spid="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5" name="Text Box 3"/>
          <p:cNvSpPr txBox="1"/>
          <p:nvPr/>
        </p:nvSpPr>
        <p:spPr>
          <a:xfrm>
            <a:off x="0" y="989330"/>
            <a:ext cx="11212195" cy="17532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1:</a:t>
            </a: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有一个电流表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</a:t>
            </a: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，内阻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</a:t>
            </a:r>
            <a:r>
              <a:rPr lang="en-US" altLang="zh-CN" sz="3600" b="1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=30</a:t>
            </a:r>
            <a:r>
              <a:rPr lang="el-GR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Ω</a:t>
            </a: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，满偏电流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US" altLang="zh-CN" sz="3600" b="1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=1mA.</a:t>
            </a: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要把它改装为量程为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0</a:t>
            </a: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～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3V</a:t>
            </a: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的电压表，要串联多大的电阻？改装后的电压表内阻多大？</a:t>
            </a:r>
            <a:endParaRPr lang="zh-CN" altLang="el-GR" sz="36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3809" name="AutoShape 17"/>
          <p:cNvSpPr/>
          <p:nvPr/>
        </p:nvSpPr>
        <p:spPr>
          <a:xfrm>
            <a:off x="5549265" y="3149918"/>
            <a:ext cx="1093470" cy="774064"/>
          </a:xfrm>
          <a:prstGeom prst="notchedRightArrow">
            <a:avLst>
              <a:gd name="adj1" fmla="val 50000"/>
              <a:gd name="adj2" fmla="val 54925"/>
            </a:avLst>
          </a:prstGeom>
          <a:solidFill>
            <a:schemeClr val="accent1">
              <a:lumMod val="75000"/>
            </a:scheme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5" name="Group 19"/>
          <p:cNvGrpSpPr/>
          <p:nvPr/>
        </p:nvGrpSpPr>
        <p:grpSpPr>
          <a:xfrm>
            <a:off x="7063740" y="3124835"/>
            <a:ext cx="3585845" cy="1178596"/>
            <a:chOff x="3334" y="2811"/>
            <a:chExt cx="1835" cy="617"/>
          </a:xfrm>
        </p:grpSpPr>
        <p:grpSp>
          <p:nvGrpSpPr>
            <p:cNvPr id="7" name="Group 20"/>
            <p:cNvGrpSpPr/>
            <p:nvPr/>
          </p:nvGrpSpPr>
          <p:grpSpPr>
            <a:xfrm>
              <a:off x="3334" y="2890"/>
              <a:ext cx="1835" cy="45"/>
              <a:chOff x="373" y="3274"/>
              <a:chExt cx="1835" cy="45"/>
            </a:xfrm>
          </p:grpSpPr>
          <p:sp>
            <p:nvSpPr>
              <p:cNvPr id="8" name="Line 21"/>
              <p:cNvSpPr/>
              <p:nvPr/>
            </p:nvSpPr>
            <p:spPr>
              <a:xfrm>
                <a:off x="431" y="3294"/>
                <a:ext cx="1723" cy="0"/>
              </a:xfrm>
              <a:prstGeom prst="line">
                <a:avLst/>
              </a:prstGeom>
              <a:ln w="28575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9" name="Oval 22"/>
              <p:cNvSpPr/>
              <p:nvPr/>
            </p:nvSpPr>
            <p:spPr>
              <a:xfrm>
                <a:off x="373" y="3275"/>
                <a:ext cx="44" cy="44"/>
              </a:xfrm>
              <a:prstGeom prst="ellipse">
                <a:avLst/>
              </a:prstGeom>
              <a:noFill/>
              <a:ln w="28575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10" name="Oval 23"/>
              <p:cNvSpPr/>
              <p:nvPr/>
            </p:nvSpPr>
            <p:spPr>
              <a:xfrm>
                <a:off x="2164" y="3274"/>
                <a:ext cx="44" cy="44"/>
              </a:xfrm>
              <a:prstGeom prst="ellipse">
                <a:avLst/>
              </a:prstGeom>
              <a:noFill/>
              <a:ln w="28575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11" name="Oval 24"/>
            <p:cNvSpPr/>
            <p:nvPr/>
          </p:nvSpPr>
          <p:spPr>
            <a:xfrm flipV="1">
              <a:off x="4105" y="2824"/>
              <a:ext cx="181" cy="182"/>
            </a:xfrm>
            <a:prstGeom prst="ellipse">
              <a:avLst/>
            </a:prstGeom>
            <a:solidFill>
              <a:schemeClr val="bg1"/>
            </a:solidFill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" name="Text Box 25"/>
            <p:cNvSpPr txBox="1"/>
            <p:nvPr/>
          </p:nvSpPr>
          <p:spPr>
            <a:xfrm>
              <a:off x="3961" y="2811"/>
              <a:ext cx="499" cy="209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zh-CN" sz="2000" b="1">
                  <a:solidFill>
                    <a:srgbClr val="FF0000"/>
                  </a:solidFill>
                  <a:latin typeface="Times New Roman" panose="02020603050405020304" pitchFamily="18" charset="0"/>
                  <a:ea typeface="华文行楷" pitchFamily="2" charset="-122"/>
                </a:rPr>
                <a:t>V</a:t>
              </a:r>
            </a:p>
          </p:txBody>
        </p:sp>
        <p:sp>
          <p:nvSpPr>
            <p:cNvPr id="13" name="Line 26"/>
            <p:cNvSpPr/>
            <p:nvPr/>
          </p:nvSpPr>
          <p:spPr>
            <a:xfrm flipH="1">
              <a:off x="3379" y="3071"/>
              <a:ext cx="0" cy="318"/>
            </a:xfrm>
            <a:prstGeom prst="line">
              <a:avLst/>
            </a:prstGeom>
            <a:ln w="28575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Line 27"/>
            <p:cNvSpPr/>
            <p:nvPr/>
          </p:nvSpPr>
          <p:spPr>
            <a:xfrm flipH="1">
              <a:off x="5148" y="3071"/>
              <a:ext cx="0" cy="318"/>
            </a:xfrm>
            <a:prstGeom prst="line">
              <a:avLst/>
            </a:prstGeom>
            <a:ln w="28575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 Box 28"/>
            <p:cNvSpPr txBox="1"/>
            <p:nvPr/>
          </p:nvSpPr>
          <p:spPr>
            <a:xfrm>
              <a:off x="4019" y="3187"/>
              <a:ext cx="499" cy="24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zh-CN" sz="2400" b="1">
                  <a:solidFill>
                    <a:schemeClr val="tx1"/>
                  </a:solidFill>
                  <a:latin typeface="Times New Roman" panose="02020603050405020304" pitchFamily="18" charset="0"/>
                  <a:ea typeface="华文行楷" pitchFamily="2" charset="-122"/>
                </a:rPr>
                <a:t>U</a:t>
              </a:r>
            </a:p>
          </p:txBody>
        </p:sp>
        <p:sp>
          <p:nvSpPr>
            <p:cNvPr id="16" name="Line 29"/>
            <p:cNvSpPr/>
            <p:nvPr/>
          </p:nvSpPr>
          <p:spPr>
            <a:xfrm>
              <a:off x="4362" y="3298"/>
              <a:ext cx="771" cy="0"/>
            </a:xfrm>
            <a:prstGeom prst="line">
              <a:avLst/>
            </a:prstGeom>
            <a:ln w="28575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Line 30"/>
            <p:cNvSpPr/>
            <p:nvPr/>
          </p:nvSpPr>
          <p:spPr>
            <a:xfrm flipH="1">
              <a:off x="3399" y="3298"/>
              <a:ext cx="771" cy="0"/>
            </a:xfrm>
            <a:prstGeom prst="line">
              <a:avLst/>
            </a:prstGeom>
            <a:ln w="28575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组合 42"/>
          <p:cNvGrpSpPr/>
          <p:nvPr/>
        </p:nvGrpSpPr>
        <p:grpSpPr>
          <a:xfrm>
            <a:off x="460375" y="2794635"/>
            <a:ext cx="3910965" cy="1627066"/>
            <a:chOff x="1386" y="5476"/>
            <a:chExt cx="4567" cy="2313"/>
          </a:xfrm>
        </p:grpSpPr>
        <p:grpSp>
          <p:nvGrpSpPr>
            <p:cNvPr id="18" name="Group 33"/>
            <p:cNvGrpSpPr/>
            <p:nvPr/>
          </p:nvGrpSpPr>
          <p:grpSpPr>
            <a:xfrm>
              <a:off x="1396" y="5476"/>
              <a:ext cx="4538" cy="1645"/>
              <a:chOff x="476" y="2523"/>
              <a:chExt cx="1815" cy="658"/>
            </a:xfrm>
          </p:grpSpPr>
          <p:sp>
            <p:nvSpPr>
              <p:cNvPr id="19" name="Line 34"/>
              <p:cNvSpPr/>
              <p:nvPr/>
            </p:nvSpPr>
            <p:spPr>
              <a:xfrm>
                <a:off x="1383" y="2750"/>
                <a:ext cx="6" cy="295"/>
              </a:xfrm>
              <a:prstGeom prst="line">
                <a:avLst/>
              </a:prstGeom>
              <a:ln w="28575" cap="flat" cmpd="sng">
                <a:solidFill>
                  <a:schemeClr val="accent2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grpSp>
            <p:nvGrpSpPr>
              <p:cNvPr id="20" name="Group 35"/>
              <p:cNvGrpSpPr/>
              <p:nvPr/>
            </p:nvGrpSpPr>
            <p:grpSpPr>
              <a:xfrm>
                <a:off x="476" y="2523"/>
                <a:ext cx="1815" cy="658"/>
                <a:chOff x="476" y="2523"/>
                <a:chExt cx="1815" cy="658"/>
              </a:xfrm>
            </p:grpSpPr>
            <p:sp>
              <p:nvSpPr>
                <p:cNvPr id="21" name="Line 36"/>
                <p:cNvSpPr/>
                <p:nvPr/>
              </p:nvSpPr>
              <p:spPr>
                <a:xfrm flipH="1">
                  <a:off x="476" y="2592"/>
                  <a:ext cx="0" cy="589"/>
                </a:xfrm>
                <a:prstGeom prst="line">
                  <a:avLst/>
                </a:prstGeom>
                <a:ln w="28575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" name="Line 37"/>
                <p:cNvSpPr/>
                <p:nvPr/>
              </p:nvSpPr>
              <p:spPr>
                <a:xfrm flipH="1">
                  <a:off x="2285" y="2592"/>
                  <a:ext cx="0" cy="589"/>
                </a:xfrm>
                <a:prstGeom prst="line">
                  <a:avLst/>
                </a:prstGeom>
                <a:ln w="28575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3" name="Line 38"/>
                <p:cNvSpPr/>
                <p:nvPr/>
              </p:nvSpPr>
              <p:spPr>
                <a:xfrm flipV="1">
                  <a:off x="476" y="2659"/>
                  <a:ext cx="1815" cy="0"/>
                </a:xfrm>
                <a:prstGeom prst="line">
                  <a:avLst/>
                </a:prstGeom>
                <a:ln w="25400" cap="flat" cmpd="sng">
                  <a:solidFill>
                    <a:schemeClr val="accent2"/>
                  </a:solidFill>
                  <a:prstDash val="solid"/>
                  <a:round/>
                  <a:headEnd type="stealth" w="med" len="lg"/>
                  <a:tailEnd type="stealth" w="med" len="lg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4" name="Text Box 39"/>
                <p:cNvSpPr txBox="1"/>
                <p:nvPr/>
              </p:nvSpPr>
              <p:spPr>
                <a:xfrm>
                  <a:off x="703" y="2659"/>
                  <a:ext cx="499" cy="26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</a:pPr>
                  <a:r>
                    <a:rPr lang="en-US" altLang="zh-CN" sz="2400" b="1">
                      <a:solidFill>
                        <a:schemeClr val="tx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  <a:latin typeface="Times New Roman" panose="02020603050405020304" pitchFamily="18" charset="0"/>
                      <a:ea typeface="华文行楷" pitchFamily="2" charset="-122"/>
                    </a:rPr>
                    <a:t>U</a:t>
                  </a:r>
                  <a:r>
                    <a:rPr lang="en-US" altLang="zh-CN" sz="2400" b="1" baseline="-25000">
                      <a:solidFill>
                        <a:schemeClr val="tx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  <a:latin typeface="Times New Roman" panose="02020603050405020304" pitchFamily="18" charset="0"/>
                      <a:ea typeface="华文行楷" pitchFamily="2" charset="-122"/>
                    </a:rPr>
                    <a:t>g</a:t>
                  </a:r>
                </a:p>
              </p:txBody>
            </p:sp>
            <p:sp>
              <p:nvSpPr>
                <p:cNvPr id="25" name="Text Box 40"/>
                <p:cNvSpPr txBox="1"/>
                <p:nvPr/>
              </p:nvSpPr>
              <p:spPr>
                <a:xfrm>
                  <a:off x="1610" y="2672"/>
                  <a:ext cx="499" cy="297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t">
                  <a:spAutoFit/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</a:pPr>
                  <a:r>
                    <a:rPr lang="en-US" altLang="zh-CN" sz="2800" b="1">
                      <a:solidFill>
                        <a:schemeClr val="tx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  <a:latin typeface="Times New Roman" panose="02020603050405020304" pitchFamily="18" charset="0"/>
                      <a:ea typeface="华文行楷" pitchFamily="2" charset="-122"/>
                    </a:rPr>
                    <a:t>U</a:t>
                  </a:r>
                  <a:r>
                    <a:rPr lang="en-US" altLang="zh-CN" sz="2800" b="1" baseline="-25000">
                      <a:solidFill>
                        <a:schemeClr val="tx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  <a:latin typeface="Times New Roman" panose="02020603050405020304" pitchFamily="18" charset="0"/>
                      <a:ea typeface="华文行楷" pitchFamily="2" charset="-122"/>
                    </a:rPr>
                    <a:t>R</a:t>
                  </a:r>
                </a:p>
              </p:txBody>
            </p:sp>
            <p:sp>
              <p:nvSpPr>
                <p:cNvPr id="26" name="Line 41"/>
                <p:cNvSpPr/>
                <p:nvPr/>
              </p:nvSpPr>
              <p:spPr>
                <a:xfrm>
                  <a:off x="1963" y="2840"/>
                  <a:ext cx="318" cy="0"/>
                </a:xfrm>
                <a:prstGeom prst="line">
                  <a:avLst/>
                </a:prstGeom>
                <a:ln w="25400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stealth" w="med" len="lg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7" name="Line 42"/>
                <p:cNvSpPr/>
                <p:nvPr/>
              </p:nvSpPr>
              <p:spPr>
                <a:xfrm>
                  <a:off x="1066" y="2840"/>
                  <a:ext cx="318" cy="0"/>
                </a:xfrm>
                <a:prstGeom prst="line">
                  <a:avLst/>
                </a:prstGeom>
                <a:ln w="25400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stealth" w="med" len="lg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8" name="Line 43"/>
                <p:cNvSpPr/>
                <p:nvPr/>
              </p:nvSpPr>
              <p:spPr>
                <a:xfrm flipH="1">
                  <a:off x="1383" y="2840"/>
                  <a:ext cx="318" cy="0"/>
                </a:xfrm>
                <a:prstGeom prst="line">
                  <a:avLst/>
                </a:prstGeom>
                <a:ln w="25400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stealth" w="med" len="lg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9" name="Line 44"/>
                <p:cNvSpPr/>
                <p:nvPr/>
              </p:nvSpPr>
              <p:spPr>
                <a:xfrm flipH="1">
                  <a:off x="476" y="2840"/>
                  <a:ext cx="318" cy="0"/>
                </a:xfrm>
                <a:prstGeom prst="line">
                  <a:avLst/>
                </a:prstGeom>
                <a:ln w="25400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stealth" w="med" len="lg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0" name="Text Box 45"/>
                <p:cNvSpPr txBox="1"/>
                <p:nvPr/>
              </p:nvSpPr>
              <p:spPr>
                <a:xfrm>
                  <a:off x="1247" y="2523"/>
                  <a:ext cx="273" cy="262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noFill/>
                </a:ln>
              </p:spPr>
              <p:txBody>
                <a:bodyPr anchor="t">
                  <a:spAutoFit/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</a:pPr>
                  <a:r>
                    <a:rPr lang="en-US" altLang="zh-CN" sz="2400" b="1">
                      <a:solidFill>
                        <a:schemeClr val="tx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  <a:latin typeface="Times New Roman" panose="02020603050405020304" pitchFamily="18" charset="0"/>
                      <a:ea typeface="华文行楷" pitchFamily="2" charset="-122"/>
                    </a:rPr>
                    <a:t>U</a:t>
                  </a:r>
                </a:p>
              </p:txBody>
            </p:sp>
          </p:grpSp>
        </p:grpSp>
        <p:grpSp>
          <p:nvGrpSpPr>
            <p:cNvPr id="31" name="Group 5"/>
            <p:cNvGrpSpPr/>
            <p:nvPr/>
          </p:nvGrpSpPr>
          <p:grpSpPr>
            <a:xfrm>
              <a:off x="1386" y="6789"/>
              <a:ext cx="4567" cy="1000"/>
              <a:chOff x="463" y="2975"/>
              <a:chExt cx="1827" cy="400"/>
            </a:xfrm>
          </p:grpSpPr>
          <p:grpSp>
            <p:nvGrpSpPr>
              <p:cNvPr id="32" name="Group 6"/>
              <p:cNvGrpSpPr/>
              <p:nvPr/>
            </p:nvGrpSpPr>
            <p:grpSpPr>
              <a:xfrm>
                <a:off x="463" y="2975"/>
                <a:ext cx="1827" cy="182"/>
                <a:chOff x="463" y="3047"/>
                <a:chExt cx="1827" cy="182"/>
              </a:xfrm>
            </p:grpSpPr>
            <p:sp>
              <p:nvSpPr>
                <p:cNvPr id="33" name="Line 7"/>
                <p:cNvSpPr/>
                <p:nvPr/>
              </p:nvSpPr>
              <p:spPr>
                <a:xfrm>
                  <a:off x="513" y="3136"/>
                  <a:ext cx="1723" cy="0"/>
                </a:xfrm>
                <a:prstGeom prst="line">
                  <a:avLst/>
                </a:prstGeom>
                <a:ln w="2857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4" name="Oval 8"/>
                <p:cNvSpPr/>
                <p:nvPr/>
              </p:nvSpPr>
              <p:spPr>
                <a:xfrm>
                  <a:off x="463" y="3117"/>
                  <a:ext cx="44" cy="44"/>
                </a:xfrm>
                <a:prstGeom prst="ellipse">
                  <a:avLst/>
                </a:prstGeom>
                <a:noFill/>
                <a:ln w="2857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5" name="Oval 9"/>
                <p:cNvSpPr/>
                <p:nvPr/>
              </p:nvSpPr>
              <p:spPr>
                <a:xfrm>
                  <a:off x="2246" y="3116"/>
                  <a:ext cx="44" cy="44"/>
                </a:xfrm>
                <a:prstGeom prst="ellipse">
                  <a:avLst/>
                </a:prstGeom>
                <a:noFill/>
                <a:ln w="2857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6" name="Line 10"/>
                <p:cNvSpPr/>
                <p:nvPr/>
              </p:nvSpPr>
              <p:spPr>
                <a:xfrm>
                  <a:off x="649" y="3136"/>
                  <a:ext cx="136" cy="0"/>
                </a:xfrm>
                <a:prstGeom prst="line">
                  <a:avLst/>
                </a:prstGeom>
                <a:ln w="2857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7" name="Oval 11"/>
                <p:cNvSpPr/>
                <p:nvPr/>
              </p:nvSpPr>
              <p:spPr>
                <a:xfrm>
                  <a:off x="1103" y="3047"/>
                  <a:ext cx="180" cy="182"/>
                </a:xfrm>
                <a:prstGeom prst="ellipse">
                  <a:avLst/>
                </a:prstGeom>
                <a:solidFill>
                  <a:schemeClr val="bg1"/>
                </a:solidFill>
                <a:ln w="2857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8" name="Line 12"/>
                <p:cNvSpPr/>
                <p:nvPr/>
              </p:nvSpPr>
              <p:spPr>
                <a:xfrm flipH="1" flipV="1">
                  <a:off x="1193" y="3091"/>
                  <a:ext cx="0" cy="90"/>
                </a:xfrm>
                <a:prstGeom prst="line">
                  <a:avLst/>
                </a:prstGeom>
                <a:ln w="2857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9" name="Rectangle 13"/>
                <p:cNvSpPr/>
                <p:nvPr/>
              </p:nvSpPr>
              <p:spPr>
                <a:xfrm>
                  <a:off x="1465" y="3091"/>
                  <a:ext cx="272" cy="91"/>
                </a:xfrm>
                <a:prstGeom prst="rect">
                  <a:avLst/>
                </a:prstGeom>
                <a:solidFill>
                  <a:schemeClr val="bg1"/>
                </a:solidFill>
                <a:ln w="28575" cap="flat" cmpd="sng">
                  <a:solidFill>
                    <a:srgbClr val="FF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square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  <p:sp>
            <p:nvSpPr>
              <p:cNvPr id="40" name="Text Box 14"/>
              <p:cNvSpPr txBox="1"/>
              <p:nvPr/>
            </p:nvSpPr>
            <p:spPr>
              <a:xfrm>
                <a:off x="567" y="3062"/>
                <a:ext cx="499" cy="26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altLang="zh-CN" sz="2400" b="1"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  <a:latin typeface="Times New Roman" panose="02020603050405020304" pitchFamily="18" charset="0"/>
                    <a:ea typeface="华文行楷" pitchFamily="2" charset="-122"/>
                  </a:rPr>
                  <a:t>I</a:t>
                </a:r>
                <a:r>
                  <a:rPr lang="en-US" altLang="zh-CN" sz="2400" b="1" baseline="-25000"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  <a:latin typeface="Times New Roman" panose="02020603050405020304" pitchFamily="18" charset="0"/>
                    <a:ea typeface="华文行楷" pitchFamily="2" charset="-122"/>
                  </a:rPr>
                  <a:t>g</a:t>
                </a:r>
              </a:p>
            </p:txBody>
          </p:sp>
          <p:sp>
            <p:nvSpPr>
              <p:cNvPr id="41" name="Text Box 15"/>
              <p:cNvSpPr txBox="1"/>
              <p:nvPr/>
            </p:nvSpPr>
            <p:spPr>
              <a:xfrm>
                <a:off x="980" y="3113"/>
                <a:ext cx="499" cy="26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altLang="zh-CN" sz="2400" b="1"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  <a:latin typeface="Times New Roman" panose="02020603050405020304" pitchFamily="18" charset="0"/>
                    <a:ea typeface="华文行楷" pitchFamily="2" charset="-122"/>
                  </a:rPr>
                  <a:t>R</a:t>
                </a:r>
                <a:r>
                  <a:rPr lang="en-US" altLang="zh-CN" sz="2400" b="1" baseline="-25000"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  <a:latin typeface="Times New Roman" panose="02020603050405020304" pitchFamily="18" charset="0"/>
                    <a:ea typeface="华文行楷" pitchFamily="2" charset="-122"/>
                  </a:rPr>
                  <a:t>g</a:t>
                </a:r>
              </a:p>
            </p:txBody>
          </p:sp>
          <p:sp>
            <p:nvSpPr>
              <p:cNvPr id="42" name="Text Box 16"/>
              <p:cNvSpPr txBox="1"/>
              <p:nvPr/>
            </p:nvSpPr>
            <p:spPr>
              <a:xfrm>
                <a:off x="1343" y="3091"/>
                <a:ext cx="508" cy="2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altLang="zh-CN" sz="2000" b="1">
                    <a:solidFill>
                      <a:schemeClr val="tx1"/>
                    </a:solidFill>
                    <a:uFillTx/>
                    <a:latin typeface="Times New Roman" panose="02020603050405020304" pitchFamily="18" charset="0"/>
                    <a:ea typeface="华文行楷" pitchFamily="2" charset="-122"/>
                  </a:rPr>
                  <a:t>R</a:t>
                </a:r>
              </a:p>
            </p:txBody>
          </p:sp>
        </p:grpSp>
      </p:grpSp>
      <p:graphicFrame>
        <p:nvGraphicFramePr>
          <p:cNvPr id="2" name="对象 1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858520" y="4422140"/>
          <a:ext cx="4934585" cy="908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2" imgW="1676400" imgH="444500" progId="Equation.3">
                  <p:embed/>
                </p:oleObj>
              </mc:Choice>
              <mc:Fallback>
                <p:oleObj r:id="rId2" imgW="1676400" imgH="4445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858520" y="4422140"/>
                        <a:ext cx="4934585" cy="90805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460375" y="5503545"/>
          <a:ext cx="7018655" cy="6127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4" imgW="2540000" imgH="241300" progId="Equation.3">
                  <p:embed/>
                </p:oleObj>
              </mc:Choice>
              <mc:Fallback>
                <p:oleObj r:id="rId4" imgW="2540000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0375" y="5503545"/>
                        <a:ext cx="7018655" cy="6127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5" name="对象 44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7817485" y="5182870"/>
          <a:ext cx="4017010" cy="6127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6" imgW="1384300" imgH="228600" progId="Equation.3">
                  <p:embed/>
                </p:oleObj>
              </mc:Choice>
              <mc:Fallback>
                <p:oleObj r:id="rId6" imgW="13843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817485" y="5182870"/>
                        <a:ext cx="4017010" cy="6127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14"/>
          <p:cNvSpPr txBox="1"/>
          <p:nvPr/>
        </p:nvSpPr>
        <p:spPr>
          <a:xfrm>
            <a:off x="7502267" y="2817156"/>
            <a:ext cx="1068184" cy="460756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华文行楷" pitchFamily="2" charset="-122"/>
              </a:rPr>
              <a:t>I</a:t>
            </a:r>
            <a:r>
              <a:rPr lang="en-US" altLang="zh-CN" sz="2400" b="1" baseline="-25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华文行楷" pitchFamily="2" charset="-122"/>
              </a:rPr>
              <a:t>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5" name="Text Box 3"/>
          <p:cNvSpPr txBox="1"/>
          <p:nvPr/>
        </p:nvSpPr>
        <p:spPr>
          <a:xfrm>
            <a:off x="0" y="989330"/>
            <a:ext cx="11212195" cy="17532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1:</a:t>
            </a: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有一个电流表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</a:t>
            </a: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，内阻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</a:t>
            </a:r>
            <a:r>
              <a:rPr lang="en-US" altLang="zh-CN" sz="3600" b="1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=30</a:t>
            </a:r>
            <a:r>
              <a:rPr lang="el-GR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Ω</a:t>
            </a: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，满偏电流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US" altLang="zh-CN" sz="3600" b="1" baseline="-25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=1mA.</a:t>
            </a: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要把它改装为量程为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0</a:t>
            </a: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～</a:t>
            </a: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3V</a:t>
            </a:r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的电压表，要串联多大的电阻？改装后的电压表内阻多大？</a:t>
            </a:r>
            <a:endParaRPr lang="zh-CN" altLang="el-GR" sz="36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3809" name="AutoShape 17"/>
          <p:cNvSpPr/>
          <p:nvPr/>
        </p:nvSpPr>
        <p:spPr>
          <a:xfrm>
            <a:off x="5549265" y="3149918"/>
            <a:ext cx="1093470" cy="774064"/>
          </a:xfrm>
          <a:prstGeom prst="notchedRightArrow">
            <a:avLst>
              <a:gd name="adj1" fmla="val 50000"/>
              <a:gd name="adj2" fmla="val 54925"/>
            </a:avLst>
          </a:prstGeom>
          <a:solidFill>
            <a:schemeClr val="accent1">
              <a:lumMod val="75000"/>
            </a:scheme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5" name="Group 19"/>
          <p:cNvGrpSpPr/>
          <p:nvPr/>
        </p:nvGrpSpPr>
        <p:grpSpPr>
          <a:xfrm>
            <a:off x="7063740" y="3124835"/>
            <a:ext cx="3585845" cy="1178596"/>
            <a:chOff x="3334" y="2811"/>
            <a:chExt cx="1835" cy="617"/>
          </a:xfrm>
        </p:grpSpPr>
        <p:grpSp>
          <p:nvGrpSpPr>
            <p:cNvPr id="7" name="Group 20"/>
            <p:cNvGrpSpPr/>
            <p:nvPr/>
          </p:nvGrpSpPr>
          <p:grpSpPr>
            <a:xfrm>
              <a:off x="3334" y="2890"/>
              <a:ext cx="1835" cy="45"/>
              <a:chOff x="373" y="3274"/>
              <a:chExt cx="1835" cy="45"/>
            </a:xfrm>
          </p:grpSpPr>
          <p:sp>
            <p:nvSpPr>
              <p:cNvPr id="8" name="Line 21"/>
              <p:cNvSpPr/>
              <p:nvPr/>
            </p:nvSpPr>
            <p:spPr>
              <a:xfrm>
                <a:off x="431" y="3294"/>
                <a:ext cx="1723" cy="0"/>
              </a:xfrm>
              <a:prstGeom prst="line">
                <a:avLst/>
              </a:prstGeom>
              <a:ln w="28575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9" name="Oval 22"/>
              <p:cNvSpPr/>
              <p:nvPr/>
            </p:nvSpPr>
            <p:spPr>
              <a:xfrm>
                <a:off x="373" y="3275"/>
                <a:ext cx="44" cy="44"/>
              </a:xfrm>
              <a:prstGeom prst="ellipse">
                <a:avLst/>
              </a:prstGeom>
              <a:noFill/>
              <a:ln w="28575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10" name="Oval 23"/>
              <p:cNvSpPr/>
              <p:nvPr/>
            </p:nvSpPr>
            <p:spPr>
              <a:xfrm>
                <a:off x="2164" y="3274"/>
                <a:ext cx="44" cy="44"/>
              </a:xfrm>
              <a:prstGeom prst="ellipse">
                <a:avLst/>
              </a:prstGeom>
              <a:noFill/>
              <a:ln w="28575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squar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11" name="Oval 24"/>
            <p:cNvSpPr/>
            <p:nvPr/>
          </p:nvSpPr>
          <p:spPr>
            <a:xfrm flipV="1">
              <a:off x="4105" y="2824"/>
              <a:ext cx="181" cy="182"/>
            </a:xfrm>
            <a:prstGeom prst="ellipse">
              <a:avLst/>
            </a:prstGeom>
            <a:solidFill>
              <a:schemeClr val="bg1"/>
            </a:solidFill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" name="Text Box 25"/>
            <p:cNvSpPr txBox="1"/>
            <p:nvPr/>
          </p:nvSpPr>
          <p:spPr>
            <a:xfrm>
              <a:off x="3961" y="2811"/>
              <a:ext cx="499" cy="209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zh-CN" sz="2000" b="1">
                  <a:solidFill>
                    <a:srgbClr val="FF0000"/>
                  </a:solidFill>
                  <a:latin typeface="Times New Roman" panose="02020603050405020304" pitchFamily="18" charset="0"/>
                  <a:ea typeface="华文行楷" pitchFamily="2" charset="-122"/>
                </a:rPr>
                <a:t>V</a:t>
              </a:r>
            </a:p>
          </p:txBody>
        </p:sp>
        <p:sp>
          <p:nvSpPr>
            <p:cNvPr id="13" name="Line 26"/>
            <p:cNvSpPr/>
            <p:nvPr/>
          </p:nvSpPr>
          <p:spPr>
            <a:xfrm flipH="1">
              <a:off x="3379" y="3071"/>
              <a:ext cx="0" cy="318"/>
            </a:xfrm>
            <a:prstGeom prst="line">
              <a:avLst/>
            </a:prstGeom>
            <a:ln w="28575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Line 27"/>
            <p:cNvSpPr/>
            <p:nvPr/>
          </p:nvSpPr>
          <p:spPr>
            <a:xfrm flipH="1">
              <a:off x="5148" y="3071"/>
              <a:ext cx="0" cy="318"/>
            </a:xfrm>
            <a:prstGeom prst="line">
              <a:avLst/>
            </a:prstGeom>
            <a:ln w="28575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 Box 28"/>
            <p:cNvSpPr txBox="1"/>
            <p:nvPr/>
          </p:nvSpPr>
          <p:spPr>
            <a:xfrm>
              <a:off x="4019" y="3187"/>
              <a:ext cx="499" cy="24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zh-CN" sz="2400" b="1">
                  <a:solidFill>
                    <a:schemeClr val="tx1"/>
                  </a:solidFill>
                  <a:latin typeface="Times New Roman" panose="02020603050405020304" pitchFamily="18" charset="0"/>
                  <a:ea typeface="华文行楷" pitchFamily="2" charset="-122"/>
                </a:rPr>
                <a:t>U</a:t>
              </a:r>
            </a:p>
          </p:txBody>
        </p:sp>
        <p:sp>
          <p:nvSpPr>
            <p:cNvPr id="16" name="Line 29"/>
            <p:cNvSpPr/>
            <p:nvPr/>
          </p:nvSpPr>
          <p:spPr>
            <a:xfrm>
              <a:off x="4362" y="3298"/>
              <a:ext cx="771" cy="0"/>
            </a:xfrm>
            <a:prstGeom prst="line">
              <a:avLst/>
            </a:prstGeom>
            <a:ln w="28575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Line 30"/>
            <p:cNvSpPr/>
            <p:nvPr/>
          </p:nvSpPr>
          <p:spPr>
            <a:xfrm flipH="1">
              <a:off x="3399" y="3298"/>
              <a:ext cx="771" cy="0"/>
            </a:xfrm>
            <a:prstGeom prst="line">
              <a:avLst/>
            </a:prstGeom>
            <a:ln w="28575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组合 42"/>
          <p:cNvGrpSpPr/>
          <p:nvPr/>
        </p:nvGrpSpPr>
        <p:grpSpPr>
          <a:xfrm>
            <a:off x="460375" y="2794635"/>
            <a:ext cx="7941806" cy="1627066"/>
            <a:chOff x="1386" y="5476"/>
            <a:chExt cx="9274" cy="2313"/>
          </a:xfrm>
        </p:grpSpPr>
        <p:grpSp>
          <p:nvGrpSpPr>
            <p:cNvPr id="18" name="Group 33"/>
            <p:cNvGrpSpPr/>
            <p:nvPr/>
          </p:nvGrpSpPr>
          <p:grpSpPr>
            <a:xfrm>
              <a:off x="1396" y="5476"/>
              <a:ext cx="4538" cy="1645"/>
              <a:chOff x="476" y="2523"/>
              <a:chExt cx="1815" cy="658"/>
            </a:xfrm>
          </p:grpSpPr>
          <p:sp>
            <p:nvSpPr>
              <p:cNvPr id="19" name="Line 34"/>
              <p:cNvSpPr/>
              <p:nvPr/>
            </p:nvSpPr>
            <p:spPr>
              <a:xfrm>
                <a:off x="1383" y="2750"/>
                <a:ext cx="6" cy="295"/>
              </a:xfrm>
              <a:prstGeom prst="line">
                <a:avLst/>
              </a:prstGeom>
              <a:ln w="28575" cap="flat" cmpd="sng">
                <a:solidFill>
                  <a:schemeClr val="accent2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grpSp>
            <p:nvGrpSpPr>
              <p:cNvPr id="20" name="Group 35"/>
              <p:cNvGrpSpPr/>
              <p:nvPr/>
            </p:nvGrpSpPr>
            <p:grpSpPr>
              <a:xfrm>
                <a:off x="476" y="2523"/>
                <a:ext cx="1815" cy="658"/>
                <a:chOff x="476" y="2523"/>
                <a:chExt cx="1815" cy="658"/>
              </a:xfrm>
            </p:grpSpPr>
            <p:sp>
              <p:nvSpPr>
                <p:cNvPr id="21" name="Line 36"/>
                <p:cNvSpPr/>
                <p:nvPr/>
              </p:nvSpPr>
              <p:spPr>
                <a:xfrm flipH="1">
                  <a:off x="476" y="2592"/>
                  <a:ext cx="0" cy="589"/>
                </a:xfrm>
                <a:prstGeom prst="line">
                  <a:avLst/>
                </a:prstGeom>
                <a:ln w="28575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2" name="Line 37"/>
                <p:cNvSpPr/>
                <p:nvPr/>
              </p:nvSpPr>
              <p:spPr>
                <a:xfrm flipH="1">
                  <a:off x="2285" y="2592"/>
                  <a:ext cx="0" cy="589"/>
                </a:xfrm>
                <a:prstGeom prst="line">
                  <a:avLst/>
                </a:prstGeom>
                <a:ln w="28575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3" name="Line 38"/>
                <p:cNvSpPr/>
                <p:nvPr/>
              </p:nvSpPr>
              <p:spPr>
                <a:xfrm flipV="1">
                  <a:off x="476" y="2659"/>
                  <a:ext cx="1815" cy="0"/>
                </a:xfrm>
                <a:prstGeom prst="line">
                  <a:avLst/>
                </a:prstGeom>
                <a:ln w="25400" cap="flat" cmpd="sng">
                  <a:solidFill>
                    <a:schemeClr val="accent2"/>
                  </a:solidFill>
                  <a:prstDash val="solid"/>
                  <a:round/>
                  <a:headEnd type="stealth" w="med" len="lg"/>
                  <a:tailEnd type="stealth" w="med" len="lg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4" name="Text Box 39"/>
                <p:cNvSpPr txBox="1"/>
                <p:nvPr/>
              </p:nvSpPr>
              <p:spPr>
                <a:xfrm>
                  <a:off x="703" y="2659"/>
                  <a:ext cx="499" cy="26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</a:pPr>
                  <a:r>
                    <a:rPr lang="en-US" altLang="zh-CN" sz="2400" b="1">
                      <a:solidFill>
                        <a:schemeClr val="tx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  <a:latin typeface="Times New Roman" panose="02020603050405020304" pitchFamily="18" charset="0"/>
                      <a:ea typeface="华文行楷" pitchFamily="2" charset="-122"/>
                    </a:rPr>
                    <a:t>U</a:t>
                  </a:r>
                  <a:r>
                    <a:rPr lang="en-US" altLang="zh-CN" sz="2400" b="1" baseline="-25000">
                      <a:solidFill>
                        <a:schemeClr val="tx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  <a:latin typeface="Times New Roman" panose="02020603050405020304" pitchFamily="18" charset="0"/>
                      <a:ea typeface="华文行楷" pitchFamily="2" charset="-122"/>
                    </a:rPr>
                    <a:t>g</a:t>
                  </a:r>
                </a:p>
              </p:txBody>
            </p:sp>
            <p:sp>
              <p:nvSpPr>
                <p:cNvPr id="25" name="Text Box 40"/>
                <p:cNvSpPr txBox="1"/>
                <p:nvPr/>
              </p:nvSpPr>
              <p:spPr>
                <a:xfrm>
                  <a:off x="1610" y="2672"/>
                  <a:ext cx="499" cy="297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t">
                  <a:spAutoFit/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</a:pPr>
                  <a:r>
                    <a:rPr lang="en-US" altLang="zh-CN" sz="2800" b="1">
                      <a:solidFill>
                        <a:schemeClr val="tx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  <a:latin typeface="Times New Roman" panose="02020603050405020304" pitchFamily="18" charset="0"/>
                      <a:ea typeface="华文行楷" pitchFamily="2" charset="-122"/>
                    </a:rPr>
                    <a:t>U</a:t>
                  </a:r>
                  <a:r>
                    <a:rPr lang="en-US" altLang="zh-CN" sz="2800" b="1" baseline="-25000">
                      <a:solidFill>
                        <a:schemeClr val="tx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  <a:latin typeface="Times New Roman" panose="02020603050405020304" pitchFamily="18" charset="0"/>
                      <a:ea typeface="华文行楷" pitchFamily="2" charset="-122"/>
                    </a:rPr>
                    <a:t>R</a:t>
                  </a:r>
                </a:p>
              </p:txBody>
            </p:sp>
            <p:sp>
              <p:nvSpPr>
                <p:cNvPr id="26" name="Line 41"/>
                <p:cNvSpPr/>
                <p:nvPr/>
              </p:nvSpPr>
              <p:spPr>
                <a:xfrm>
                  <a:off x="1963" y="2840"/>
                  <a:ext cx="318" cy="0"/>
                </a:xfrm>
                <a:prstGeom prst="line">
                  <a:avLst/>
                </a:prstGeom>
                <a:ln w="25400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stealth" w="med" len="lg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7" name="Line 42"/>
                <p:cNvSpPr/>
                <p:nvPr/>
              </p:nvSpPr>
              <p:spPr>
                <a:xfrm>
                  <a:off x="1066" y="2840"/>
                  <a:ext cx="318" cy="0"/>
                </a:xfrm>
                <a:prstGeom prst="line">
                  <a:avLst/>
                </a:prstGeom>
                <a:ln w="25400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stealth" w="med" len="lg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8" name="Line 43"/>
                <p:cNvSpPr/>
                <p:nvPr/>
              </p:nvSpPr>
              <p:spPr>
                <a:xfrm flipH="1">
                  <a:off x="1383" y="2840"/>
                  <a:ext cx="318" cy="0"/>
                </a:xfrm>
                <a:prstGeom prst="line">
                  <a:avLst/>
                </a:prstGeom>
                <a:ln w="25400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stealth" w="med" len="lg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9" name="Line 44"/>
                <p:cNvSpPr/>
                <p:nvPr/>
              </p:nvSpPr>
              <p:spPr>
                <a:xfrm flipH="1">
                  <a:off x="476" y="2840"/>
                  <a:ext cx="318" cy="0"/>
                </a:xfrm>
                <a:prstGeom prst="line">
                  <a:avLst/>
                </a:prstGeom>
                <a:ln w="25400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stealth" w="med" len="lg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0" name="Text Box 45"/>
                <p:cNvSpPr txBox="1"/>
                <p:nvPr/>
              </p:nvSpPr>
              <p:spPr>
                <a:xfrm>
                  <a:off x="1247" y="2523"/>
                  <a:ext cx="273" cy="262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noFill/>
                </a:ln>
              </p:spPr>
              <p:txBody>
                <a:bodyPr anchor="t">
                  <a:spAutoFit/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</a:pPr>
                  <a:r>
                    <a:rPr lang="en-US" altLang="zh-CN" sz="2400" b="1">
                      <a:solidFill>
                        <a:schemeClr val="tx1"/>
                      </a:solidFill>
                      <a:effectLst>
                        <a:outerShdw blurRad="38100" dist="19050" dir="2700000" algn="tl" rotWithShape="0">
                          <a:schemeClr val="dk1">
                            <a:alpha val="40000"/>
                          </a:schemeClr>
                        </a:outerShdw>
                      </a:effectLst>
                      <a:latin typeface="Times New Roman" panose="02020603050405020304" pitchFamily="18" charset="0"/>
                      <a:ea typeface="华文行楷" pitchFamily="2" charset="-122"/>
                    </a:rPr>
                    <a:t>U</a:t>
                  </a:r>
                </a:p>
              </p:txBody>
            </p:sp>
          </p:grpSp>
        </p:grpSp>
        <p:grpSp>
          <p:nvGrpSpPr>
            <p:cNvPr id="31" name="Group 5"/>
            <p:cNvGrpSpPr/>
            <p:nvPr/>
          </p:nvGrpSpPr>
          <p:grpSpPr>
            <a:xfrm>
              <a:off x="1386" y="5509"/>
              <a:ext cx="9274" cy="2280"/>
              <a:chOff x="463" y="2463"/>
              <a:chExt cx="3710" cy="912"/>
            </a:xfrm>
          </p:grpSpPr>
          <p:grpSp>
            <p:nvGrpSpPr>
              <p:cNvPr id="32" name="Group 6"/>
              <p:cNvGrpSpPr/>
              <p:nvPr/>
            </p:nvGrpSpPr>
            <p:grpSpPr>
              <a:xfrm>
                <a:off x="463" y="2975"/>
                <a:ext cx="1827" cy="182"/>
                <a:chOff x="463" y="3047"/>
                <a:chExt cx="1827" cy="182"/>
              </a:xfrm>
            </p:grpSpPr>
            <p:sp>
              <p:nvSpPr>
                <p:cNvPr id="33" name="Line 7"/>
                <p:cNvSpPr/>
                <p:nvPr/>
              </p:nvSpPr>
              <p:spPr>
                <a:xfrm>
                  <a:off x="513" y="3136"/>
                  <a:ext cx="1723" cy="0"/>
                </a:xfrm>
                <a:prstGeom prst="line">
                  <a:avLst/>
                </a:prstGeom>
                <a:ln w="2857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4" name="Oval 8"/>
                <p:cNvSpPr/>
                <p:nvPr/>
              </p:nvSpPr>
              <p:spPr>
                <a:xfrm>
                  <a:off x="463" y="3117"/>
                  <a:ext cx="44" cy="44"/>
                </a:xfrm>
                <a:prstGeom prst="ellipse">
                  <a:avLst/>
                </a:prstGeom>
                <a:noFill/>
                <a:ln w="2857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5" name="Oval 9"/>
                <p:cNvSpPr/>
                <p:nvPr/>
              </p:nvSpPr>
              <p:spPr>
                <a:xfrm>
                  <a:off x="2246" y="3116"/>
                  <a:ext cx="44" cy="44"/>
                </a:xfrm>
                <a:prstGeom prst="ellipse">
                  <a:avLst/>
                </a:prstGeom>
                <a:noFill/>
                <a:ln w="2857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6" name="Line 10"/>
                <p:cNvSpPr/>
                <p:nvPr/>
              </p:nvSpPr>
              <p:spPr>
                <a:xfrm>
                  <a:off x="649" y="3136"/>
                  <a:ext cx="136" cy="0"/>
                </a:xfrm>
                <a:prstGeom prst="line">
                  <a:avLst/>
                </a:prstGeom>
                <a:ln w="2857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7" name="Oval 11"/>
                <p:cNvSpPr/>
                <p:nvPr/>
              </p:nvSpPr>
              <p:spPr>
                <a:xfrm>
                  <a:off x="1103" y="3047"/>
                  <a:ext cx="180" cy="182"/>
                </a:xfrm>
                <a:prstGeom prst="ellipse">
                  <a:avLst/>
                </a:prstGeom>
                <a:solidFill>
                  <a:schemeClr val="bg1"/>
                </a:solidFill>
                <a:ln w="2857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wrap="square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8" name="Line 12"/>
                <p:cNvSpPr/>
                <p:nvPr/>
              </p:nvSpPr>
              <p:spPr>
                <a:xfrm flipH="1" flipV="1">
                  <a:off x="1193" y="3091"/>
                  <a:ext cx="0" cy="90"/>
                </a:xfrm>
                <a:prstGeom prst="line">
                  <a:avLst/>
                </a:prstGeom>
                <a:ln w="2857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9" name="Rectangle 13"/>
                <p:cNvSpPr/>
                <p:nvPr/>
              </p:nvSpPr>
              <p:spPr>
                <a:xfrm>
                  <a:off x="1465" y="3091"/>
                  <a:ext cx="272" cy="91"/>
                </a:xfrm>
                <a:prstGeom prst="rect">
                  <a:avLst/>
                </a:prstGeom>
                <a:solidFill>
                  <a:schemeClr val="bg1"/>
                </a:solidFill>
                <a:ln w="28575" cap="flat" cmpd="sng">
                  <a:solidFill>
                    <a:srgbClr val="FF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square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  <p:sp>
            <p:nvSpPr>
              <p:cNvPr id="40" name="Text Box 14"/>
              <p:cNvSpPr txBox="1"/>
              <p:nvPr/>
            </p:nvSpPr>
            <p:spPr>
              <a:xfrm>
                <a:off x="3674" y="2463"/>
                <a:ext cx="499" cy="26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altLang="zh-CN" sz="2400" b="1"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  <a:latin typeface="Times New Roman" panose="02020603050405020304" pitchFamily="18" charset="0"/>
                    <a:ea typeface="华文行楷" pitchFamily="2" charset="-122"/>
                  </a:rPr>
                  <a:t>I</a:t>
                </a:r>
                <a:r>
                  <a:rPr lang="en-US" altLang="zh-CN" sz="2400" b="1" baseline="-25000"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  <a:latin typeface="Times New Roman" panose="02020603050405020304" pitchFamily="18" charset="0"/>
                    <a:ea typeface="华文行楷" pitchFamily="2" charset="-122"/>
                  </a:rPr>
                  <a:t>g</a:t>
                </a:r>
              </a:p>
            </p:txBody>
          </p:sp>
          <p:sp>
            <p:nvSpPr>
              <p:cNvPr id="41" name="Text Box 15"/>
              <p:cNvSpPr txBox="1"/>
              <p:nvPr/>
            </p:nvSpPr>
            <p:spPr>
              <a:xfrm>
                <a:off x="980" y="3113"/>
                <a:ext cx="499" cy="26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altLang="zh-CN" sz="2400" b="1"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  <a:latin typeface="Times New Roman" panose="02020603050405020304" pitchFamily="18" charset="0"/>
                    <a:ea typeface="华文行楷" pitchFamily="2" charset="-122"/>
                  </a:rPr>
                  <a:t>R</a:t>
                </a:r>
                <a:r>
                  <a:rPr lang="en-US" altLang="zh-CN" sz="2400" b="1" baseline="-25000">
                    <a:solidFill>
                      <a:schemeClr val="tx1"/>
                    </a:solidFill>
                    <a:effectLst>
                      <a:outerShdw blurRad="38100" dist="19050" dir="2700000" algn="tl" rotWithShape="0">
                        <a:schemeClr val="dk1">
                          <a:alpha val="40000"/>
                        </a:schemeClr>
                      </a:outerShdw>
                    </a:effectLst>
                    <a:latin typeface="Times New Roman" panose="02020603050405020304" pitchFamily="18" charset="0"/>
                    <a:ea typeface="华文行楷" pitchFamily="2" charset="-122"/>
                  </a:rPr>
                  <a:t>g</a:t>
                </a:r>
              </a:p>
            </p:txBody>
          </p:sp>
          <p:sp>
            <p:nvSpPr>
              <p:cNvPr id="42" name="Text Box 16"/>
              <p:cNvSpPr txBox="1"/>
              <p:nvPr/>
            </p:nvSpPr>
            <p:spPr>
              <a:xfrm>
                <a:off x="1343" y="3091"/>
                <a:ext cx="508" cy="2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altLang="zh-CN" sz="2000" b="1">
                    <a:solidFill>
                      <a:schemeClr val="tx1"/>
                    </a:solidFill>
                    <a:uFillTx/>
                    <a:latin typeface="Times New Roman" panose="02020603050405020304" pitchFamily="18" charset="0"/>
                    <a:ea typeface="华文行楷" pitchFamily="2" charset="-122"/>
                  </a:rPr>
                  <a:t>R</a:t>
                </a:r>
              </a:p>
            </p:txBody>
          </p:sp>
        </p:grpSp>
      </p:grpSp>
      <p:graphicFrame>
        <p:nvGraphicFramePr>
          <p:cNvPr id="45" name="对象 44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392430" y="4662488"/>
          <a:ext cx="6671310" cy="1123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2" imgW="2298700" imgH="419100" progId="Equation.3">
                  <p:embed/>
                </p:oleObj>
              </mc:Choice>
              <mc:Fallback>
                <p:oleObj r:id="rId2" imgW="2298700" imgH="4191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92430" y="4662488"/>
                        <a:ext cx="6671310" cy="112395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" name="对象 46"/>
          <p:cNvGraphicFramePr>
            <a:graphicFrameLocks noChangeAspect="1"/>
          </p:cNvGraphicFramePr>
          <p:nvPr/>
        </p:nvGraphicFramePr>
        <p:xfrm>
          <a:off x="7678420" y="4662805"/>
          <a:ext cx="3682365" cy="10737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4" imgW="1756410" imgH="690880" progId="Equation.KSEE3">
                  <p:embed/>
                </p:oleObj>
              </mc:Choice>
              <mc:Fallback>
                <p:oleObj r:id="rId4" imgW="1756410" imgH="69088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678420" y="4662805"/>
                        <a:ext cx="3682365" cy="10737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文本框 14338"/>
          <p:cNvSpPr txBox="1"/>
          <p:nvPr/>
        </p:nvSpPr>
        <p:spPr>
          <a:xfrm>
            <a:off x="339725" y="1922780"/>
            <a:ext cx="1139571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40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、表头改装电流表的原理：并联一个分流电阻</a:t>
            </a:r>
            <a:r>
              <a:rPr lang="zh-CN" altLang="en-US" sz="40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</a:p>
        </p:txBody>
      </p:sp>
      <p:sp>
        <p:nvSpPr>
          <p:cNvPr id="14341" name="文本框 14340"/>
          <p:cNvSpPr txBox="1"/>
          <p:nvPr/>
        </p:nvSpPr>
        <p:spPr>
          <a:xfrm>
            <a:off x="1981200" y="4419600"/>
            <a:ext cx="3810000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4400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14343" name="图片 14342" descr="15-26"/>
          <p:cNvPicPr>
            <a:picLocks noChangeAspect="1"/>
          </p:cNvPicPr>
          <p:nvPr/>
        </p:nvPicPr>
        <p:blipFill>
          <a:blip r:embed="rId2"/>
          <a:srcRect l="14285" t="12703" r="9525" b="58375"/>
          <a:stretch>
            <a:fillRect/>
          </a:stretch>
        </p:blipFill>
        <p:spPr>
          <a:xfrm>
            <a:off x="640080" y="2889250"/>
            <a:ext cx="4572000" cy="2298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38" name="文本框 14337"/>
          <p:cNvSpPr txBox="1"/>
          <p:nvPr/>
        </p:nvSpPr>
        <p:spPr>
          <a:xfrm>
            <a:off x="172720" y="1000125"/>
            <a:ext cx="9144000" cy="922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olidFill>
                  <a:srgbClr val="CC0000"/>
                </a:solidFill>
                <a:latin typeface="Times New Roman" panose="02020603050405020304" pitchFamily="18" charset="0"/>
                <a:ea typeface="华文细黑" pitchFamily="2" charset="-122"/>
                <a:cs typeface="Times New Roman" panose="02020603050405020304" pitchFamily="18" charset="0"/>
              </a:rPr>
              <a:t>三、把表 头 </a:t>
            </a:r>
            <a:r>
              <a:rPr lang="en-US" altLang="zh-CN" sz="5400">
                <a:solidFill>
                  <a:srgbClr val="CC0000"/>
                </a:solidFill>
                <a:latin typeface="Times New Roman" panose="02020603050405020304" pitchFamily="18" charset="0"/>
                <a:ea typeface="华文细黑" pitchFamily="2" charset="-122"/>
                <a:cs typeface="Times New Roman" panose="02020603050405020304" pitchFamily="18" charset="0"/>
              </a:rPr>
              <a:t>G </a:t>
            </a:r>
            <a:r>
              <a:rPr lang="zh-CN" altLang="en-US" sz="5400">
                <a:solidFill>
                  <a:srgbClr val="CC0000"/>
                </a:solidFill>
                <a:latin typeface="Times New Roman" panose="02020603050405020304" pitchFamily="18" charset="0"/>
                <a:ea typeface="华文细黑" pitchFamily="2" charset="-122"/>
                <a:cs typeface="Times New Roman" panose="02020603050405020304" pitchFamily="18" charset="0"/>
              </a:rPr>
              <a:t>改为电流表 </a:t>
            </a:r>
            <a:r>
              <a:rPr lang="en-US" altLang="zh-CN" sz="5400">
                <a:solidFill>
                  <a:srgbClr val="CC0000"/>
                </a:solidFill>
                <a:latin typeface="Times New Roman" panose="02020603050405020304" pitchFamily="18" charset="0"/>
                <a:ea typeface="华文细黑" pitchFamily="2" charset="-122"/>
                <a:cs typeface="Times New Roman" panose="02020603050405020304" pitchFamily="18" charset="0"/>
              </a:rPr>
              <a:t>A</a:t>
            </a:r>
          </a:p>
        </p:txBody>
      </p:sp>
      <p:pic>
        <p:nvPicPr>
          <p:cNvPr id="45058" name="图片 45057" descr="15-26"/>
          <p:cNvPicPr>
            <a:picLocks noChangeAspect="1"/>
          </p:cNvPicPr>
          <p:nvPr/>
        </p:nvPicPr>
        <p:blipFill>
          <a:blip r:embed="rId2"/>
          <a:srcRect l="4401" t="50795" r="3540" b="22482"/>
          <a:stretch>
            <a:fillRect/>
          </a:stretch>
        </p:blipFill>
        <p:spPr>
          <a:xfrm>
            <a:off x="6388735" y="2889250"/>
            <a:ext cx="4105910" cy="168338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3" name="对象 2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6887210" y="4794885"/>
          <a:ext cx="3108325" cy="908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3" imgW="634365" imgH="241300" progId="Equation.3">
                  <p:embed/>
                </p:oleObj>
              </mc:Choice>
              <mc:Fallback>
                <p:oleObj r:id="rId3" imgW="634365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887210" y="4794885"/>
                        <a:ext cx="3108325" cy="90805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2" dur="5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10</a:t>
            </a:fld>
            <a:endParaRPr lang="zh-CN" altLang="en-US" sz="1400" u="none">
              <a:solidFill>
                <a:srgbClr val="000000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65" name="矩形 30721"/>
          <p:cNvSpPr/>
          <p:nvPr/>
        </p:nvSpPr>
        <p:spPr>
          <a:xfrm>
            <a:off x="76200" y="889000"/>
            <a:ext cx="4953000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</a:t>
            </a:r>
            <a:r>
              <a:rPr lang="zh-CN" altLang="en-US" sz="44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、分流电阻的计算</a:t>
            </a:r>
          </a:p>
        </p:txBody>
      </p:sp>
      <p:pic>
        <p:nvPicPr>
          <p:cNvPr id="2166" name="图片 307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650" y="2354580"/>
            <a:ext cx="4403090" cy="12261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67" name="文本框 30723"/>
          <p:cNvSpPr/>
          <p:nvPr/>
        </p:nvSpPr>
        <p:spPr>
          <a:xfrm>
            <a:off x="76200" y="1657350"/>
            <a:ext cx="185229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分流电阻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:</a:t>
            </a:r>
          </a:p>
        </p:txBody>
      </p:sp>
      <p:sp>
        <p:nvSpPr>
          <p:cNvPr id="2168" name="文本框 30724"/>
          <p:cNvSpPr/>
          <p:nvPr/>
        </p:nvSpPr>
        <p:spPr>
          <a:xfrm>
            <a:off x="176530" y="4968240"/>
            <a:ext cx="231838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电流表内阻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:</a:t>
            </a:r>
          </a:p>
        </p:txBody>
      </p:sp>
      <p:pic>
        <p:nvPicPr>
          <p:cNvPr id="2169" name="图片 307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2895" y="4853940"/>
            <a:ext cx="2569845" cy="12001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5058" name="图片 45057" descr="15-26"/>
          <p:cNvPicPr>
            <a:picLocks noChangeAspect="1"/>
          </p:cNvPicPr>
          <p:nvPr/>
        </p:nvPicPr>
        <p:blipFill>
          <a:blip r:embed="rId4"/>
          <a:srcRect l="4401" t="8018" r="3540" b="22482"/>
          <a:stretch>
            <a:fillRect/>
          </a:stretch>
        </p:blipFill>
        <p:spPr>
          <a:xfrm>
            <a:off x="6926580" y="1125220"/>
            <a:ext cx="3604260" cy="3843020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3" name="对象 2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81330" y="3883025"/>
          <a:ext cx="2184400" cy="7823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5" imgW="14020800" imgH="5791200" progId="Equation.3">
                  <p:embed/>
                </p:oleObj>
              </mc:Choice>
              <mc:Fallback>
                <p:oleObj r:id="rId5" imgW="14020800" imgH="5791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81330" y="3883025"/>
                        <a:ext cx="2184400" cy="78232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/>
          <p:cNvGraphicFramePr>
            <a:graphicFrameLocks noChangeAspect="1"/>
          </p:cNvGraphicFramePr>
          <p:nvPr/>
        </p:nvGraphicFramePr>
        <p:xfrm>
          <a:off x="2842895" y="3763010"/>
          <a:ext cx="3230245" cy="10909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7" imgW="24384000" imgH="9448800" progId="Equation.3">
                  <p:embed/>
                </p:oleObj>
              </mc:Choice>
              <mc:Fallback>
                <p:oleObj r:id="rId7" imgW="24384000" imgH="9448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842895" y="3763010"/>
                        <a:ext cx="3230245" cy="109093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2323465" y="1682115"/>
          <a:ext cx="2706370" cy="6724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9" imgW="723900" imgH="241300" progId="Equation.3">
                  <p:embed/>
                </p:oleObj>
              </mc:Choice>
              <mc:Fallback>
                <p:oleObj r:id="rId9" imgW="723900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323465" y="1682115"/>
                        <a:ext cx="2706370" cy="67246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6211570" y="5257165"/>
            <a:ext cx="5398135" cy="5835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量程大，所并联电阻</a:t>
            </a:r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越小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8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https://d.book118.com/426134120130010053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5282.5007874015746,&quot;width&quot;:7200}"/>
</p:tagLst>
</file>

<file path=ppt/tags/tag2.xml><?xml version="1.0" encoding="utf-8"?>
<p:tagLst xmlns:p="http://schemas.openxmlformats.org/presentationml/2006/main">
  <p:tag name="KSO_WM_UNIT_PLACING_PICTURE_USER_VIEWPORT" val="{&quot;height&quot;:9960,&quot;width&quot;:10057.500787401576}"/>
</p:tagLst>
</file>

<file path=ppt/tags/tag3.xml><?xml version="1.0" encoding="utf-8"?>
<p:tagLst xmlns:p="http://schemas.openxmlformats.org/presentationml/2006/main">
  <p:tag name="KSO_WM_UNIT_PLACING_PICTURE_USER_VIEWPORT" val="{&quot;height&quot;:5282.5007874015746,&quot;width&quot;:7200}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4">
      <vt:lpstr>Arial</vt:lpstr>
      <vt:lpstr>Calibri</vt:lpstr>
      <vt:lpstr>等线 Light</vt:lpstr>
      <vt:lpstr>等线</vt:lpstr>
      <vt:lpstr>微软雅黑</vt:lpstr>
      <vt:lpstr>Calibri Light</vt:lpstr>
      <vt:lpstr>宋体</vt:lpstr>
      <vt:lpstr>Times New Roman</vt:lpstr>
      <vt:lpstr>华文新魏</vt:lpstr>
      <vt:lpstr>仿宋_GB2312</vt:lpstr>
      <vt:lpstr>华文行楷</vt:lpstr>
      <vt:lpstr>华文细黑</vt:lpstr>
      <vt:lpstr>Office Theme</vt:lpstr>
      <vt:lpstr>串联电路和并联电路</vt:lpstr>
      <vt:lpstr>学习目标：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2024-09-20T07:58:31.534</cp:lastPrinted>
  <dcterms:created xsi:type="dcterms:W3CDTF">2024-09-19T23:58:31Z</dcterms:created>
  <dcterms:modified xsi:type="dcterms:W3CDTF">2024-09-19T23:58:33Z</dcterms:modified>
</cp:coreProperties>
</file>