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D0D19D-45F6-4C52-900A-691F82E4A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DEB02B-7C41-4BA2-A4B7-9738E978D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7319F-AA3C-4370-942C-73C7D6146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03ACE-715C-486E-B90D-0BA83BD95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6D933F-C4B2-48D2-AFEE-6416BBAE7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1BE4A4-88A2-4C32-ACD6-C4340F591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CED5B0-F5B1-40F6-AFF3-A1F9D248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2968A5-3FE7-4EEC-B322-934C5B251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5165D-5A10-460B-AAF5-0104A2DBEE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DE251-8CF9-4C61-B636-E35B017ED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262D4-01B1-4DE4-AB62-3294DD565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6151141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体育中考考试应急处理手册培训班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考生突发情况应急处理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考试场地与设备突发情况应急处理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监考人员突发情况应急处理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应急处理流程与规范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应急处理是指在突发事件发生时，采取及时、有效的措施，保障考生的生命安全和考试顺利进行的过程。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体育中考考试中，由于考生身体状况、场地设施、天气等多种因素的影响，可能会出现各种突发情况。如果缺乏应急处理能力，不仅会影响考生的成绩和身心健康，甚至可能危及生命安全。因此，加强应急处理培训，提高考生和工作人员的应急处理能力至关重要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考生身体不适或受伤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在体育考试中，考生可能因为运动过度、身体疲劳等原因出现身体不适或受伤的情况。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场地设施故障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考试场地设施如跑道、球场等可能出现损坏或故障，影响考试的正常进行。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天气突变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考试期间可能遇到恶劣天气如暴雨、雷电等，需要采取紧急措施保障考生安全。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体育中考考试常见突发情况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9280" y="2019239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08287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9280" y="4551274"/>
            <a:ext cx="907085" cy="90708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2094" y="3403519"/>
            <a:ext cx="827715" cy="82771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生命安全第一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在任何情况下，都要把保障考生的生命安全放在首位，及时采取救助措施。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快速反应与处置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在突发情况发生时，要迅速做出反应，采取果断措施，防止事态扩大。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保持冷静与沟通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在处理突发情况时，要保持冷静和理智，及时与相关人员进行沟通和协调，确保信息的畅通和行动的协同。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针对可能出现的突发情况，提前制定详细的应急预案，明确应对措施和责任分工，确保在紧急情况下能够迅速、有效地应对。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9" name="Freeform 19"/>
          <p:cNvSpPr/>
          <p:nvPr/>
        </p:nvSpPr>
        <p:spPr>
          <a:xfrm>
            <a:off x="4521769" y="3583229"/>
            <a:ext cx="400751" cy="515722"/>
          </a:xfrm>
          <a:custGeom>
            <a:rect l="l" t="t" r="r" b="b"/>
            <a:pathLst>
              <a:path w="21600" h="21600">
                <a:moveTo>
                  <a:pt x="15386" y="14175"/>
                </a:moveTo>
                <a:lnTo>
                  <a:pt x="6223" y="14175"/>
                </a:lnTo>
                <a:cubicBezTo>
                  <a:pt x="5734" y="13446"/>
                  <a:pt x="5147" y="12716"/>
                  <a:pt x="4568" y="12003"/>
                </a:cubicBezTo>
                <a:cubicBezTo>
                  <a:pt x="3287" y="10427"/>
                  <a:pt x="1963" y="8797"/>
                  <a:pt x="1963" y="7425"/>
                </a:cubicBezTo>
                <a:cubicBezTo>
                  <a:pt x="1963" y="4075"/>
                  <a:pt x="5927" y="1350"/>
                  <a:pt x="10800" y="1350"/>
                </a:cubicBezTo>
                <a:cubicBezTo>
                  <a:pt x="15672" y="1350"/>
                  <a:pt x="19636" y="4075"/>
                  <a:pt x="19636" y="7425"/>
                </a:cubicBezTo>
                <a:cubicBezTo>
                  <a:pt x="19636" y="8787"/>
                  <a:pt x="18312" y="10425"/>
                  <a:pt x="17029" y="12011"/>
                </a:cubicBezTo>
                <a:cubicBezTo>
                  <a:pt x="16455" y="12723"/>
                  <a:pt x="15873" y="13449"/>
                  <a:pt x="15386" y="14175"/>
                </a:cubicBezTo>
                <a:moveTo>
                  <a:pt x="10800" y="20249"/>
                </a:moveTo>
                <a:cubicBezTo>
                  <a:pt x="9805" y="20249"/>
                  <a:pt x="9347" y="20171"/>
                  <a:pt x="8839" y="19406"/>
                </a:cubicBezTo>
                <a:lnTo>
                  <a:pt x="13000" y="19048"/>
                </a:lnTo>
                <a:cubicBezTo>
                  <a:pt x="12398" y="20164"/>
                  <a:pt x="11959" y="20249"/>
                  <a:pt x="10800" y="20249"/>
                </a:cubicBezTo>
                <a:moveTo>
                  <a:pt x="7595" y="16813"/>
                </a:moveTo>
                <a:cubicBezTo>
                  <a:pt x="7417" y="16407"/>
                  <a:pt x="7215" y="15978"/>
                  <a:pt x="6991" y="15525"/>
                </a:cubicBezTo>
                <a:lnTo>
                  <a:pt x="14616" y="15525"/>
                </a:lnTo>
                <a:cubicBezTo>
                  <a:pt x="14496" y="15767"/>
                  <a:pt x="14375" y="16010"/>
                  <a:pt x="14270" y="16239"/>
                </a:cubicBezTo>
                <a:cubicBezTo>
                  <a:pt x="14270" y="16239"/>
                  <a:pt x="7595" y="16813"/>
                  <a:pt x="7595" y="16813"/>
                </a:cubicBezTo>
                <a:close/>
                <a:moveTo>
                  <a:pt x="13345" y="18343"/>
                </a:moveTo>
                <a:lnTo>
                  <a:pt x="8476" y="18762"/>
                </a:lnTo>
                <a:cubicBezTo>
                  <a:pt x="8303" y="18416"/>
                  <a:pt x="8116" y="18011"/>
                  <a:pt x="7890" y="17483"/>
                </a:cubicBezTo>
                <a:cubicBezTo>
                  <a:pt x="7887" y="17477"/>
                  <a:pt x="7883" y="17469"/>
                  <a:pt x="7881" y="17462"/>
                </a:cubicBezTo>
                <a:lnTo>
                  <a:pt x="13957" y="16941"/>
                </a:lnTo>
                <a:cubicBezTo>
                  <a:pt x="13871" y="17140"/>
                  <a:pt x="13778" y="17350"/>
                  <a:pt x="13698" y="17537"/>
                </a:cubicBezTo>
                <a:cubicBezTo>
                  <a:pt x="13569" y="17841"/>
                  <a:pt x="13453" y="18104"/>
                  <a:pt x="13345" y="18343"/>
                </a:cubicBezTo>
                <a:moveTo>
                  <a:pt x="10800" y="0"/>
                </a:moveTo>
                <a:cubicBezTo>
                  <a:pt x="4835" y="0"/>
                  <a:pt x="0" y="3324"/>
                  <a:pt x="0" y="7425"/>
                </a:cubicBezTo>
                <a:cubicBezTo>
                  <a:pt x="0" y="10146"/>
                  <a:pt x="3621" y="13029"/>
                  <a:pt x="4939" y="15562"/>
                </a:cubicBezTo>
                <a:cubicBezTo>
                  <a:pt x="6906" y="19339"/>
                  <a:pt x="6688" y="21599"/>
                  <a:pt x="10800" y="21599"/>
                </a:cubicBezTo>
                <a:cubicBezTo>
                  <a:pt x="14972" y="21599"/>
                  <a:pt x="14692" y="19349"/>
                  <a:pt x="16660" y="15577"/>
                </a:cubicBezTo>
                <a:cubicBezTo>
                  <a:pt x="17983" y="13039"/>
                  <a:pt x="21600" y="10124"/>
                  <a:pt x="21600" y="7425"/>
                </a:cubicBezTo>
                <a:cubicBezTo>
                  <a:pt x="21600" y="3324"/>
                  <a:pt x="16764" y="0"/>
                  <a:pt x="10800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2" name="Freeform 22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应急处理原则与策略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考生突发情况应急处理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如果考生在考试过程中感到身体不适或受伤，应立即停止考试，并向监考老师报告情况。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立即停止考试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监考老师应立即对考生进行初步检查，判断是否需要紧急医疗救助。如有需要，应立即拨打急救电话并告知考场情况。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现场紧急处理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在等待急救人员到达现场的过程中，监考老师应安抚考生情绪，并保持考场秩序。一旦急救人员到达现场，应协助其将考生送往医院接受进一步治疗。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安排就医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考生身体不适或受伤应急处理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记录情况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如果考生迟到或缺考，监考老师应记录相关情况，包括迟到或缺考的时间、原因等。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与主考协商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监考老师应及时与主考协商，根据考场规定和实际情况，决定是否允许考生参加考试或安排补考。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通知考生和家长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监考老师和主考应共同商议后，及时通知考生和家长有关迟到或缺考的处理结果和后续安排。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考生迟到或缺考应急处理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安抚情绪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如果考生出现心理紧张或焦虑的情况，监考老师应首先安抚其情绪，让其保持冷静。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监考老师可以引导考生进行深呼吸、放松身体等简单的心理调节方法，帮助其缓解紧张情绪。同时，可以鼓励考生相信自己，相信自己的备考成果。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寻求专业帮助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如果考生的紧张或焦虑情绪持续较长时间或影响到其正常考试表现，监考老师应及时与主考协商，寻求专业心理辅导师的帮助。心理辅导师可以对考生进行专业的心理疏导和辅导，帮助其恢复正常的心理状态。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考生心理紧张或焦虑应急处理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考试场地与设备突发情况应急处理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在考试前对考试场地进行全面检查，包括场地平整度、设施完好度、安全标识等方面，确保场地符合考试要求。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发现安全隐患后，立即采取相应措施进行整改，如修复损坏设施、更换老旧设备、加强安全警示标识等。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制定紧急疏散预案，明确疏散路线和安全出口，确保在紧急情况下考生和工作人员能够迅速安全撤离。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紧急疏散预案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考试场地安全隐患排查与整改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考试设备故障应急处理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设备巡检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在考试前对考试设备进行全面巡检，确保设备正常运行。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发现设备故障后，立即启动备用设备，并对故障设备进行维修或更换。同时，做好相关记录，以便后续跟进处理。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提供24小时技术支持服务，确保在考试过程中遇到技术问题时能够及时解决。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https://d.book118.com/426151141114010042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2024-09-09T21:57:42.683</cp:lastPrinted>
  <dcterms:created xsi:type="dcterms:W3CDTF">2024-09-09T13:57:42Z</dcterms:created>
  <dcterms:modified xsi:type="dcterms:W3CDTF">2024-09-09T13:57:44Z</dcterms:modified>
</cp:coreProperties>
</file>