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32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22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6354B-925B-45C2-86AC-032DA4815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C570AC-157A-4408-98C3-03233D8AD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19BF9-0DE1-4FF6-8C26-B82A131A4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2425C6-02D6-4907-B85C-E8220FA15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8A8624-7498-4BE7-B6BD-C141FF87A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624D91-7FDE-40EF-BFA3-FA347F63C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3B272E-5DF2-40B4-B014-06C13F38C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86CE73-6372-4EAB-8DA0-2EFFBC9ED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04538-3480-4F6F-AF50-0781758F9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1A3A55-0FBE-4858-87D9-E5E8DEE21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AAFA9-5C38-4C1F-8649-889FF8C21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318" r:id="rId2"/>
    <p:sldLayoutId id="2147485319" r:id="rId3"/>
    <p:sldLayoutId id="2147485320" r:id="rId4"/>
    <p:sldLayoutId id="2147485321" r:id="rId5"/>
    <p:sldLayoutId id="2147485322" r:id="rId6"/>
    <p:sldLayoutId id="2147485323" r:id="rId7"/>
    <p:sldLayoutId id="2147485324" r:id="rId8"/>
    <p:sldLayoutId id="2147485325" r:id="rId9"/>
    <p:sldLayoutId id="2147485326" r:id="rId10"/>
    <p:sldLayoutId id="214748532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19" Type="http://schemas.openxmlformats.org/officeDocument/2006/relationships/tags" Target="../tags/tag134.xml" /><Relationship Id="rId2" Type="http://schemas.openxmlformats.org/officeDocument/2006/relationships/tags" Target="../tags/tag117.xml" /><Relationship Id="rId20" Type="http://schemas.openxmlformats.org/officeDocument/2006/relationships/tags" Target="../tags/tag135.xml" /><Relationship Id="rId21" Type="http://schemas.openxmlformats.org/officeDocument/2006/relationships/tags" Target="../tags/tag136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20205523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《实验室安全知识》PPT课件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83985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44180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实验室安全概述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83985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44180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化学实验室安全知识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83985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44180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电气实验室安全知识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实验室基本安全知识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生物实验室安全知识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1132840" y="547497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07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6"/>
            </p:custDataLst>
          </p:nvPr>
        </p:nvSpPr>
        <p:spPr>
          <a:xfrm>
            <a:off x="2693035" y="547497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实验室事故应急处理与救援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实验室安全概述</a:t>
            </a:r>
            <a:endParaRPr lang="zh-CN" altLang="en-US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实验室安全的重要性</a:t>
            </a:r>
            <a:endParaRPr lang="zh-CN" altLang="en-US"/>
          </a:p>
        </p:txBody>
      </p:sp>
      <p:sp>
        <p:nvSpPr>
          <p:cNvPr id="1048970" name="对角圆角矩形 15"/>
          <p:cNvSpPr/>
          <p:nvPr>
            <p:custDataLst>
              <p:tags r:id="rId2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3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4"/>
            </p:custDataLst>
          </p:nvPr>
        </p:nvSpPr>
        <p:spPr>
          <a:xfrm>
            <a:off x="2097259" y="4001434"/>
            <a:ext cx="83503" cy="1391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5"/>
            </p:custDataLst>
          </p:nvPr>
        </p:nvSpPr>
        <p:spPr>
          <a:xfrm>
            <a:off x="2133064" y="4151051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促进科研发展：安全的实验室环境是科研工作的重要保障，有助于推动科研的进步和发展。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6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7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8"/>
            </p:custDataLst>
          </p:nvPr>
        </p:nvSpPr>
        <p:spPr>
          <a:xfrm>
            <a:off x="2097259" y="1461139"/>
            <a:ext cx="83503" cy="1391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9"/>
            </p:custDataLst>
          </p:nvPr>
        </p:nvSpPr>
        <p:spPr>
          <a:xfrm>
            <a:off x="2133064" y="16037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保障人员安全：避免意外伤害和事故，确保实验人员的人身安全。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10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1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2"/>
            </p:custDataLst>
          </p:nvPr>
        </p:nvSpPr>
        <p:spPr>
          <a:xfrm>
            <a:off x="2097259" y="2731606"/>
            <a:ext cx="83503" cy="1391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3"/>
            </p:custDataLst>
          </p:nvPr>
        </p:nvSpPr>
        <p:spPr>
          <a:xfrm>
            <a:off x="2133064" y="28812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保证实验质量：安全的实验室环境有助于实验的准确性和可靠性，提高实验质量。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4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5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6"/>
            </p:custDataLst>
          </p:nvPr>
        </p:nvSpPr>
        <p:spPr>
          <a:xfrm>
            <a:off x="2097259" y="5271261"/>
            <a:ext cx="83503" cy="1391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7"/>
            </p:custDataLst>
          </p:nvPr>
        </p:nvSpPr>
        <p:spPr>
          <a:xfrm>
            <a:off x="2133064" y="5420878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遵守法律法规：实验室安全符合相关法规和规定，确保实验室工作的合法性和规范性。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实验室安全事故案例</a:t>
            </a:r>
            <a:endParaRPr lang="zh-CN" altLang="en-US"/>
          </a:p>
        </p:txBody>
      </p:sp>
      <p:sp>
        <p:nvSpPr>
          <p:cNvPr id="104903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8"/>
          <p:cNvSpPr/>
          <p:nvPr>
            <p:custDataLst>
              <p:tags r:id="rId4"/>
            </p:custDataLst>
          </p:nvPr>
        </p:nvSpPr>
        <p:spPr>
          <a:xfrm>
            <a:off x="6428049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2537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4"/>
          <p:cNvSpPr/>
          <p:nvPr>
            <p:custDataLst>
              <p:tags r:id="rId8"/>
            </p:custDataLst>
          </p:nvPr>
        </p:nvSpPr>
        <p:spPr>
          <a:xfrm>
            <a:off x="961067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253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事故类型：火灾、爆炸、中毒等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事故后果：人员伤亡、财产损失、环境破坏等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1"/>
          <p:cNvSpPr/>
          <p:nvPr>
            <p:custDataLst>
              <p:tags r:id="rId14"/>
            </p:custDataLst>
          </p:nvPr>
        </p:nvSpPr>
        <p:spPr>
          <a:xfrm>
            <a:off x="3764900" y="245015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3827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5"/>
          <p:cNvSpPr/>
          <p:nvPr>
            <p:custDataLst>
              <p:tags r:id="rId18"/>
            </p:custDataLst>
          </p:nvPr>
        </p:nvSpPr>
        <p:spPr>
          <a:xfrm>
            <a:off x="9090584" y="2474118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6223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54188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预防措施：加强设备维护、提高操作技能、完善管理制度等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3022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事故原因：设备故障、操作失误、管理不善等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实验室安全法规与标准</a:t>
            </a:r>
            <a:endParaRPr lang="zh-CN" altLang="en-US"/>
          </a:p>
        </p:txBody>
      </p:sp>
      <p:sp>
        <p:nvSpPr>
          <p:cNvPr id="1049114" name="任意多边形 35"/>
          <p:cNvSpPr/>
          <p:nvPr>
            <p:custDataLst>
              <p:tags r:id="rId2"/>
            </p:custDataLst>
          </p:nvPr>
        </p:nvSpPr>
        <p:spPr>
          <a:xfrm>
            <a:off x="838200" y="1539244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16" name="任意多边形 39"/>
          <p:cNvSpPr/>
          <p:nvPr>
            <p:custDataLst>
              <p:tags r:id="rId3"/>
            </p:custDataLst>
          </p:nvPr>
        </p:nvSpPr>
        <p:spPr>
          <a:xfrm>
            <a:off x="917974" y="1625717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29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169397" y="1840073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8" name="正文"/>
          <p:cNvSpPr txBox="1"/>
          <p:nvPr>
            <p:custDataLst>
              <p:tags r:id="rId5"/>
            </p:custDataLst>
          </p:nvPr>
        </p:nvSpPr>
        <p:spPr>
          <a:xfrm>
            <a:off x="2422117" y="1611711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实验室安全法规：介绍国内外实验室安全法规和标准，包括实验室建设、管理、运行等方面的规定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0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137811" y="1608057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2" name="任意多边形 45"/>
          <p:cNvSpPr/>
          <p:nvPr>
            <p:custDataLst>
              <p:tags r:id="rId7"/>
            </p:custDataLst>
          </p:nvPr>
        </p:nvSpPr>
        <p:spPr>
          <a:xfrm>
            <a:off x="838200" y="2725507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24" name="任意多边形 46"/>
          <p:cNvSpPr/>
          <p:nvPr>
            <p:custDataLst>
              <p:tags r:id="rId8"/>
            </p:custDataLst>
          </p:nvPr>
        </p:nvSpPr>
        <p:spPr>
          <a:xfrm>
            <a:off x="917974" y="2811980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1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169397" y="3026336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6" name="正文"/>
          <p:cNvSpPr txBox="1"/>
          <p:nvPr>
            <p:custDataLst>
              <p:tags r:id="rId10"/>
            </p:custDataLst>
          </p:nvPr>
        </p:nvSpPr>
        <p:spPr>
          <a:xfrm>
            <a:off x="2422117" y="2797974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实验室安全标准：介绍国内外实验室安全标准，包括实验室建筑设计、设备配置、实验操作等方面的要求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8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137811" y="2794320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30" name="任意多边形 51"/>
          <p:cNvSpPr/>
          <p:nvPr>
            <p:custDataLst>
              <p:tags r:id="rId12"/>
            </p:custDataLst>
          </p:nvPr>
        </p:nvSpPr>
        <p:spPr>
          <a:xfrm>
            <a:off x="838200" y="3911770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32" name="任意多边形 52"/>
          <p:cNvSpPr/>
          <p:nvPr>
            <p:custDataLst>
              <p:tags r:id="rId13"/>
            </p:custDataLst>
          </p:nvPr>
        </p:nvSpPr>
        <p:spPr>
          <a:xfrm>
            <a:off x="917974" y="3998243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3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169397" y="4212599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4" name="正文"/>
          <p:cNvSpPr txBox="1"/>
          <p:nvPr>
            <p:custDataLst>
              <p:tags r:id="rId15"/>
            </p:custDataLst>
          </p:nvPr>
        </p:nvSpPr>
        <p:spPr>
          <a:xfrm>
            <a:off x="2422117" y="3984237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实验室安全法规与标准的意义：阐述实验室安全法规与标准对于保障实验室安全、保障人员健康和环境安全的重要性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6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137811" y="3980583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38" name="任意多边形 57"/>
          <p:cNvSpPr/>
          <p:nvPr>
            <p:custDataLst>
              <p:tags r:id="rId17"/>
            </p:custDataLst>
          </p:nvPr>
        </p:nvSpPr>
        <p:spPr>
          <a:xfrm>
            <a:off x="838200" y="5098033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40" name="任意多边形 58"/>
          <p:cNvSpPr/>
          <p:nvPr>
            <p:custDataLst>
              <p:tags r:id="rId18"/>
            </p:custDataLst>
          </p:nvPr>
        </p:nvSpPr>
        <p:spPr>
          <a:xfrm>
            <a:off x="917974" y="5184506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5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169397" y="5398862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42" name="正文"/>
          <p:cNvSpPr txBox="1"/>
          <p:nvPr>
            <p:custDataLst>
              <p:tags r:id="rId20"/>
            </p:custDataLst>
          </p:nvPr>
        </p:nvSpPr>
        <p:spPr>
          <a:xfrm>
            <a:off x="2422117" y="5170500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实验室安全法规与标准的实施：介绍如何实施实验室安全法规与标准，包括建立实验室安全管理体系、加强人员培训、定期检查和评估等方面的措施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44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137811" y="5166846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实验室基本安全知识</a:t>
            </a:r>
            <a:endParaRPr lang="zh-CN" altLang="en-US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实验室常见危险源</a:t>
            </a:r>
            <a:endParaRPr lang="zh-CN" altLang="en-US"/>
          </a:p>
        </p:txBody>
      </p:sp>
      <p:sp>
        <p:nvSpPr>
          <p:cNvPr id="1049254" name="对角圆角矩形 15"/>
          <p:cNvSpPr/>
          <p:nvPr>
            <p:custDataLst>
              <p:tags r:id="rId2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对角圆角矩形 16"/>
          <p:cNvSpPr/>
          <p:nvPr>
            <p:custDataLst>
              <p:tags r:id="rId3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直角三角形 17"/>
          <p:cNvSpPr/>
          <p:nvPr>
            <p:custDataLst>
              <p:tags r:id="rId4"/>
            </p:custDataLst>
          </p:nvPr>
        </p:nvSpPr>
        <p:spPr>
          <a:xfrm>
            <a:off x="2097259" y="4001434"/>
            <a:ext cx="83503" cy="1391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5"/>
            </p:custDataLst>
          </p:nvPr>
        </p:nvSpPr>
        <p:spPr>
          <a:xfrm>
            <a:off x="2133064" y="4151051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实验操作：错误操作、危险化学品使用等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52"/>
          <p:cNvSpPr/>
          <p:nvPr>
            <p:custDataLst>
              <p:tags r:id="rId6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对角圆角矩形 53"/>
          <p:cNvSpPr/>
          <p:nvPr>
            <p:custDataLst>
              <p:tags r:id="rId7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直角三角形 54"/>
          <p:cNvSpPr/>
          <p:nvPr>
            <p:custDataLst>
              <p:tags r:id="rId8"/>
            </p:custDataLst>
          </p:nvPr>
        </p:nvSpPr>
        <p:spPr>
          <a:xfrm>
            <a:off x="2097259" y="1461139"/>
            <a:ext cx="83503" cy="1391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文本框 56"/>
          <p:cNvSpPr txBox="1"/>
          <p:nvPr>
            <p:custDataLst>
              <p:tags r:id="rId9"/>
            </p:custDataLst>
          </p:nvPr>
        </p:nvSpPr>
        <p:spPr>
          <a:xfrm>
            <a:off x="2133064" y="16037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化学药品：易燃、易爆、腐蚀性等化学药品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"/>
          <p:cNvSpPr/>
          <p:nvPr>
            <p:custDataLst>
              <p:tags r:id="rId10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对角圆角矩形 6"/>
          <p:cNvSpPr/>
          <p:nvPr>
            <p:custDataLst>
              <p:tags r:id="rId11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4" name="直角三角形 7"/>
          <p:cNvSpPr/>
          <p:nvPr>
            <p:custDataLst>
              <p:tags r:id="rId12"/>
            </p:custDataLst>
          </p:nvPr>
        </p:nvSpPr>
        <p:spPr>
          <a:xfrm>
            <a:off x="2097259" y="2731606"/>
            <a:ext cx="83503" cy="1391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3"/>
            </p:custDataLst>
          </p:nvPr>
        </p:nvSpPr>
        <p:spPr>
          <a:xfrm>
            <a:off x="2133064" y="28812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仪器设备：高温、高压、振动等仪器设备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9"/>
          <p:cNvSpPr/>
          <p:nvPr>
            <p:custDataLst>
              <p:tags r:id="rId14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对角圆角矩形 10"/>
          <p:cNvSpPr/>
          <p:nvPr>
            <p:custDataLst>
              <p:tags r:id="rId15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2" name="直角三角形 11"/>
          <p:cNvSpPr/>
          <p:nvPr>
            <p:custDataLst>
              <p:tags r:id="rId16"/>
            </p:custDataLst>
          </p:nvPr>
        </p:nvSpPr>
        <p:spPr>
          <a:xfrm>
            <a:off x="2097259" y="5271261"/>
            <a:ext cx="83503" cy="1391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文本框 12"/>
          <p:cNvSpPr txBox="1"/>
          <p:nvPr>
            <p:custDataLst>
              <p:tags r:id="rId17"/>
            </p:custDataLst>
          </p:nvPr>
        </p:nvSpPr>
        <p:spPr>
          <a:xfrm>
            <a:off x="2133064" y="5420878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环境因素：电气火灾、气体泄漏等环境因素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实验室安全标识与警示</a:t>
            </a:r>
            <a:endParaRPr lang="zh-CN" altLang="en-US"/>
          </a:p>
        </p:txBody>
      </p:sp>
      <p:sp>
        <p:nvSpPr>
          <p:cNvPr id="1049322" name="任意多边形 20"/>
          <p:cNvSpPr/>
          <p:nvPr>
            <p:custDataLst>
              <p:tags r:id="rId2"/>
            </p:custDataLst>
          </p:nvPr>
        </p:nvSpPr>
        <p:spPr>
          <a:xfrm rot="2700000">
            <a:off x="1160566" y="1654172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227642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实验室安全标识分类：禁止标识、警告标识、指令标识和提示标识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2"/>
          <p:cNvSpPr/>
          <p:nvPr>
            <p:custDataLst>
              <p:tags r:id="rId4"/>
            </p:custDataLst>
          </p:nvPr>
        </p:nvSpPr>
        <p:spPr>
          <a:xfrm>
            <a:off x="957994" y="2885759"/>
            <a:ext cx="1568086" cy="11104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8" name="任意多边形 18"/>
          <p:cNvSpPr/>
          <p:nvPr>
            <p:custDataLst>
              <p:tags r:id="rId5"/>
            </p:custDataLst>
          </p:nvPr>
        </p:nvSpPr>
        <p:spPr>
          <a:xfrm rot="5400000">
            <a:off x="3338389" y="1654172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015350" y="3227642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禁止标识：禁止触摸、禁止吸烟、禁止饮食等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3"/>
          <p:cNvSpPr/>
          <p:nvPr>
            <p:custDataLst>
              <p:tags r:id="rId7"/>
            </p:custDataLst>
          </p:nvPr>
        </p:nvSpPr>
        <p:spPr>
          <a:xfrm>
            <a:off x="3135144" y="2885759"/>
            <a:ext cx="1568086" cy="11104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514866" y="1654172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91827" y="3227642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警告标识：当心腐蚀、当心爆炸、当心电击等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4"/>
          <p:cNvSpPr/>
          <p:nvPr>
            <p:custDataLst>
              <p:tags r:id="rId10"/>
            </p:custDataLst>
          </p:nvPr>
        </p:nvSpPr>
        <p:spPr>
          <a:xfrm>
            <a:off x="5312293" y="2885759"/>
            <a:ext cx="1568086" cy="11104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692016" y="1654172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368976" y="3227642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指令标识：必须佩戴防护眼镜、必须佩戴防毒面具等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5"/>
          <p:cNvSpPr/>
          <p:nvPr>
            <p:custDataLst>
              <p:tags r:id="rId13"/>
            </p:custDataLst>
          </p:nvPr>
        </p:nvSpPr>
        <p:spPr>
          <a:xfrm>
            <a:off x="7488770" y="2885759"/>
            <a:ext cx="1568086" cy="11104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6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9869839" y="1654172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8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546126" y="3227642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提示标识：紧急出口、安全出口等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16"/>
            </p:custDataLst>
          </p:nvPr>
        </p:nvSpPr>
        <p:spPr>
          <a:xfrm>
            <a:off x="9665920" y="2885759"/>
            <a:ext cx="1568086" cy="11104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实验室基本安全操作规程</a:t>
            </a:r>
            <a:endParaRPr lang="zh-CN" altLang="en-US"/>
          </a:p>
        </p:txBody>
      </p:sp>
      <p:sp>
        <p:nvSpPr>
          <p:cNvPr id="1049388" name="矩形 3"/>
          <p:cNvSpPr/>
          <p:nvPr>
            <p:custDataLst>
              <p:tags r:id="rId2"/>
            </p:custDataLst>
          </p:nvPr>
        </p:nvSpPr>
        <p:spPr>
          <a:xfrm>
            <a:off x="1187449" y="1811024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13"/>
          <p:cNvSpPr/>
          <p:nvPr>
            <p:custDataLst>
              <p:tags r:id="rId3"/>
            </p:custDataLst>
          </p:nvPr>
        </p:nvSpPr>
        <p:spPr>
          <a:xfrm>
            <a:off x="838200" y="1811024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4"/>
          <p:cNvSpPr txBox="1"/>
          <p:nvPr>
            <p:custDataLst>
              <p:tags r:id="rId4"/>
            </p:custDataLst>
          </p:nvPr>
        </p:nvSpPr>
        <p:spPr>
          <a:xfrm>
            <a:off x="1367608" y="191370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实验室人员行为规范：遵守实验室规章制度，不随意触碰危险物品等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39"/>
          <p:cNvSpPr/>
          <p:nvPr>
            <p:custDataLst>
              <p:tags r:id="rId5"/>
            </p:custDataLst>
          </p:nvPr>
        </p:nvSpPr>
        <p:spPr>
          <a:xfrm>
            <a:off x="1187449" y="3224008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矩形 5"/>
          <p:cNvSpPr/>
          <p:nvPr>
            <p:custDataLst>
              <p:tags r:id="rId6"/>
            </p:custDataLst>
          </p:nvPr>
        </p:nvSpPr>
        <p:spPr>
          <a:xfrm>
            <a:off x="838200" y="3224008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326692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实验室安全设施：了解并正确使用实验室内的安全设施，如灭火器、洗眼器等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12"/>
          <p:cNvSpPr/>
          <p:nvPr>
            <p:custDataLst>
              <p:tags r:id="rId8"/>
            </p:custDataLst>
          </p:nvPr>
        </p:nvSpPr>
        <p:spPr>
          <a:xfrm>
            <a:off x="1187449" y="4636992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矩形 17"/>
          <p:cNvSpPr/>
          <p:nvPr>
            <p:custDataLst>
              <p:tags r:id="rId9"/>
            </p:custDataLst>
          </p:nvPr>
        </p:nvSpPr>
        <p:spPr>
          <a:xfrm>
            <a:off x="838200" y="4636992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739676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化学品管理：正确存储、使用和处置化学品，避免发生意外事故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9"/>
          <p:cNvSpPr/>
          <p:nvPr>
            <p:custDataLst>
              <p:tags r:id="rId11"/>
            </p:custDataLst>
          </p:nvPr>
        </p:nvSpPr>
        <p:spPr>
          <a:xfrm>
            <a:off x="6638935" y="1811024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矩形 26"/>
          <p:cNvSpPr/>
          <p:nvPr>
            <p:custDataLst>
              <p:tags r:id="rId12"/>
            </p:custDataLst>
          </p:nvPr>
        </p:nvSpPr>
        <p:spPr>
          <a:xfrm>
            <a:off x="6289686" y="1811024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91370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实验操作规范：按照正确的操作流程进行实验，避免因操作不当导致安全事故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64"/>
          <p:cNvSpPr/>
          <p:nvPr>
            <p:custDataLst>
              <p:tags r:id="rId14"/>
            </p:custDataLst>
          </p:nvPr>
        </p:nvSpPr>
        <p:spPr>
          <a:xfrm>
            <a:off x="6638935" y="3224008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矩形 65"/>
          <p:cNvSpPr/>
          <p:nvPr>
            <p:custDataLst>
              <p:tags r:id="rId15"/>
            </p:custDataLst>
          </p:nvPr>
        </p:nvSpPr>
        <p:spPr>
          <a:xfrm>
            <a:off x="6289686" y="3224008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326692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应急处理措施：了解并掌握实验室应急处理措施，如发生意外事故时的正确处理方法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化学实验室安全知识</a:t>
            </a:r>
            <a:endParaRPr lang="zh-CN" altLang="en-US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化学品的分类与储存</a:t>
            </a:r>
            <a:endParaRPr lang="zh-CN" altLang="en-US"/>
          </a:p>
        </p:txBody>
      </p:sp>
      <p:sp>
        <p:nvSpPr>
          <p:cNvPr id="1049526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储存要求：分类存放，专人管理，标识清晰，定期检查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化学品分类：根据性质、用途和危害程度进行分类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储存容器：选择合适的容器，确保密封性良好，避免泄漏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储存环境：保持通风良好，避免阳光直射，控制温度和湿度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化学品的危险性评估与防护</a:t>
            </a:r>
            <a:endParaRPr lang="zh-CN" altLang="en-US"/>
          </a:p>
        </p:txBody>
      </p:sp>
      <p:sp>
        <p:nvSpPr>
          <p:cNvPr id="1049578" name="矩形 5"/>
          <p:cNvSpPr/>
          <p:nvPr>
            <p:custDataLst>
              <p:tags r:id="rId2"/>
            </p:custDataLst>
          </p:nvPr>
        </p:nvSpPr>
        <p:spPr>
          <a:xfrm>
            <a:off x="838200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80" name="矩形 10"/>
          <p:cNvSpPr/>
          <p:nvPr>
            <p:custDataLst>
              <p:tags r:id="rId3"/>
            </p:custDataLst>
          </p:nvPr>
        </p:nvSpPr>
        <p:spPr>
          <a:xfrm>
            <a:off x="117814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4"/>
            </p:custDataLst>
          </p:nvPr>
        </p:nvSpPr>
        <p:spPr>
          <a:xfrm>
            <a:off x="986772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化学品分类与标识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584" name="矩形 6"/>
          <p:cNvSpPr/>
          <p:nvPr>
            <p:custDataLst>
              <p:tags r:id="rId5"/>
            </p:custDataLst>
          </p:nvPr>
        </p:nvSpPr>
        <p:spPr>
          <a:xfrm>
            <a:off x="3521057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86" name="矩形 11"/>
          <p:cNvSpPr/>
          <p:nvPr>
            <p:custDataLst>
              <p:tags r:id="rId6"/>
            </p:custDataLst>
          </p:nvPr>
        </p:nvSpPr>
        <p:spPr>
          <a:xfrm>
            <a:off x="3879342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7"/>
            </p:custDataLst>
          </p:nvPr>
        </p:nvSpPr>
        <p:spPr>
          <a:xfrm>
            <a:off x="3669017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危险性评估方法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590" name="矩形 33"/>
          <p:cNvSpPr/>
          <p:nvPr>
            <p:custDataLst>
              <p:tags r:id="rId8"/>
            </p:custDataLst>
          </p:nvPr>
        </p:nvSpPr>
        <p:spPr>
          <a:xfrm>
            <a:off x="6199634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92" name="矩形 37"/>
          <p:cNvSpPr/>
          <p:nvPr>
            <p:custDataLst>
              <p:tags r:id="rId9"/>
            </p:custDataLst>
          </p:nvPr>
        </p:nvSpPr>
        <p:spPr>
          <a:xfrm>
            <a:off x="6539576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0"/>
            </p:custDataLst>
          </p:nvPr>
        </p:nvSpPr>
        <p:spPr>
          <a:xfrm>
            <a:off x="6348206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防护措施与操作规范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9596" name="矩形 34"/>
          <p:cNvSpPr/>
          <p:nvPr>
            <p:custDataLst>
              <p:tags r:id="rId11"/>
            </p:custDataLst>
          </p:nvPr>
        </p:nvSpPr>
        <p:spPr>
          <a:xfrm>
            <a:off x="8872708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98" name="矩形 38"/>
          <p:cNvSpPr/>
          <p:nvPr>
            <p:custDataLst>
              <p:tags r:id="rId12"/>
            </p:custDataLst>
          </p:nvPr>
        </p:nvSpPr>
        <p:spPr>
          <a:xfrm>
            <a:off x="923099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13"/>
            </p:custDataLst>
          </p:nvPr>
        </p:nvSpPr>
        <p:spPr>
          <a:xfrm>
            <a:off x="9021280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应急处理措施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https://d.book118.com/426202055232010031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目录"/>
  <p:tag name="KSO_WM_UNIT_TYPE" val="a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7_1"/>
  <p:tag name="KSO_WM_UNIT_INDEX" val="1_7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9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0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微软雅黑</vt:lpstr>
      <vt:lpstr>宋体</vt:lpstr>
      <vt:lpstr>+中文正文</vt:lpstr>
      <vt:lpstr>Office Theme</vt:lpstr>
      <vt:lpstr>《实验室安全知识》PPT课件</vt:lpstr>
      <vt:lpstr>目录</vt:lpstr>
      <vt:lpstr>添加章节标题</vt:lpstr>
      <vt:lpstr>实验室安全概述</vt:lpstr>
      <vt:lpstr>PowerPoint Presentation</vt:lpstr>
      <vt:lpstr>实验室安全的重要性</vt:lpstr>
      <vt:lpstr>实验室安全事故案例</vt:lpstr>
      <vt:lpstr>实验室安全法规与标准</vt:lpstr>
      <vt:lpstr>实验室基本安全知识</vt:lpstr>
      <vt:lpstr>PowerPoint Presentation</vt:lpstr>
      <vt:lpstr>实验室常见危险源</vt:lpstr>
      <vt:lpstr>实验室安全标识与警示</vt:lpstr>
      <vt:lpstr>实验室基本安全操作规程</vt:lpstr>
      <vt:lpstr>化学实验室安全知识</vt:lpstr>
      <vt:lpstr>PowerPoint Presentation</vt:lpstr>
      <vt:lpstr>化学品的分类与储存</vt:lpstr>
      <vt:lpstr>化学品的危险性评估与防护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2024-08-30T17:12:08.764</cp:lastPrinted>
  <dcterms:created xsi:type="dcterms:W3CDTF">2024-08-30T09:12:08Z</dcterms:created>
  <dcterms:modified xsi:type="dcterms:W3CDTF">2024-08-30T09:12:10Z</dcterms:modified>
</cp:coreProperties>
</file>