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63BD17-66CE-4239-ACF6-D8D4DE907C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059929-E8A3-4CCE-9B0D-99F1098C60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35C002-B9D9-40D1-A777-3BFE0D93EE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DDB049-7059-4F39-9015-222AA45718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8ED42F-9887-4ECD-838A-3C6D60E4C7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8A917F-964E-4864-9560-ECC366D922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02BD0D-8D5E-446C-ABDB-DC95DDCB49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DC7ABF-19B8-4E89-BCC4-11B8B91264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0F267B-DAE2-476C-8DD9-FAC5145119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CD10A2-201D-4F28-A0E1-A2A5F517E0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91213A-4B42-4B1A-B60F-168F7BB397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6205125123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危化品特种作业人员安全操作的安全文化建设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危化品特种作业人员安全操作现状分析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安全文化建设的重要性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安全文化建设的核心内容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安全文化建设的实施路径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安全文化建设的成效评估与持续改进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9083" r="190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强化安全文化建设有助于提升企业安全管理水平，增强企业竞争力，实现可持续发展。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提高危化品特种作业人员安全意识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通过安全文化建设，增强作业人员对危化品安全操作的重视程度，提高安全防范意识。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降低事故风险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通过规范作业人员的操作行为，减少因人为因素导致的事故风险，保障生产安全。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19906" y="1705737"/>
            <a:ext cx="2557463" cy="907733"/>
            <a:chOff x="3819906" y="1705737"/>
            <a:chExt cx="2557463" cy="907733"/>
          </a:xfrm>
        </p:grpSpPr>
        <p:sp>
          <p:nvSpPr>
            <p:cNvPr id="3" name="Freeform 3"/>
            <p:cNvSpPr/>
            <p:nvPr/>
          </p:nvSpPr>
          <p:spPr>
            <a:xfrm>
              <a:off x="3819906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4115419" y="1960245"/>
              <a:ext cx="2164080" cy="38671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第二季度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682401" y="1705737"/>
            <a:ext cx="2557463" cy="907733"/>
            <a:chOff x="1682401" y="1705737"/>
            <a:chExt cx="2557463" cy="907733"/>
          </a:xfrm>
        </p:grpSpPr>
        <p:sp>
          <p:nvSpPr>
            <p:cNvPr id="6" name="Freeform 6"/>
            <p:cNvSpPr/>
            <p:nvPr/>
          </p:nvSpPr>
          <p:spPr>
            <a:xfrm>
              <a:off x="1682401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TextBox 7"/>
            <p:cNvSpPr txBox="1"/>
            <p:nvPr/>
          </p:nvSpPr>
          <p:spPr>
            <a:xfrm>
              <a:off x="1949053" y="1929479"/>
              <a:ext cx="2221230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第一季度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095012" y="1705737"/>
            <a:ext cx="2557463" cy="907733"/>
            <a:chOff x="8095012" y="1705737"/>
            <a:chExt cx="2557463" cy="907733"/>
          </a:xfrm>
        </p:grpSpPr>
        <p:sp>
          <p:nvSpPr>
            <p:cNvPr id="9" name="Freeform 9"/>
            <p:cNvSpPr/>
            <p:nvPr/>
          </p:nvSpPr>
          <p:spPr>
            <a:xfrm>
              <a:off x="8095012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396811" y="1929479"/>
              <a:ext cx="2164080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第四季度</a:t>
              </a:r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5957411" y="1705737"/>
            <a:ext cx="2557463" cy="907733"/>
            <a:chOff x="5957411" y="1705737"/>
            <a:chExt cx="2557463" cy="907733"/>
          </a:xfrm>
        </p:grpSpPr>
        <p:sp>
          <p:nvSpPr>
            <p:cNvPr id="12" name="Freeform 12"/>
            <p:cNvSpPr/>
            <p:nvPr/>
          </p:nvSpPr>
          <p:spPr>
            <a:xfrm>
              <a:off x="5957411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6280118" y="1929479"/>
              <a:ext cx="2135505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第三季度</a:t>
              </a:r>
            </a:p>
          </p:txBody>
        </p:sp>
      </p:grpSp>
      <p:sp>
        <p:nvSpPr>
          <p:cNvPr id="14" name="AutoShape 14"/>
          <p:cNvSpPr/>
          <p:nvPr/>
        </p:nvSpPr>
        <p:spPr>
          <a:xfrm>
            <a:off x="1949053" y="2891515"/>
            <a:ext cx="2166366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170283" y="2891515"/>
            <a:ext cx="2043638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高危险性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6377368" y="2891515"/>
            <a:ext cx="2019443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专业性强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514874" y="2891515"/>
            <a:ext cx="2137600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监管严格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危化品特种作业的定义与特点</a:t>
              </a:r>
            </a:p>
          </p:txBody>
        </p:sp>
      </p:grpSp>
      <p:sp>
        <p:nvSpPr>
          <p:cNvPr id="40" name="AutoShape 40"/>
          <p:cNvSpPr/>
          <p:nvPr/>
        </p:nvSpPr>
        <p:spPr>
          <a:xfrm>
            <a:off x="1949053" y="3324225"/>
            <a:ext cx="1907885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危化品特种作业是指涉及危险化学品生产、储存、使用、经营和运输等环节的特种作业，包括但不限于危化品装卸、危化品运输驾驶、危化品储存管理等。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4159029" y="3324225"/>
            <a:ext cx="1905000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危化品特种作业涉及的危险化学品具有易燃、易爆、有毒有害等特性，一旦发生事故，后果严重。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336481" y="3324225"/>
            <a:ext cx="1905000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危化品特种作业人员需要具备专业的知识和技能，严格遵守操作规程和安全标准。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531178" y="3324225"/>
            <a:ext cx="1905000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国家对危化品特种作业实行严格的监管制度，要求企业加强安全管理和培训，确保作业人员具备相应的资质和能力。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危化品特种作业人员安全操作现状分析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作业人员中，初中及以下文化程度的占比较大，对安全知识的理解和掌握程度有限。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文化程度差异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4542" b="14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专业技能不足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5458" r="54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工作经验差异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25" r="14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部分作业人员未经过专业培训或培训不足，缺乏必要的操作技能和安全意识。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作业人员工作年限长短不一，经验丰富的老员工和缺乏经验的新员工并存。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作业人员素质参差不齐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3320" b="233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8636" b="863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2295" r="229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安全意识淡漠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安全重视程度不够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部分作业人员对安全工作的重要性认识不足，存在麻痹大意和侥幸心理。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安全规章制度执行不力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作业人员在实际操作中，有时忽视安全规章制度，凭经验或习惯进行操作。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安全防护措施不到位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个人防护用品佩戴不齐全或不正确，对危险源的辨识和风险评估不足。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设备维护保养不到位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作业人员忽视对设备的日常维护和保养，导致设备带病运行，增加事故风险。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应急处置能力不足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在发生紧急情况时，部分作业人员缺乏必要的应急处置能力，无法及时有效地处理事故。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操作流程不熟悉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部分作业人员对操作流程不熟悉，容易出现操作失误或违章操作。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操作不规范现象普遍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安全文化建设的重要性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441" r="3344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通过定期的安全教育培训，使作业人员充分了解危化品的危险性和安全操作的重要性，提高安全意识。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强化安全教育培训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利用宣传栏、安全手册、企业内部网站等多种渠道，宣传危化品安全知识和事故案例，增强作业人员的安全警觉性。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安全知识宣传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提高作业人员安全意识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规范安全操作行为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制定安全操作规程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针对危化品特种作业的特点，制定详细的安全操作规程，明确作业步骤和安全要求，规范作业人员的操作行为。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严格安全操作考核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对作业人员进行定期的安全操作考核，确保他们熟练掌握安全操作技能，严格按照规程进行操作。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定期开展事故隐患排查工作，及时发现并消除危化品特种作业过程中存在的事故隐患，降低事故发生的可能性。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加强作业人员应急处理能力的培训，使他们能够在事故发生时迅速、准确地采取应对措施，减轻事故后果。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降低事故发生率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应急处理能力提升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事故隐患排查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安全文化建设的核心内容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https://d.book118.com/426205125123010050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STKaiti</vt:lpstr>
      <vt:lpstr>PingFang SC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2024-09-15T19:35:20.931</cp:lastPrinted>
  <dcterms:created xsi:type="dcterms:W3CDTF">2024-09-15T11:35:20Z</dcterms:created>
  <dcterms:modified xsi:type="dcterms:W3CDTF">2024-09-15T11:35:23Z</dcterms:modified>
</cp:coreProperties>
</file>