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4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4E866-94FA-40A5-B386-78F0ED67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05E25-B1AF-4862-A590-700C59D1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6B3DB-1227-4D83-BA2F-FC20E2C8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E4C5B-16D8-40D6-91F1-D6A93B9B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8F87A-D95D-4850-9239-A045C11D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5C9DD-994C-4E76-B38C-EFD7956CC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C16B0-CF78-4914-A9BC-BFB9C6D3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7B25C-46EA-483C-9C32-3826ECEE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3F8CD-55CD-4F8E-8320-14D0DAF57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8FB38-F3BD-46B0-99B7-8DB22A375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A9D16-13CA-4A90-9433-8076F1E0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723" r:id="rId2"/>
    <p:sldLayoutId id="2147493724" r:id="rId3"/>
    <p:sldLayoutId id="2147493725" r:id="rId4"/>
    <p:sldLayoutId id="2147493726" r:id="rId5"/>
    <p:sldLayoutId id="2147493727" r:id="rId6"/>
    <p:sldLayoutId id="2147493728" r:id="rId7"/>
    <p:sldLayoutId id="2147493729" r:id="rId8"/>
    <p:sldLayoutId id="2147493730" r:id="rId9"/>
    <p:sldLayoutId id="2147493731" r:id="rId10"/>
    <p:sldLayoutId id="214749373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27" Type="http://schemas.openxmlformats.org/officeDocument/2006/relationships/tags" Target="../tags/tag254.xml" /><Relationship Id="rId28" Type="http://schemas.openxmlformats.org/officeDocument/2006/relationships/tags" Target="../tags/tag255.xml" /><Relationship Id="rId29" Type="http://schemas.openxmlformats.org/officeDocument/2006/relationships/tags" Target="../tags/tag256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18" Type="http://schemas.openxmlformats.org/officeDocument/2006/relationships/tags" Target="../tags/tag303.xml" /><Relationship Id="rId19" Type="http://schemas.openxmlformats.org/officeDocument/2006/relationships/tags" Target="../tags/tag304.xml" /><Relationship Id="rId2" Type="http://schemas.openxmlformats.org/officeDocument/2006/relationships/tags" Target="../tags/tag287.xml" /><Relationship Id="rId20" Type="http://schemas.openxmlformats.org/officeDocument/2006/relationships/tags" Target="../tags/tag305.xml" /><Relationship Id="rId21" Type="http://schemas.openxmlformats.org/officeDocument/2006/relationships/tags" Target="../tags/tag306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tags" Target="../tags/tag332.xml" /><Relationship Id="rId13" Type="http://schemas.openxmlformats.org/officeDocument/2006/relationships/tags" Target="../tags/tag333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4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tags" Target="../tags/tag34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22041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美容520活动策划方案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宣传方案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活动主题和口号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活动时间和地点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美容行业的发展趋势</a:t>
            </a:r>
            <a:endParaRPr lang="zh-CN" altLang="en-US"/>
          </a:p>
        </p:txBody>
      </p:sp>
      <p:sp>
        <p:nvSpPr>
          <p:cNvPr id="104901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跨界合作：美容行业与其他行业进行跨界合作，拓展业务领域，提高品牌影响力。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市场竞争：美容行业竞争激烈，品牌需要不断创新、提升竞争力。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科技进步：美容行业不断引进新技术、新产品，提高服务效果和客户满意度。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消费升级：消费者对美容服务的需求不断提高，追求更高品质、更专业的服务。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520节日的文化内涵</a:t>
            </a:r>
            <a:endParaRPr lang="zh-CN" altLang="en-US"/>
          </a:p>
        </p:txBody>
      </p:sp>
      <p:sp>
        <p:nvSpPr>
          <p:cNvPr id="104908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520是网络情人节，源于中国的网络文化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520寓意“我爱你”，是表达爱意的重要日子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520活动策划方案应注重情感表达和互动体验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0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520活动可以结合美容产品，提供个性化的美容服务和产品推荐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提升品牌知名度和销售额</a:t>
            </a:r>
            <a:endParaRPr lang="zh-CN" altLang="en-US"/>
          </a:p>
        </p:txBody>
      </p:sp>
      <p:sp>
        <p:nvSpPr>
          <p:cNvPr id="10491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通过活动可以提高销售额，增加品牌影响力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美容行业的竞争激烈，需要提升品牌知名度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520活动是一个重要的营销节点，可以吸引更多消费者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活动策划方案需要结合品牌特点和消费者需求，制定出有吸引力的优惠活动和宣传策略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增加新客户数量</a:t>
            </a:r>
            <a:endParaRPr lang="zh-CN" altLang="en-US"/>
          </a:p>
        </p:txBody>
      </p:sp>
      <p:sp>
        <p:nvSpPr>
          <p:cNvPr id="10492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制定吸引新客户的优惠政策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建立客户推荐机制，鼓励老客户介绍新客户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提供优质的产品和服务，提升客户满意度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开展线上线下联动的宣传活动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提高老客户复购率</a:t>
            </a:r>
            <a:endParaRPr lang="zh-CN" altLang="en-US"/>
          </a:p>
        </p:txBody>
      </p:sp>
      <p:sp>
        <p:nvSpPr>
          <p:cNvPr id="10493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制定优惠政策，如折扣、赠品等，吸引老客户再次购买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提供个性化服务，如定制护肤方案、美容顾问等，提高客户满意度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举办会员活动，如积分兑换、会员日优惠等，增加客户粘性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利用社交媒体、电子邮件等渠道，定期向老客户推送新品信息和优惠活动，刺激消费欲望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提升品牌形象和口碑</a:t>
            </a:r>
            <a:endParaRPr lang="zh-CN" altLang="en-US"/>
          </a:p>
        </p:txBody>
      </p:sp>
      <p:sp>
        <p:nvSpPr>
          <p:cNvPr id="10494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提高品牌知名度和美誉度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增强客户忠诚度和满意度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吸引新客户，扩大市场份额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提高销售额和利润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活动主题和口号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主题：美丽与爱同行</a:t>
            </a:r>
            <a:endParaRPr lang="zh-CN" altLang="en-US"/>
          </a:p>
        </p:txBody>
      </p:sp>
      <p:sp>
        <p:nvSpPr>
          <p:cNvPr id="1049574" name="平行四边形 92"/>
          <p:cNvSpPr/>
          <p:nvPr>
            <p:custDataLst>
              <p:tags r:id="rId2"/>
            </p:custDataLst>
          </p:nvPr>
        </p:nvSpPr>
        <p:spPr>
          <a:xfrm>
            <a:off x="673530" y="1714094"/>
            <a:ext cx="2972687" cy="982238"/>
          </a:xfrm>
          <a:prstGeom prst="parallelogram">
            <a:avLst>
              <a:gd name="adj" fmla="val 21667"/>
            </a:avLst>
          </a:prstGeom>
          <a:noFill/>
          <a:ln w="9525">
            <a:gradFill flip="none" rotWithShape="1">
              <a:gsLst>
                <a:gs pos="42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2700000" scaled="1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平行四边形 5"/>
          <p:cNvSpPr/>
          <p:nvPr>
            <p:custDataLst>
              <p:tags r:id="rId3"/>
            </p:custDataLst>
          </p:nvPr>
        </p:nvSpPr>
        <p:spPr>
          <a:xfrm>
            <a:off x="608400" y="1650724"/>
            <a:ext cx="2972687" cy="982238"/>
          </a:xfrm>
          <a:prstGeom prst="parallelogram">
            <a:avLst>
              <a:gd name="adj" fmla="val 21667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8100000" scaled="1"/>
          </a:gradFill>
          <a:ln w="19050">
            <a:solidFill>
              <a:schemeClr val="accent1">
                <a:lumMod val="20000"/>
                <a:lumOff val="80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标题"/>
          <p:cNvSpPr txBox="1"/>
          <p:nvPr>
            <p:custDataLst>
              <p:tags r:id="rId4"/>
            </p:custDataLst>
          </p:nvPr>
        </p:nvSpPr>
        <p:spPr>
          <a:xfrm>
            <a:off x="978939" y="1886602"/>
            <a:ext cx="2231943" cy="5104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美丽与爱同行 主题理念：通过美容活动，传递爱与美丽的力量 口号：让美丽与爱同行，让心灵与外表同样美丽 活动目的：提高顾客对美容的认知，提升品牌形象 活动形式：美容讲座、美容体验、美容产品展示等</a:t>
            </a:r>
            <a:endParaRPr lang="zh-CN" altLang="en-US" sz="1000" b="1" spc="300">
              <a:solidFill>
                <a:schemeClr val="dk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平行四边形 18"/>
          <p:cNvSpPr/>
          <p:nvPr>
            <p:custDataLst>
              <p:tags r:id="rId5"/>
            </p:custDataLst>
          </p:nvPr>
        </p:nvSpPr>
        <p:spPr>
          <a:xfrm>
            <a:off x="3654569" y="1677128"/>
            <a:ext cx="7922720" cy="204114"/>
          </a:xfrm>
          <a:prstGeom prst="parallelogram">
            <a:avLst>
              <a:gd name="adj" fmla="val 21667"/>
            </a:avLst>
          </a:prstGeom>
          <a:gradFill flip="none" rotWithShape="1">
            <a:gsLst>
              <a:gs pos="2000">
                <a:schemeClr val="accent1">
                  <a:alpha val="20000"/>
                </a:schemeClr>
              </a:gs>
              <a:gs pos="100000">
                <a:schemeClr val="accent1"/>
              </a:gs>
            </a:gsLst>
            <a:lin ang="0" scaled="1"/>
          </a:gradFill>
          <a:ln w="190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平行四边形 9"/>
          <p:cNvSpPr/>
          <p:nvPr>
            <p:custDataLst>
              <p:tags r:id="rId6"/>
            </p:custDataLst>
          </p:nvPr>
        </p:nvSpPr>
        <p:spPr>
          <a:xfrm>
            <a:off x="3533989" y="1949092"/>
            <a:ext cx="2070543" cy="684150"/>
          </a:xfrm>
          <a:prstGeom prst="parallelogram">
            <a:avLst>
              <a:gd name="adj" fmla="val 21667"/>
            </a:avLst>
          </a:pr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8100000" scaled="1"/>
          </a:gradFill>
          <a:ln w="190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3" name="直接连接符 19"/>
          <p:cNvCxnSpPr/>
          <p:nvPr>
            <p:custDataLst>
              <p:tags r:id="rId7"/>
            </p:custDataLst>
          </p:nvPr>
        </p:nvCxnSpPr>
        <p:spPr>
          <a:xfrm flipH="1">
            <a:off x="3721460" y="2632961"/>
            <a:ext cx="0" cy="3456216"/>
          </a:xfrm>
          <a:prstGeom prst="line">
            <a:avLst/>
          </a:prstGeom>
          <a:ln w="9525">
            <a:gradFill>
              <a:gsLst>
                <a:gs pos="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84" name="标题"/>
          <p:cNvSpPr txBox="1"/>
          <p:nvPr>
            <p:custDataLst>
              <p:tags r:id="rId8"/>
            </p:custDataLst>
          </p:nvPr>
        </p:nvSpPr>
        <p:spPr>
          <a:xfrm>
            <a:off x="3741703" y="1979897"/>
            <a:ext cx="1706028" cy="510482"/>
          </a:xfrm>
          <a:prstGeom prst="rect">
            <a:avLst/>
          </a:prstGeom>
          <a:noFill/>
          <a:effectLst>
            <a:outerShdw blurRad="101600" dist="38100" algn="l" rotWithShape="0">
              <a:schemeClr val="accent4">
                <a:lumMod val="75000"/>
                <a:alpha val="32000"/>
              </a:schemeClr>
            </a:outerShdw>
          </a:effectLst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cxnSp>
        <p:nvCxnSpPr>
          <p:cNvPr id="3145745" name="直接连接符 23"/>
          <p:cNvCxnSpPr/>
          <p:nvPr>
            <p:custDataLst>
              <p:tags r:id="rId9"/>
            </p:custDataLst>
          </p:nvPr>
        </p:nvCxnSpPr>
        <p:spPr>
          <a:xfrm flipH="1">
            <a:off x="3727621" y="3359078"/>
            <a:ext cx="249489" cy="0"/>
          </a:xfrm>
          <a:prstGeom prst="line">
            <a:avLst/>
          </a:prstGeom>
          <a:ln w="952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86" name="椭圆 2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3654569" y="3287786"/>
            <a:ext cx="139714" cy="139714"/>
          </a:xfrm>
          <a:prstGeom prst="ellipse">
            <a:avLst/>
          </a:prstGeom>
          <a:gradFill>
            <a:gsLst>
              <a:gs pos="699">
                <a:schemeClr val="accent4">
                  <a:lumMod val="60000"/>
                  <a:lumOff val="40000"/>
                </a:schemeClr>
              </a:gs>
              <a:gs pos="2400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正文"/>
          <p:cNvSpPr txBox="1"/>
          <p:nvPr>
            <p:custDataLst>
              <p:tags r:id="rId11"/>
            </p:custDataLst>
          </p:nvPr>
        </p:nvSpPr>
        <p:spPr>
          <a:xfrm>
            <a:off x="4060314" y="3225296"/>
            <a:ext cx="1038456" cy="28638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主题理念：通过美容活动，传递爱与美丽的力量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平行四边形 10"/>
          <p:cNvSpPr/>
          <p:nvPr>
            <p:custDataLst>
              <p:tags r:id="rId12"/>
            </p:custDataLst>
          </p:nvPr>
        </p:nvSpPr>
        <p:spPr>
          <a:xfrm>
            <a:off x="5501985" y="1949092"/>
            <a:ext cx="2070543" cy="684150"/>
          </a:xfrm>
          <a:prstGeom prst="parallelogram">
            <a:avLst>
              <a:gd name="adj" fmla="val 21667"/>
            </a:avLst>
          </a:pr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8100000" scaled="1"/>
          </a:gradFill>
          <a:ln w="190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7" name="直接连接符 63"/>
          <p:cNvCxnSpPr/>
          <p:nvPr>
            <p:custDataLst>
              <p:tags r:id="rId13"/>
            </p:custDataLst>
          </p:nvPr>
        </p:nvCxnSpPr>
        <p:spPr>
          <a:xfrm flipH="1">
            <a:off x="5682414" y="2632961"/>
            <a:ext cx="0" cy="3456216"/>
          </a:xfrm>
          <a:prstGeom prst="line">
            <a:avLst/>
          </a:prstGeom>
          <a:ln w="9525">
            <a:gradFill>
              <a:gsLst>
                <a:gs pos="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92" name="标题"/>
          <p:cNvSpPr txBox="1"/>
          <p:nvPr>
            <p:custDataLst>
              <p:tags r:id="rId14"/>
            </p:custDataLst>
          </p:nvPr>
        </p:nvSpPr>
        <p:spPr>
          <a:xfrm>
            <a:off x="5702657" y="1979897"/>
            <a:ext cx="1706028" cy="510482"/>
          </a:xfrm>
          <a:prstGeom prst="rect">
            <a:avLst/>
          </a:prstGeom>
          <a:noFill/>
          <a:effectLst>
            <a:outerShdw blurRad="101600" dist="38100" algn="l" rotWithShape="0">
              <a:schemeClr val="accent4">
                <a:lumMod val="75000"/>
                <a:alpha val="32000"/>
              </a:schemeClr>
            </a:outerShdw>
          </a:effectLst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cxnSp>
        <p:nvCxnSpPr>
          <p:cNvPr id="3145749" name="直接连接符 65"/>
          <p:cNvCxnSpPr/>
          <p:nvPr>
            <p:custDataLst>
              <p:tags r:id="rId15"/>
            </p:custDataLst>
          </p:nvPr>
        </p:nvCxnSpPr>
        <p:spPr>
          <a:xfrm flipH="1">
            <a:off x="5689455" y="3359078"/>
            <a:ext cx="249489" cy="0"/>
          </a:xfrm>
          <a:prstGeom prst="line">
            <a:avLst/>
          </a:prstGeom>
          <a:ln w="952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94" name="椭圆 66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5616404" y="3287786"/>
            <a:ext cx="139714" cy="139714"/>
          </a:xfrm>
          <a:prstGeom prst="ellipse">
            <a:avLst/>
          </a:prstGeom>
          <a:gradFill>
            <a:gsLst>
              <a:gs pos="699">
                <a:schemeClr val="accent4">
                  <a:lumMod val="60000"/>
                  <a:lumOff val="40000"/>
                </a:schemeClr>
              </a:gs>
              <a:gs pos="2400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正文"/>
          <p:cNvSpPr txBox="1"/>
          <p:nvPr>
            <p:custDataLst>
              <p:tags r:id="rId17"/>
            </p:custDataLst>
          </p:nvPr>
        </p:nvSpPr>
        <p:spPr>
          <a:xfrm>
            <a:off x="6022149" y="3225296"/>
            <a:ext cx="1038456" cy="28638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口号：让美丽与爱同行，让心灵与外表同样美丽</a:t>
            </a:r>
            <a:endParaRPr lang="zh-CN" altLang="en-US">
              <a:sym typeface="+mn-ea"/>
            </a:endParaRPr>
          </a:p>
        </p:txBody>
      </p:sp>
      <p:sp>
        <p:nvSpPr>
          <p:cNvPr id="1049598" name="平行四边形 11"/>
          <p:cNvSpPr/>
          <p:nvPr>
            <p:custDataLst>
              <p:tags r:id="rId18"/>
            </p:custDataLst>
          </p:nvPr>
        </p:nvSpPr>
        <p:spPr>
          <a:xfrm>
            <a:off x="7470861" y="1949092"/>
            <a:ext cx="2070543" cy="684150"/>
          </a:xfrm>
          <a:prstGeom prst="parallelogram">
            <a:avLst>
              <a:gd name="adj" fmla="val 21667"/>
            </a:avLst>
          </a:pr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8100000" scaled="1"/>
          </a:gradFill>
          <a:ln w="190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69"/>
          <p:cNvCxnSpPr/>
          <p:nvPr>
            <p:custDataLst>
              <p:tags r:id="rId19"/>
            </p:custDataLst>
          </p:nvPr>
        </p:nvCxnSpPr>
        <p:spPr>
          <a:xfrm flipH="1">
            <a:off x="7644249" y="2632961"/>
            <a:ext cx="0" cy="3456216"/>
          </a:xfrm>
          <a:prstGeom prst="line">
            <a:avLst/>
          </a:prstGeom>
          <a:ln w="9525">
            <a:gradFill>
              <a:gsLst>
                <a:gs pos="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00" name="标题"/>
          <p:cNvSpPr txBox="1"/>
          <p:nvPr>
            <p:custDataLst>
              <p:tags r:id="rId20"/>
            </p:custDataLst>
          </p:nvPr>
        </p:nvSpPr>
        <p:spPr>
          <a:xfrm>
            <a:off x="7663612" y="1979897"/>
            <a:ext cx="1706028" cy="510482"/>
          </a:xfrm>
          <a:prstGeom prst="rect">
            <a:avLst/>
          </a:prstGeom>
          <a:noFill/>
          <a:effectLst>
            <a:outerShdw blurRad="101600" dist="38100" algn="l" rotWithShape="0">
              <a:schemeClr val="accent4">
                <a:lumMod val="75000"/>
                <a:alpha val="32000"/>
              </a:schemeClr>
            </a:outerShdw>
          </a:effectLst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cxnSp>
        <p:nvCxnSpPr>
          <p:cNvPr id="3145753" name="直接连接符 71"/>
          <p:cNvCxnSpPr/>
          <p:nvPr>
            <p:custDataLst>
              <p:tags r:id="rId21"/>
            </p:custDataLst>
          </p:nvPr>
        </p:nvCxnSpPr>
        <p:spPr>
          <a:xfrm flipH="1">
            <a:off x="7650410" y="3359078"/>
            <a:ext cx="249489" cy="0"/>
          </a:xfrm>
          <a:prstGeom prst="line">
            <a:avLst/>
          </a:prstGeom>
          <a:ln w="952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02" name="椭圆 72"/>
          <p:cNvSpPr>
            <a:spLocks noChangeAspect="1"/>
          </p:cNvSpPr>
          <p:nvPr>
            <p:custDataLst>
              <p:tags r:id="rId22"/>
            </p:custDataLst>
          </p:nvPr>
        </p:nvSpPr>
        <p:spPr>
          <a:xfrm>
            <a:off x="7577358" y="3287786"/>
            <a:ext cx="139714" cy="139714"/>
          </a:xfrm>
          <a:prstGeom prst="ellipse">
            <a:avLst/>
          </a:prstGeom>
          <a:gradFill>
            <a:gsLst>
              <a:gs pos="699">
                <a:schemeClr val="accent4">
                  <a:lumMod val="60000"/>
                  <a:lumOff val="40000"/>
                </a:schemeClr>
              </a:gs>
              <a:gs pos="2400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23"/>
            </p:custDataLst>
          </p:nvPr>
        </p:nvSpPr>
        <p:spPr>
          <a:xfrm>
            <a:off x="7983103" y="3225296"/>
            <a:ext cx="1038456" cy="28638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活动目的：提高顾客对美容的认知，提升品牌形象</a:t>
            </a:r>
            <a:endParaRPr lang="zh-CN" altLang="en-US">
              <a:sym typeface="+mn-ea"/>
            </a:endParaRPr>
          </a:p>
        </p:txBody>
      </p:sp>
      <p:sp>
        <p:nvSpPr>
          <p:cNvPr id="1049606" name="平行四边形 12"/>
          <p:cNvSpPr/>
          <p:nvPr>
            <p:custDataLst>
              <p:tags r:id="rId24"/>
            </p:custDataLst>
          </p:nvPr>
        </p:nvSpPr>
        <p:spPr>
          <a:xfrm>
            <a:off x="9438857" y="1949092"/>
            <a:ext cx="2070543" cy="684150"/>
          </a:xfrm>
          <a:prstGeom prst="parallelogram">
            <a:avLst>
              <a:gd name="adj" fmla="val 21667"/>
            </a:avLst>
          </a:pr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8100000" scaled="1"/>
          </a:gradFill>
          <a:ln w="19050"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5" name="直接连接符 75"/>
          <p:cNvCxnSpPr/>
          <p:nvPr>
            <p:custDataLst>
              <p:tags r:id="rId25"/>
            </p:custDataLst>
          </p:nvPr>
        </p:nvCxnSpPr>
        <p:spPr>
          <a:xfrm flipH="1">
            <a:off x="9605204" y="2632961"/>
            <a:ext cx="0" cy="3456216"/>
          </a:xfrm>
          <a:prstGeom prst="line">
            <a:avLst/>
          </a:prstGeom>
          <a:ln w="9525">
            <a:gradFill>
              <a:gsLst>
                <a:gs pos="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08" name="标题"/>
          <p:cNvSpPr txBox="1"/>
          <p:nvPr>
            <p:custDataLst>
              <p:tags r:id="rId26"/>
            </p:custDataLst>
          </p:nvPr>
        </p:nvSpPr>
        <p:spPr>
          <a:xfrm>
            <a:off x="9624567" y="1979897"/>
            <a:ext cx="1706028" cy="510482"/>
          </a:xfrm>
          <a:prstGeom prst="rect">
            <a:avLst/>
          </a:prstGeom>
          <a:noFill/>
          <a:effectLst>
            <a:outerShdw blurRad="101600" dist="38100" algn="l" rotWithShape="0">
              <a:schemeClr val="accent4">
                <a:lumMod val="75000"/>
                <a:alpha val="32000"/>
              </a:schemeClr>
            </a:outerShdw>
          </a:effectLst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cxnSp>
        <p:nvCxnSpPr>
          <p:cNvPr id="3145757" name="直接连接符 77"/>
          <p:cNvCxnSpPr/>
          <p:nvPr>
            <p:custDataLst>
              <p:tags r:id="rId27"/>
            </p:custDataLst>
          </p:nvPr>
        </p:nvCxnSpPr>
        <p:spPr>
          <a:xfrm flipH="1">
            <a:off x="9611365" y="3359078"/>
            <a:ext cx="249489" cy="0"/>
          </a:xfrm>
          <a:prstGeom prst="line">
            <a:avLst/>
          </a:prstGeom>
          <a:ln w="952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10" name="椭圆 78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>
            <a:off x="9538313" y="3287786"/>
            <a:ext cx="139714" cy="139714"/>
          </a:xfrm>
          <a:prstGeom prst="ellipse">
            <a:avLst/>
          </a:prstGeom>
          <a:gradFill>
            <a:gsLst>
              <a:gs pos="699">
                <a:schemeClr val="accent4">
                  <a:lumMod val="60000"/>
                  <a:lumOff val="40000"/>
                </a:schemeClr>
              </a:gs>
              <a:gs pos="2400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正文"/>
          <p:cNvSpPr txBox="1"/>
          <p:nvPr>
            <p:custDataLst>
              <p:tags r:id="rId29"/>
            </p:custDataLst>
          </p:nvPr>
        </p:nvSpPr>
        <p:spPr>
          <a:xfrm>
            <a:off x="9944058" y="3225296"/>
            <a:ext cx="1038456" cy="28638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活动形式：美容讲座、美容体验、美容产品展示等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口号：520，为美丽加分</a:t>
            </a:r>
            <a:endParaRPr lang="zh-CN" altLang="en-US"/>
          </a:p>
        </p:txBody>
      </p:sp>
      <p:sp>
        <p:nvSpPr>
          <p:cNvPr id="104966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口号含义：在520这个特殊的日子里，通过美容活动，让每一位女性都变得更加美丽。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6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口号创意：结合520这个特殊的日子，以及美容活动的目的，创造出一个富有创意的口号。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7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口号传播：通过线上线下各种渠道，广泛传播这个口号，吸引更多的女性参与活动。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7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口号效果：通过这个口号，激发女性对美丽的追求，提高活动的知名度和影响力。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7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活动时间和地点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时间：5月20日至5月30日</a:t>
            </a:r>
            <a:endParaRPr lang="zh-CN" altLang="en-US"/>
          </a:p>
        </p:txBody>
      </p:sp>
      <p:sp>
        <p:nvSpPr>
          <p:cNvPr id="104978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活动对象：所有顾客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9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94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活动目的：提高美容院的知名度和销售额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9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00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活动周期：10天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0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活动地点：美容院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1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12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活动时间：每天上午9点至晚上9点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1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地点：各门店及线上商城</a:t>
            </a:r>
            <a:endParaRPr lang="zh-CN" altLang="en-US"/>
          </a:p>
        </p:txBody>
      </p:sp>
      <p:sp>
        <p:nvSpPr>
          <p:cNvPr id="10498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各门店：方便顾客到店体验和购买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活动时间：5月20日当天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活动地点：各门店及线上商城同步进行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线上商城：提供便捷的线上购物体验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5</a:t>
            </a:r>
            <a:endParaRPr lang="zh-CN" altLang="en-US"/>
          </a:p>
        </p:txBody>
      </p:sp>
      <p:sp>
        <p:nvSpPr>
          <p:cNvPr id="10499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促销活动</a:t>
            </a:r>
            <a:endParaRPr lang="zh-CN" altLang="en-US"/>
          </a:p>
        </p:txBody>
      </p:sp>
      <p:sp>
        <p:nvSpPr>
          <p:cNvPr id="105000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0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00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打折促销：全场商品8折优惠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1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1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买赠活动：购买指定商品赠送精美礼品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1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2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积分兑换：积分满额可兑换现金券或礼品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2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2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抽奖活动：消费满额可参与抽奖，有机会获得大奖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0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互动游戏</a:t>
            </a:r>
            <a:endParaRPr lang="zh-CN" altLang="en-US"/>
          </a:p>
        </p:txBody>
      </p:sp>
      <p:sp>
        <p:nvSpPr>
          <p:cNvPr id="10500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美容知识问答：考验参与者对美容知识的了解程度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化妆技巧挑战：邀请专业化妆师进行现场教学和比赛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护肤产品试用：提供各种护肤产品供参与者试用，并给出建议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美容养生讲座：邀请美容专家进行美容养生知识的讲解和交流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1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会员专享福利</a:t>
            </a:r>
            <a:endParaRPr lang="zh-CN" altLang="en-US"/>
          </a:p>
        </p:txBody>
      </p:sp>
      <p:sp>
        <p:nvSpPr>
          <p:cNvPr id="105014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4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4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5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5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会员积分翻倍：活动期间，会员消费可享受积分翻倍，如消费1元得2积分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5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会员专属折扣：活动期间，会员可享受专属折扣，如8折、7折等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5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会员免费体验：活动期间，会员可免费体验指定项目，如免费体验面部护理、免费体验美甲等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5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会员专属礼品：活动期间，会员可领取专属礼品，如精美礼品、优惠券等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https://d.book118.com/426222041122010050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1999998688697815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i*1_1_1"/>
  <p:tag name="KSO_WM_UNIT_INDEX" val="1_1_1"/>
  <p:tag name="KSO_WM_UNIT_LAYERLEVEL" val="1_1_1"/>
  <p:tag name="KSO_WM_UNIT_TYPE" val="n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i*1_1_2"/>
  <p:tag name="KSO_WM_UNIT_INDEX" val="1_1_2"/>
  <p:tag name="KSO_WM_UNIT_LAYERLEVEL" val="1_1_1"/>
  <p:tag name="KSO_WM_UNIT_LINE_FORE_SCHEMECOLOR_INDEX" val="5"/>
  <p:tag name="KSO_WM_UNIT_TYPE" val="n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0.15"/>
  <p:tag name="KSO_WM_UNIT_TEXT_FILL_TYPE" val="1"/>
  <p:tag name="KSO_WM_UNIT_TYPE" val="n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019999999552965164,&quot;transparency&quot;:0.800000011920929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9_3*n_h_i*1_1_3"/>
  <p:tag name="KSO_WM_UNIT_INDEX" val="1_1_3"/>
  <p:tag name="KSO_WM_UNIT_LAYERLEVEL" val="1_1_1"/>
  <p:tag name="KSO_WM_UNIT_TYPE" val="n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0.6000000238418579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1_1"/>
  <p:tag name="KSO_WM_UNIT_INDEX" val="1_2_1_1"/>
  <p:tag name="KSO_WM_UNIT_LAYERLEVEL" val="1_1_1_1"/>
  <p:tag name="KSO_WM_UNIT_TYPE" val="n_h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0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1_2"/>
  <p:tag name="KSO_WM_UNIT_INDEX" val="1_2_1_2"/>
  <p:tag name="KSO_WM_UNIT_LAYERLEVEL" val="1_1_1_1"/>
  <p:tag name="KSO_WM_UNIT_TYPE" val="n_h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8,&quot;transparency&quot;:0.680000007152557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a*1_2_1_1"/>
  <p:tag name="KSO_WM_UNIT_INDEX" val="1_2_1_1"/>
  <p:tag name="KSO_WM_UNIT_ISCONTENTSTITLE" val="0"/>
  <p:tag name="KSO_WM_UNIT_ISNUMDGMTITLE" val="0"/>
  <p:tag name="KSO_WM_UNIT_LAYERLEVEL" val="1_1_1_1"/>
  <p:tag name="KSO_WM_UNIT_NOCLEAR" val="0"/>
  <p:tag name="KSO_WM_UNIT_PRESET_TEXT" val="添加标题"/>
  <p:tag name="KSO_WM_UNIT_TEXT_FILL_FORE_SCHEMECOLOR_INDEX_BRIGHTNESS" val="0.15"/>
  <p:tag name="KSO_WM_UNIT_TEXT_FILL_TYPE" val="1"/>
  <p:tag name="KSO_WM_UNIT_TYPE" val="n_h_h_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1_4"/>
  <p:tag name="KSO_WM_UNIT_INDEX" val="1_2_1_4"/>
  <p:tag name="KSO_WM_UNIT_LAYERLEVEL" val="1_1_1_1"/>
  <p:tag name="KSO_WM_UNIT_LINE_FORE_SCHEMECOLOR_INDEX" val="8"/>
  <p:tag name="KSO_WM_UNIT_TYPE" val="n_h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.006990000139921904,&quot;transparency&quot;:0},{&quot;brightness&quot;:0,&quot;colorType&quot;:1,&quot;foreColorIndex&quot;:8,&quot;pos&quot;:0.23999999463558197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1_3"/>
  <p:tag name="KSO_WM_UNIT_INDEX" val="1_2_1_3"/>
  <p:tag name="KSO_WM_UNIT_LAYERLEVEL" val="1_1_1_1"/>
  <p:tag name="KSO_WM_UNIT_TYPE" val="n_h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f*1_2_1_1"/>
  <p:tag name="KSO_WM_UNIT_INDEX" val="1_2_1_1"/>
  <p:tag name="KSO_WM_UNIT_LAYERLEVEL" val="1_1_1_1"/>
  <p:tag name="KSO_WM_UNIT_NOCLEAR" val="0"/>
  <p:tag name="KSO_WM_UNIT_PRESET_TEXT" val="单击此处输入你的项正文，请尽量言简意赅的阐述观点"/>
  <p:tag name="KSO_WM_UNIT_SUBTYPE" val="a"/>
  <p:tag name="KSO_WM_UNIT_TEXT_FILL_FORE_SCHEMECOLOR_INDEX_BRIGHTNESS" val="0.15"/>
  <p:tag name="KSO_WM_UNIT_TEXT_FILL_TYPE" val="1"/>
  <p:tag name="KSO_WM_UNIT_TYPE" val="n_h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0.6000000238418579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2_1"/>
  <p:tag name="KSO_WM_UNIT_INDEX" val="1_2_2_1"/>
  <p:tag name="KSO_WM_UNIT_LAYERLEVEL" val="1_1_1_1"/>
  <p:tag name="KSO_WM_UNIT_TYPE" val="n_h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0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2_2"/>
  <p:tag name="KSO_WM_UNIT_INDEX" val="1_2_2_2"/>
  <p:tag name="KSO_WM_UNIT_LAYERLEVEL" val="1_1_1_1"/>
  <p:tag name="KSO_WM_UNIT_TYPE" val="n_h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8,&quot;transparency&quot;:0.680000007152557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a*1_2_2_1"/>
  <p:tag name="KSO_WM_UNIT_INDEX" val="1_2_2_1"/>
  <p:tag name="KSO_WM_UNIT_ISCONTENTSTITLE" val="0"/>
  <p:tag name="KSO_WM_UNIT_ISNUMDGMTITLE" val="0"/>
  <p:tag name="KSO_WM_UNIT_LAYERLEVEL" val="1_1_1_1"/>
  <p:tag name="KSO_WM_UNIT_NOCLEAR" val="0"/>
  <p:tag name="KSO_WM_UNIT_PRESET_TEXT" val="添加标题"/>
  <p:tag name="KSO_WM_UNIT_TEXT_FILL_FORE_SCHEMECOLOR_INDEX_BRIGHTNESS" val="0.15"/>
  <p:tag name="KSO_WM_UNIT_TEXT_FILL_TYPE" val="1"/>
  <p:tag name="KSO_WM_UNIT_TYPE" val="n_h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2_4"/>
  <p:tag name="KSO_WM_UNIT_INDEX" val="1_2_2_4"/>
  <p:tag name="KSO_WM_UNIT_LAYERLEVEL" val="1_1_1_1"/>
  <p:tag name="KSO_WM_UNIT_LINE_FORE_SCHEMECOLOR_INDEX" val="8"/>
  <p:tag name="KSO_WM_UNIT_TYPE" val="n_h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.006990000139921904,&quot;transparency&quot;:0},{&quot;brightness&quot;:0,&quot;colorType&quot;:1,&quot;foreColorIndex&quot;:8,&quot;pos&quot;:0.23999999463558197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2_3"/>
  <p:tag name="KSO_WM_UNIT_INDEX" val="1_2_2_3"/>
  <p:tag name="KSO_WM_UNIT_LAYERLEVEL" val="1_1_1_1"/>
  <p:tag name="KSO_WM_UNIT_TYPE" val="n_h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f*1_2_2_1"/>
  <p:tag name="KSO_WM_UNIT_INDEX" val="1_2_2_1"/>
  <p:tag name="KSO_WM_UNIT_LAYERLEVEL" val="1_1_1_1"/>
  <p:tag name="KSO_WM_UNIT_NOCLEAR" val="0"/>
  <p:tag name="KSO_WM_UNIT_PRESET_TEXT" val="单击此处输入你的项正文，请尽量言简意赅的阐述观点"/>
  <p:tag name="KSO_WM_UNIT_SUBTYPE" val="a"/>
  <p:tag name="KSO_WM_UNIT_TEXT_FILL_FORE_SCHEMECOLOR_INDEX_BRIGHTNESS" val="0.15"/>
  <p:tag name="KSO_WM_UNIT_TEXT_FILL_TYPE" val="1"/>
  <p:tag name="KSO_WM_UNIT_TYPE" val="n_h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0.6000000238418579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3_1"/>
  <p:tag name="KSO_WM_UNIT_INDEX" val="1_2_3_1"/>
  <p:tag name="KSO_WM_UNIT_LAYERLEVEL" val="1_1_1_1"/>
  <p:tag name="KSO_WM_UNIT_TYPE" val="n_h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0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3_2"/>
  <p:tag name="KSO_WM_UNIT_INDEX" val="1_2_3_2"/>
  <p:tag name="KSO_WM_UNIT_LAYERLEVEL" val="1_1_1_1"/>
  <p:tag name="KSO_WM_UNIT_TYPE" val="n_h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8,&quot;transparency&quot;:0.680000007152557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a*1_2_3_1"/>
  <p:tag name="KSO_WM_UNIT_INDEX" val="1_2_3_1"/>
  <p:tag name="KSO_WM_UNIT_ISCONTENTSTITLE" val="0"/>
  <p:tag name="KSO_WM_UNIT_ISNUMDGMTITLE" val="0"/>
  <p:tag name="KSO_WM_UNIT_LAYERLEVEL" val="1_1_1_1"/>
  <p:tag name="KSO_WM_UNIT_NOCLEAR" val="0"/>
  <p:tag name="KSO_WM_UNIT_PRESET_TEXT" val="添加标题"/>
  <p:tag name="KSO_WM_UNIT_TEXT_FILL_FORE_SCHEMECOLOR_INDEX_BRIGHTNESS" val="0.15"/>
  <p:tag name="KSO_WM_UNIT_TEXT_FILL_TYPE" val="1"/>
  <p:tag name="KSO_WM_UNIT_TYPE" val="n_h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3_4"/>
  <p:tag name="KSO_WM_UNIT_INDEX" val="1_2_3_4"/>
  <p:tag name="KSO_WM_UNIT_LAYERLEVEL" val="1_1_1_1"/>
  <p:tag name="KSO_WM_UNIT_LINE_FORE_SCHEMECOLOR_INDEX" val="8"/>
  <p:tag name="KSO_WM_UNIT_TYPE" val="n_h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.006990000139921904,&quot;transparency&quot;:0},{&quot;brightness&quot;:0,&quot;colorType&quot;:1,&quot;foreColorIndex&quot;:8,&quot;pos&quot;:0.23999999463558197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3_3"/>
  <p:tag name="KSO_WM_UNIT_INDEX" val="1_2_3_3"/>
  <p:tag name="KSO_WM_UNIT_LAYERLEVEL" val="1_1_1_1"/>
  <p:tag name="KSO_WM_UNIT_TYPE" val="n_h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f*1_2_3_1"/>
  <p:tag name="KSO_WM_UNIT_INDEX" val="1_2_3_1"/>
  <p:tag name="KSO_WM_UNIT_LAYERLEVEL" val="1_1_1_1"/>
  <p:tag name="KSO_WM_UNIT_NOCLEAR" val="0"/>
  <p:tag name="KSO_WM_UNIT_PRESET_TEXT" val="单击此处输入你的项正文，请尽量言简意赅的阐述观点"/>
  <p:tag name="KSO_WM_UNIT_SUBTYPE" val="a"/>
  <p:tag name="KSO_WM_UNIT_TEXT_FILL_FORE_SCHEMECOLOR_INDEX_BRIGHTNESS" val="0.15"/>
  <p:tag name="KSO_WM_UNIT_TEXT_FILL_TYPE" val="1"/>
  <p:tag name="KSO_WM_UNIT_TYPE" val="n_h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0.6000000238418579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4_1"/>
  <p:tag name="KSO_WM_UNIT_INDEX" val="1_2_4_1"/>
  <p:tag name="KSO_WM_UNIT_LAYERLEVEL" val="1_1_1_1"/>
  <p:tag name="KSO_WM_UNIT_TYPE" val="n_h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0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4_2"/>
  <p:tag name="KSO_WM_UNIT_INDEX" val="1_2_4_2"/>
  <p:tag name="KSO_WM_UNIT_LAYERLEVEL" val="1_1_1_1"/>
  <p:tag name="KSO_WM_UNIT_TYPE" val="n_h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8,&quot;transparency&quot;:0.680000007152557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a*1_2_4_1"/>
  <p:tag name="KSO_WM_UNIT_INDEX" val="1_2_4_1"/>
  <p:tag name="KSO_WM_UNIT_ISCONTENTSTITLE" val="0"/>
  <p:tag name="KSO_WM_UNIT_ISNUMDGMTITLE" val="0"/>
  <p:tag name="KSO_WM_UNIT_LAYERLEVEL" val="1_1_1_1"/>
  <p:tag name="KSO_WM_UNIT_NOCLEAR" val="0"/>
  <p:tag name="KSO_WM_UNIT_PRESET_TEXT" val="添加标题"/>
  <p:tag name="KSO_WM_UNIT_TEXT_FILL_FORE_SCHEMECOLOR_INDEX_BRIGHTNESS" val="0.15"/>
  <p:tag name="KSO_WM_UNIT_TEXT_FILL_TYPE" val="1"/>
  <p:tag name="KSO_WM_UNIT_TYPE" val="n_h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i*1_2_4_4"/>
  <p:tag name="KSO_WM_UNIT_INDEX" val="1_2_4_4"/>
  <p:tag name="KSO_WM_UNIT_LAYERLEVEL" val="1_1_1_1"/>
  <p:tag name="KSO_WM_UNIT_LINE_FORE_SCHEMECOLOR_INDEX" val="8"/>
  <p:tag name="KSO_WM_UNIT_TYPE" val="n_h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.006990000139921904,&quot;transparency&quot;:0},{&quot;brightness&quot;:0,&quot;colorType&quot;:1,&quot;foreColorIndex&quot;:8,&quot;pos&quot;:0.23999999463558197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49_3*n_h_h_i*1_2_4_3"/>
  <p:tag name="KSO_WM_UNIT_INDEX" val="1_2_4_3"/>
  <p:tag name="KSO_WM_UNIT_LAYERLEVEL" val="1_1_1_1"/>
  <p:tag name="KSO_WM_UNIT_TYPE" val="n_h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n1-1"/>
  <p:tag name="KSO_WM_DIAGRAM_MAX_ITEMCNT" val="6"/>
  <p:tag name="KSO_WM_DIAGRAM_MIN_ITEMCNT" val="2"/>
  <p:tag name="KSO_WM_DIAGRAM_VERSION" val="3"/>
  <p:tag name="KSO_WM_DIAGRAM_VIRTUALLY_FRAME" val="{&quot;height&quot;:252.1444091796875,&quot;width&quot;:845.590576171875}"/>
  <p:tag name="KSO_WM_TAG_VERSION" val="3.0"/>
  <p:tag name="KSO_WM_TEMPLATE_CATEGORY" val="diagram"/>
  <p:tag name="KSO_WM_TEMPLATE_INDEX" val="20231449"/>
  <p:tag name="KSO_WM_UNIT_COMPATIBLE" val="0"/>
  <p:tag name="KSO_WM_UNIT_DIAGRAM_ISNUMVISUAL" val="0"/>
  <p:tag name="KSO_WM_UNIT_DIAGRAM_ISREFERUNIT" val="0"/>
  <p:tag name="KSO_WM_UNIT_HIGHLIGHT" val="0"/>
  <p:tag name="KSO_WM_UNIT_ID" val="diagram20231449_3*n_h_h_f*1_2_4_1"/>
  <p:tag name="KSO_WM_UNIT_INDEX" val="1_2_4_1"/>
  <p:tag name="KSO_WM_UNIT_LAYERLEVEL" val="1_1_1_1"/>
  <p:tag name="KSO_WM_UNIT_NOCLEAR" val="0"/>
  <p:tag name="KSO_WM_UNIT_PRESET_TEXT" val="单击此处输入你的项正文，请尽量言简意赅的阐述观点"/>
  <p:tag name="KSO_WM_UNIT_SUBTYPE" val="a"/>
  <p:tag name="KSO_WM_UNIT_TEXT_FILL_FORE_SCHEMECOLOR_INDEX_BRIGHTNESS" val="0.15"/>
  <p:tag name="KSO_WM_UNIT_TEXT_FILL_TYPE" val="1"/>
  <p:tag name="KSO_WM_UNIT_TYPE" val="n_h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美容520活动策划方案</vt:lpstr>
      <vt:lpstr>目录</vt:lpstr>
      <vt:lpstr>活动背景</vt:lpstr>
      <vt:lpstr>美容行业的发展趋势</vt:lpstr>
      <vt:lpstr>520节日的文化内涵</vt:lpstr>
      <vt:lpstr>提升品牌知名度和销售额</vt:lpstr>
      <vt:lpstr>活动目标</vt:lpstr>
      <vt:lpstr>增加新客户数量</vt:lpstr>
      <vt:lpstr>提高老客户复购率</vt:lpstr>
      <vt:lpstr>提升品牌形象和口碑</vt:lpstr>
      <vt:lpstr>活动主题和口号</vt:lpstr>
      <vt:lpstr>主题：美丽与爱同行</vt:lpstr>
      <vt:lpstr>口号：520，为美丽加分</vt:lpstr>
      <vt:lpstr>活动时间和地点</vt:lpstr>
      <vt:lpstr>时间：5月20日至5月30日</vt:lpstr>
      <vt:lpstr>地点：各门店及线上商城</vt:lpstr>
      <vt:lpstr>活动内容</vt:lpstr>
      <vt:lpstr>促销活动</vt:lpstr>
      <vt:lpstr>互动游戏</vt:lpstr>
      <vt:lpstr>会员专享福利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2024-09-15T19:00:03.199</cp:lastPrinted>
  <dcterms:created xsi:type="dcterms:W3CDTF">2024-09-15T11:00:03Z</dcterms:created>
  <dcterms:modified xsi:type="dcterms:W3CDTF">2024-09-15T11:00:05Z</dcterms:modified>
</cp:coreProperties>
</file>