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HUVNOQ+MS-UIGothic"/>
      <p:regular r:id="rId19"/>
    </p:embeddedFont>
    <p:embeddedFont>
      <p:font typeface="PLQQOG+VPTNDQ+Arial-BoldMT"/>
      <p:regular r:id="rId20"/>
    </p:embeddedFont>
    <p:embeddedFont>
      <p:font typeface="CNSLEB+OMDQII+ArialMT"/>
      <p:regular r:id="rId21"/>
    </p:embeddedFont>
    <p:embeddedFont>
      <p:font typeface="KQIIFL+ELKUNI+MicrosoftYaHei"/>
      <p:regular r:id="rId22"/>
    </p:embeddedFont>
    <p:embeddedFont>
      <p:font typeface="JTJNAW+PMGHFD+MicrosoftYaHei-Bold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6990D-5E61-45F3-B22F-A603E05F7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08E9F-B59C-4282-9AA3-762EEFF27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3BDAC-D541-4F4A-BC37-087BE50FE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A56E7-7BB4-47C1-831D-9040282A2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343A53-CCCB-425A-B29B-CB18F9A58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059A0F-A3D6-4B93-8522-2D76E418E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0D9FE0-3010-4A0E-9921-6DBD7D81A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8077F-12CC-4327-ABDC-55CB9FC47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50320-BDBD-48EE-ADC4-409F102EA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58D4B-C411-44A8-A4B9-AC1012B75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C23F0-1EC2-4726-952D-29A2EC7F8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22235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" y="1782980"/>
            <a:ext cx="360708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HUVNOQ+MS-UIGothic"/>
                <a:cs typeface="HUVNOQ+MS-UIGothic"/>
              </a:rPr>
              <a:t>大学生就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31850" y="2751609"/>
            <a:ext cx="3862819" cy="16766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0">
                <a:solidFill>
                  <a:srgbClr val="0084FF"/>
                </a:solidFill>
                <a:latin typeface="PLQQOG+VPTNDQ+Arial-BoldMT"/>
                <a:cs typeface="PLQQOG+VPTNDQ+Arial-BoldMT"/>
              </a:rPr>
              <a:t>cathy2</a:t>
            </a:r>
            <a:r>
              <a:rPr sz="5150" spc="-124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5150">
                <a:solidFill>
                  <a:srgbClr val="0084FF"/>
                </a:solidFill>
                <a:latin typeface="HUVNOQ+MS-UIGothic"/>
                <a:cs typeface="HUVNO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CNSLEB+OMDQII+ArialMT"/>
                <a:cs typeface="CNSLEB+OMDQII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HUVNOQ+MS-UIGothic"/>
                <a:cs typeface="HUVNOQ+MS-UIGothic"/>
              </a:rPr>
              <a:t>就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84FF"/>
                </a:solidFill>
                <a:latin typeface="HUVNOQ+MS-UIGothic"/>
                <a:cs typeface="HUVNOQ+MS-UIGothic"/>
              </a:rPr>
              <a:t>市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84FF"/>
                </a:solidFill>
                <a:latin typeface="HUVNOQ+MS-UIGothic"/>
                <a:cs typeface="HUVNOQ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KQIIFL+ELKUNI+MicrosoftYaHei"/>
                <a:cs typeface="KQIIFL+ELKUNI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3404692" cy="29783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CNSLEB+OMDQII+ArialMT"/>
                <a:cs typeface="CNSLEB+OMDQII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HUVNOQ+MS-UIGothic"/>
                <a:cs typeface="HUVNOQ+MS-UIGothic"/>
              </a:rPr>
              <a:t>求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职</a:t>
            </a:r>
            <a:r>
              <a:rPr sz="2400">
                <a:solidFill>
                  <a:srgbClr val="0084FF"/>
                </a:solidFill>
                <a:latin typeface="HUVNOQ+MS-UIGothic"/>
                <a:cs typeface="HUVNOQ+MS-UIGothic"/>
              </a:rPr>
              <a:t>技巧与方法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CNSLEB+OMDQII+ArialMT"/>
                <a:cs typeface="CNSLEB+OMDQII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职业规</a:t>
            </a:r>
            <a:r>
              <a:rPr sz="2400">
                <a:solidFill>
                  <a:srgbClr val="0084FF"/>
                </a:solidFill>
                <a:latin typeface="HUVNOQ+MS-UIGothic"/>
                <a:cs typeface="HUVNOQ+MS-UIGothic"/>
              </a:rPr>
              <a:t>划与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84FF"/>
                </a:solidFill>
                <a:latin typeface="HUVNOQ+MS-UIGothic"/>
                <a:cs typeface="HUVNOQ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CNSLEB+OMDQII+ArialMT"/>
                <a:cs typeface="CNSLEB+OMDQII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HUVNOQ+MS-UIGothic"/>
                <a:cs typeface="HUVNOQ+MS-UIGothic"/>
              </a:rPr>
              <a:t>就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84FF"/>
                </a:solidFill>
                <a:latin typeface="HUVNOQ+MS-UIGothic"/>
                <a:cs typeface="HUVNOQ+MS-UIGothic"/>
              </a:rPr>
              <a:t>心理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调</a:t>
            </a:r>
            <a:r>
              <a:rPr sz="2400">
                <a:solidFill>
                  <a:srgbClr val="0084FF"/>
                </a:solidFill>
                <a:latin typeface="HUVNOQ+MS-UIGothic"/>
                <a:cs typeface="HUVNOQ+MS-UIGothic"/>
              </a:rPr>
              <a:t>适与准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CNSLEB+OMDQII+ArialMT"/>
                <a:cs typeface="CNSLEB+OMDQII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创业</a:t>
            </a:r>
            <a:r>
              <a:rPr sz="2400">
                <a:solidFill>
                  <a:srgbClr val="0084FF"/>
                </a:solidFill>
                <a:latin typeface="HUVNOQ+MS-UIGothic"/>
                <a:cs typeface="HUVNOQ+MS-UIGothic"/>
              </a:rPr>
              <a:t>与就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业选择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CNSLEB+OMDQII+ArialMT"/>
                <a:cs typeface="CNSLEB+OMDQII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HUVNOQ+MS-UIGothic"/>
                <a:cs typeface="HUVNOQ+MS-UIGothic"/>
              </a:rPr>
              <a:t>就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业权</a:t>
            </a:r>
            <a:r>
              <a:rPr sz="2400">
                <a:solidFill>
                  <a:srgbClr val="0084FF"/>
                </a:solidFill>
                <a:latin typeface="HUVNOQ+MS-UIGothic"/>
                <a:cs typeface="HUVNOQ+MS-UIGothic"/>
              </a:rPr>
              <a:t>益与保障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HUVNOQ+MS-UIGothic"/>
                <a:cs typeface="HUVNOQ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22891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HUVNOQ+MS-UIGothic"/>
                <a:cs typeface="HUVNOQ+MS-UIGothic"/>
              </a:rPr>
              <a:t>就市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PLQQOG+VPTNDQ+Arial-BoldMT"/>
                <a:cs typeface="PLQQOG+VPTNDQ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HUVNOQ+MS-UIGothic"/>
                <a:cs typeface="HUVNOQ+MS-UIGothic"/>
              </a:rPr>
              <a:t>当前就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84FF"/>
                </a:solidFill>
                <a:latin typeface="HUVNOQ+MS-UIGothic"/>
                <a:cs typeface="HUVNOQ+MS-UIGothic"/>
              </a:rPr>
              <a:t>形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TJNAW+PMGHFD+MicrosoftYaHei-Bold"/>
                <a:cs typeface="JTJNAW+PMGHF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TJNAW+PMGHFD+MicrosoftYaHei-Bold"/>
                <a:cs typeface="JTJNAW+PMGHF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TJNAW+PMGHFD+MicrosoftYaHei-Bold"/>
                <a:cs typeface="JTJNAW+PMGHF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HUVNOQ+MS-UIGothic"/>
                <a:cs typeface="HUVNOQ+MS-UIGothic"/>
              </a:rPr>
              <a:t>就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业竞</a:t>
            </a:r>
            <a:r>
              <a:rPr sz="2000" spc="25">
                <a:solidFill>
                  <a:srgbClr val="0084FF"/>
                </a:solidFill>
                <a:latin typeface="HUVNOQ+MS-UIGothic"/>
                <a:cs typeface="HUVNOQ+MS-UIGothic"/>
              </a:rPr>
              <a:t>争激烈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HUVNOQ+MS-UIGothic"/>
                <a:cs typeface="HUVNOQ+MS-UIGothic"/>
              </a:rPr>
              <a:t>就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业结</a:t>
            </a:r>
            <a:r>
              <a:rPr sz="2000" spc="23">
                <a:solidFill>
                  <a:srgbClr val="0084FF"/>
                </a:solidFill>
                <a:latin typeface="HUVNOQ+MS-UIGothic"/>
                <a:cs typeface="HUVNOQ+MS-UIGothic"/>
              </a:rPr>
              <a:t>构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调</a:t>
            </a:r>
            <a:r>
              <a:rPr sz="2000">
                <a:solidFill>
                  <a:srgbClr val="0084FF"/>
                </a:solidFill>
                <a:latin typeface="HUVNOQ+MS-UIGothic"/>
                <a:cs typeface="HUVNOQ+MS-UIGothic"/>
              </a:rPr>
              <a:t>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HUVNOQ+MS-UIGothic"/>
                <a:cs typeface="HUVNOQ+MS-UIGothic"/>
              </a:rPr>
              <a:t>就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业观</a:t>
            </a:r>
            <a:r>
              <a:rPr sz="2000" spc="23">
                <a:solidFill>
                  <a:srgbClr val="0084FF"/>
                </a:solidFill>
                <a:latin typeface="HUVNOQ+MS-UIGothic"/>
                <a:cs typeface="HUVNOQ+MS-UIGothic"/>
              </a:rPr>
              <a:t>念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转变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随着高校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招，大学生数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量增多，就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业竞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争愈加激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烈。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产业结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致部分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场饱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和，就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会减少。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大学生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于就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的期望和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要求逐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提高，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于工作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和薪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待遇有更高追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HUVNOQ+MS-UIGothic"/>
                <a:cs typeface="HUVNOQ+MS-UIGothic"/>
              </a:rPr>
              <a:t>行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业发</a:t>
            </a:r>
            <a:r>
              <a:rPr sz="3000">
                <a:solidFill>
                  <a:srgbClr val="0084FF"/>
                </a:solidFill>
                <a:latin typeface="HUVNOQ+MS-UIGothic"/>
                <a:cs typeface="HUVNOQ+MS-UIGothic"/>
              </a:rPr>
              <a:t>展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375025" y="1739935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DCEAFF"/>
                </a:solidFill>
                <a:latin typeface="JTJNAW+PMGHFD+MicrosoftYaHei-Bold"/>
                <a:cs typeface="JTJNAW+PMGHF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106284" y="1739935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DCEAFF"/>
                </a:solidFill>
                <a:latin typeface="JTJNAW+PMGHFD+MicrosoftYaHei-Bold"/>
                <a:cs typeface="JTJNAW+PMGHF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552430" y="1739935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DCEAFF"/>
                </a:solidFill>
                <a:latin typeface="JTJNAW+PMGHFD+MicrosoftYaHei-Bold"/>
                <a:cs typeface="JTJNAW+PMGHF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94130" y="2696646"/>
            <a:ext cx="2797149" cy="1127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HUVNOQ+MS-UIGothic"/>
                <a:cs typeface="HUVNOQ+MS-UIGothic"/>
              </a:rPr>
              <a:t>信息技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FFFFFF"/>
                </a:solidFill>
                <a:latin typeface="HUVNOQ+MS-UIGothic"/>
                <a:cs typeface="HUVNOQ+MS-UIGothic"/>
              </a:rPr>
              <a:t>行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FFFFFF"/>
                </a:solidFill>
                <a:latin typeface="HUVNOQ+MS-UIGothic"/>
                <a:cs typeface="HUVNOQ+MS-UIGothic"/>
              </a:rPr>
              <a:t>持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续</a:t>
            </a:r>
          </a:p>
          <a:p>
            <a:pPr marL="0" marR="0">
              <a:lnSpc>
                <a:spcPts val="2300"/>
              </a:lnSpc>
              <a:spcBef>
                <a:spcPts val="825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FFFFFF"/>
                </a:solidFill>
                <a:latin typeface="HUVNOQ+MS-UIGothic"/>
                <a:cs typeface="HUVNOQ+MS-UIGothic"/>
              </a:rPr>
              <a:t>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31079" y="269664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4280"/>
                </a:solidFill>
                <a:latin typeface="SimSun"/>
                <a:cs typeface="SimSun"/>
              </a:rPr>
              <a:t>绿</a:t>
            </a:r>
            <a:r>
              <a:rPr sz="2300" spc="25">
                <a:solidFill>
                  <a:srgbClr val="004280"/>
                </a:solidFill>
                <a:latin typeface="HUVNOQ+MS-UIGothic"/>
                <a:cs typeface="HUVNOQ+MS-UIGothic"/>
              </a:rPr>
              <a:t>色</a:t>
            </a:r>
            <a:r>
              <a:rPr sz="2300" spc="25">
                <a:solidFill>
                  <a:srgbClr val="004280"/>
                </a:solidFill>
                <a:latin typeface="SimSun"/>
                <a:cs typeface="SimSun"/>
              </a:rPr>
              <a:t>环</a:t>
            </a:r>
            <a:r>
              <a:rPr sz="2300" spc="23">
                <a:solidFill>
                  <a:srgbClr val="004280"/>
                </a:solidFill>
                <a:latin typeface="HUVNOQ+MS-UIGothic"/>
                <a:cs typeface="HUVNOQ+MS-UIGothic"/>
              </a:rPr>
              <a:t>保</a:t>
            </a:r>
            <a:r>
              <a:rPr sz="2300" spc="25">
                <a:solidFill>
                  <a:srgbClr val="004280"/>
                </a:solidFill>
                <a:latin typeface="SimSun"/>
                <a:cs typeface="SimSun"/>
              </a:rPr>
              <a:t>产业</a:t>
            </a:r>
            <a:r>
              <a:rPr sz="2300" spc="25">
                <a:solidFill>
                  <a:srgbClr val="004280"/>
                </a:solidFill>
                <a:latin typeface="HUVNOQ+MS-UIGothic"/>
                <a:cs typeface="HUVNOQ+MS-UIGothic"/>
              </a:rPr>
              <a:t>崛起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50884" y="269664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HUVNOQ+MS-UIGothic"/>
                <a:cs typeface="HUVNOQ+MS-UIGothic"/>
              </a:rPr>
              <a:t>服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务业</a:t>
            </a:r>
            <a:r>
              <a:rPr sz="2300" spc="23">
                <a:solidFill>
                  <a:srgbClr val="FFFFFF"/>
                </a:solidFill>
                <a:latin typeface="HUVNOQ+MS-UIGothic"/>
                <a:cs typeface="HUVNOQ+MS-UIGothic"/>
              </a:rPr>
              <a:t>持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2300" spc="25">
                <a:solidFill>
                  <a:srgbClr val="FFFFFF"/>
                </a:solidFill>
                <a:latin typeface="HUVNOQ+MS-UIGothic"/>
                <a:cs typeface="HUVNOQ+MS-UIGothic"/>
              </a:rPr>
              <a:t>增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94130" y="3748778"/>
            <a:ext cx="2993454" cy="1116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随着科技的不断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步，信息技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仍将保持快速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展，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大学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生提供更多就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机会。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831079" y="3748778"/>
            <a:ext cx="3067050" cy="1116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HUVNOQ+MS-UIGothic"/>
                <a:cs typeface="HUVNOQ+MS-UIGothic"/>
              </a:rPr>
              <a:t>国家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4280"/>
                </a:solidFill>
                <a:latin typeface="HUVNOQ+MS-UIGothic"/>
                <a:cs typeface="HUVNOQ+MS-UIGothic"/>
              </a:rPr>
              <a:t>于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4280"/>
                </a:solidFill>
                <a:latin typeface="HUVNOQ+MS-UIGothic"/>
                <a:cs typeface="HUVNOQ+MS-UIGothic"/>
              </a:rPr>
              <a:t>保的重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4280"/>
                </a:solidFill>
                <a:latin typeface="HUVNOQ+MS-UIGothic"/>
                <a:cs typeface="HUVNOQ+MS-UIGothic"/>
              </a:rPr>
              <a:t>程度不断提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HUVNOQ+MS-UIGothic"/>
                <a:cs typeface="HUVNOQ+MS-UIGothic"/>
              </a:rPr>
              <a:t>高，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4280"/>
                </a:solidFill>
                <a:latin typeface="HUVNOQ+MS-UIGothic"/>
                <a:cs typeface="HUVNOQ+MS-UIGothic"/>
              </a:rPr>
              <a:t>色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4280"/>
                </a:solidFill>
                <a:latin typeface="HUVNOQ+MS-UIGothic"/>
                <a:cs typeface="HUVNOQ+MS-UIGothic"/>
              </a:rPr>
              <a:t>保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4280"/>
                </a:solidFill>
                <a:latin typeface="HUVNOQ+MS-UIGothic"/>
                <a:cs typeface="HUVNOQ+MS-UIGothic"/>
              </a:rPr>
              <a:t>将迎来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4280"/>
                </a:solidFill>
                <a:latin typeface="HUVNOQ+MS-UIGothic"/>
                <a:cs typeface="HUVNOQ+MS-UIGothic"/>
              </a:rPr>
              <a:t>展机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HUVNOQ+MS-UIGothic"/>
                <a:cs typeface="HUVNOQ+MS-UIGothic"/>
              </a:rPr>
              <a:t>遇。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350884" y="3748778"/>
            <a:ext cx="2993454" cy="1116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随着消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产业结</a:t>
            </a: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整，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务业</a:t>
            </a: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将保持持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长态势</a:t>
            </a: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大学生提供更多就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HUVNOQ+MS-UIGothic"/>
                <a:cs typeface="HUVNOQ+MS-UIGothic"/>
              </a:rPr>
              <a:t>机会。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热门职</a:t>
            </a:r>
            <a:r>
              <a:rPr sz="3000">
                <a:solidFill>
                  <a:srgbClr val="0084FF"/>
                </a:solidFill>
                <a:latin typeface="HUVNOQ+MS-UIGothic"/>
                <a:cs typeface="HUVNOQ+MS-UIGothic"/>
              </a:rPr>
              <a:t>位与薪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软</a:t>
            </a: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件开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工程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1607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资较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高，市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需求大，但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争也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激烈。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数据分析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随着大数据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代的到来，数据分析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需求量逐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02055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增加。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48340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品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经</a:t>
            </a:r>
            <a:r>
              <a:rPr sz="2300">
                <a:solidFill>
                  <a:srgbClr val="0084FF"/>
                </a:solidFill>
                <a:latin typeface="HUVNOQ+MS-UIGothic"/>
                <a:cs typeface="HUVNOQ+MS-UIGothic"/>
              </a:rPr>
              <a:t>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8710" y="5383268"/>
            <a:ext cx="45269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负责产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品的整体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划和管理，薪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资较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高且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展空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间较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4917801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0084FF"/>
                </a:solidFill>
                <a:latin typeface="HUVNOQ+MS-UIGothic"/>
                <a:cs typeface="HUVNOQ+MS-UIGothic"/>
              </a:rPr>
              <a:t>求技巧与方法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PLQQOG+VPTNDQ+Arial-BoldMT"/>
                <a:cs typeface="PLQQOG+VPTNDQ+Arial-BoldMT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简历</a:t>
            </a:r>
            <a:r>
              <a:rPr sz="3000">
                <a:solidFill>
                  <a:srgbClr val="0084FF"/>
                </a:solidFill>
                <a:latin typeface="HUVNOQ+MS-UIGothic"/>
                <a:cs typeface="HUVNOQ+MS-UIGothic"/>
              </a:rPr>
              <a:t>撰写技巧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5544" y="1660287"/>
            <a:ext cx="17145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HUVNOQ+MS-UIGothic"/>
                <a:cs typeface="HUVNOQ+MS-UIGothic"/>
              </a:rPr>
              <a:t>突出个人</a:t>
            </a: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经历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85544" y="2144767"/>
            <a:ext cx="49651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简历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与求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职岗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位相关的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实习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目或工作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，突出个人能力和成果。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85544" y="3203971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简洁</a:t>
            </a:r>
            <a:r>
              <a:rPr sz="1800">
                <a:solidFill>
                  <a:srgbClr val="0084FF"/>
                </a:solidFill>
                <a:latin typeface="HUVNOQ+MS-UIGothic"/>
                <a:cs typeface="HUVNOQ+MS-UIGothic"/>
              </a:rPr>
              <a:t>明了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85544" y="3688453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简历简洁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明了，突出重点，避免冗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和无关的信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85544" y="3962772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息。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85544" y="4767976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84FF"/>
                </a:solidFill>
                <a:latin typeface="HUVNOQ+MS-UIGothic"/>
                <a:cs typeface="HUVNOQ+MS-UIGothic"/>
              </a:rPr>
              <a:t>格式</a:t>
            </a:r>
            <a:r>
              <a:rPr sz="1800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1800">
                <a:solidFill>
                  <a:srgbClr val="0084FF"/>
                </a:solidFill>
                <a:latin typeface="HUVNOQ+MS-UIGothic"/>
                <a:cs typeface="HUVNOQ+MS-UIGothic"/>
              </a:rPr>
              <a:t>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85544" y="5252458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范的格式和排版，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让简历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易于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，提高求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185544" y="5526778"/>
            <a:ext cx="983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成功率。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HUVNOQ+MS-UIGothic"/>
                <a:cs typeface="HUVNOQ+MS-UIGothic"/>
              </a:rPr>
              <a:t>面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试</a:t>
            </a:r>
            <a:r>
              <a:rPr sz="3000">
                <a:solidFill>
                  <a:srgbClr val="0084FF"/>
                </a:solidFill>
                <a:latin typeface="HUVNOQ+MS-UIGothic"/>
                <a:cs typeface="HUVNOQ+MS-UIGothic"/>
              </a:rPr>
              <a:t>技巧与注意事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提前准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准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时</a:t>
            </a: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参加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表达清晰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提前了解公司和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岗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位需求，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好常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试问题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的答案。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尽量提前到达面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地点，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展示个人的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素养和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任心。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中保持自信，清晰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地表达自己的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点和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HUVNOQ+MS-UIGothic"/>
                <a:cs typeface="HUVNOQ+MS-UIGothic"/>
              </a:rPr>
              <a:t>网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络</a:t>
            </a:r>
            <a:r>
              <a:rPr sz="3000">
                <a:solidFill>
                  <a:srgbClr val="0084FF"/>
                </a:solidFill>
                <a:latin typeface="HUVNOQ+MS-UIGothic"/>
                <a:cs typeface="HUVNOQ+MS-UIGothic"/>
              </a:rPr>
              <a:t>求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职</a:t>
            </a:r>
            <a:r>
              <a:rPr sz="3000">
                <a:solidFill>
                  <a:srgbClr val="0084FF"/>
                </a:solidFill>
                <a:latin typeface="HUVNOQ+MS-UIGothic"/>
                <a:cs typeface="HUVNOQ+MS-UIGothic"/>
              </a:rPr>
              <a:t>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45734" y="13968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筛选</a:t>
            </a: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招聘信息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19904" y="1921247"/>
            <a:ext cx="41624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在各大招聘网站上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与个人求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意向匹配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558154" y="2195568"/>
            <a:ext cx="1364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的招聘信息。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949575" y="4672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投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递简历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78800" y="4672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建立个人品牌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07365" y="5197213"/>
            <a:ext cx="42343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根据招聘信息的要求，有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性地投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递简历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178800" y="5197213"/>
            <a:ext cx="40888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在社交媒体上建立个人品牌，展示个人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能力和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22891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HUVNOQ+MS-UIGothic"/>
                <a:cs typeface="HUVNOQ+MS-UIGothic"/>
              </a:rPr>
              <a:t>与展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PLQQOG+VPTNDQ+Arial-BoldMT"/>
                <a:cs typeface="PLQQOG+VPTNDQ+Arial-BoldMT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职业规</a:t>
            </a:r>
            <a:r>
              <a:rPr sz="3000">
                <a:solidFill>
                  <a:srgbClr val="0084FF"/>
                </a:solidFill>
                <a:latin typeface="HUVNOQ+MS-UIGothic"/>
                <a:cs typeface="HUVNOQ+MS-UIGothic"/>
              </a:rPr>
              <a:t>划的重要性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明确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职业</a:t>
            </a: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目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职业规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划可以帮助大学生明确自己的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，避免盲目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选择职业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提高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职业竞</a:t>
            </a: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争力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过职业规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划，大学生可以了解市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需求和行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业趋势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，有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性地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提升自己的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技能和素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职业竞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争力。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增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强</a:t>
            </a: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自我信心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明确的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职业规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划可以帮助大学生增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自我信心，使他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更有信心面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未来的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HUVNOQ+MS-UIGothic"/>
                <a:cs typeface="HUVNOQ+MS-UIGothic"/>
              </a:rPr>
              <a:t>如何制定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职业规</a:t>
            </a:r>
            <a:r>
              <a:rPr sz="3000">
                <a:solidFill>
                  <a:srgbClr val="0084FF"/>
                </a:solidFill>
                <a:latin typeface="HUVNOQ+MS-UIGothic"/>
                <a:cs typeface="HUVNOQ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HUVNOQ+MS-UIGothic"/>
                <a:cs typeface="HUVNOQ+MS-UIGothic"/>
              </a:rPr>
              <a:t>自我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1550">
                <a:solidFill>
                  <a:srgbClr val="0084FF"/>
                </a:solidFill>
                <a:latin typeface="HUVNOQ+MS-UIGothic"/>
                <a:cs typeface="HUVNOQ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HUVNOQ+MS-UIGothic"/>
                <a:cs typeface="HUVNOQ+MS-UIGothic"/>
              </a:rPr>
              <a:t>目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标设</a:t>
            </a:r>
            <a:r>
              <a:rPr sz="1550">
                <a:solidFill>
                  <a:srgbClr val="0084FF"/>
                </a:solidFill>
                <a:latin typeface="HUVNOQ+MS-UIGothic"/>
                <a:cs typeface="HUVNOQ+MS-UIGothic"/>
              </a:rPr>
              <a:t>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首先需要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自身的能力、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趣、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行全面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估，以便</a:t>
            </a:r>
          </a:p>
          <a:p>
            <a:pPr marL="5143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了解自己的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和不足。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根据自我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估和市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场调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果，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定明确的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划，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包括短期和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期目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HUVNOQ+MS-UIGothic"/>
                <a:cs typeface="HUVNOQ+MS-UIGothic"/>
              </a:rPr>
              <a:t>市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场调</a:t>
            </a:r>
            <a:r>
              <a:rPr sz="1550">
                <a:solidFill>
                  <a:srgbClr val="0084FF"/>
                </a:solidFill>
                <a:latin typeface="HUVNOQ+MS-UIGothic"/>
                <a:cs typeface="HUVNOQ+MS-UIGothic"/>
              </a:rPr>
              <a:t>研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HUVNOQ+MS-UIGothic"/>
                <a:cs typeface="HUVNOQ+MS-UIGothic"/>
              </a:rPr>
              <a:t>行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动计</a:t>
            </a:r>
            <a:r>
              <a:rPr sz="1550">
                <a:solidFill>
                  <a:srgbClr val="0084FF"/>
                </a:solidFill>
                <a:latin typeface="HUVNOQ+MS-UIGothic"/>
                <a:cs typeface="HUVNOQ+MS-UIGothic"/>
              </a:rPr>
              <a:t>划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了解目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的市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状况、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前景，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制定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业规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划提供依据。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为实现职业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，制定具体的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218169" y="5557373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动计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划，包括学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新技能、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875269" y="5865983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参加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践活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实习</a:t>
            </a:r>
            <a:r>
              <a:rPr sz="1350">
                <a:solidFill>
                  <a:srgbClr val="000000"/>
                </a:solidFill>
                <a:latin typeface="HUVNOQ+MS-UIGothic"/>
                <a:cs typeface="HUVNOQ+MS-UIGothic"/>
              </a:rPr>
              <a:t>机会等。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职业发</a:t>
            </a:r>
            <a:r>
              <a:rPr sz="3000">
                <a:solidFill>
                  <a:srgbClr val="0084FF"/>
                </a:solidFill>
                <a:latin typeface="HUVNOQ+MS-UIGothic"/>
                <a:cs typeface="HUVNOQ+MS-UIGothic"/>
              </a:rPr>
              <a:t>展路径与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15135" y="16400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纵</a:t>
            </a: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向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84FF"/>
                </a:solidFill>
                <a:latin typeface="HUVNOQ+MS-UIGothic"/>
                <a:cs typeface="HUVNOQ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76715" y="164000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横向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84FF"/>
                </a:solidFill>
                <a:latin typeface="HUVNOQ+MS-UIGothic"/>
                <a:cs typeface="HUVNOQ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在某一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职业领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域内不断深化，从初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级职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位晋</a:t>
            </a:r>
          </a:p>
          <a:p>
            <a:pPr marL="2476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升到高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级职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职业领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域内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尝试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不同的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岗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位或跨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展，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拓展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技能和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94179" y="44117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自主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创业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UVNOQ+MS-UIGothic"/>
                <a:cs typeface="HUVNOQ+MS-UIGothic"/>
              </a:rPr>
              <a:t>跨界融合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8300" y="5011793"/>
            <a:ext cx="43079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利用自身技能和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源开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自己的事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</a:p>
          <a:p>
            <a:pPr marL="2286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个人价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和梦想。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41969" y="501179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将不同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域的技能和知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融合在一起，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新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性地开展工作，成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HUVNOQ+MS-UIGothic"/>
                <a:cs typeface="HUVNOQ+MS-UIGothic"/>
              </a:rPr>
              <a:t>复合型人才。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https://d.book118.com/426222235140010040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HUVNOQ+MS-UIGothic</vt:lpstr>
      <vt:lpstr>PLQQOG+VPTNDQ+Arial-BoldMT</vt:lpstr>
      <vt:lpstr>Times New Roman</vt:lpstr>
      <vt:lpstr>CNSLEB+OMDQII+ArialMT</vt:lpstr>
      <vt:lpstr>SimSun</vt:lpstr>
      <vt:lpstr>KQIIFL+ELKUNI+MicrosoftYaHei</vt:lpstr>
      <vt:lpstr>JTJNAW+PMGHFD+MicrosoftYaHei-Bold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2024-09-07T02:42:29.146</cp:lastPrinted>
  <dcterms:created xsi:type="dcterms:W3CDTF">2024-09-06T18:42:29Z</dcterms:created>
  <dcterms:modified xsi:type="dcterms:W3CDTF">2024-09-06T18:42:30Z</dcterms:modified>
</cp:coreProperties>
</file>