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CC5064-9606-4EBF-9332-AFD696BFC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0649FF-500A-43A3-92D5-40207B3E9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E4C386-4FE2-4983-82AE-53712B7D3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64CC12-692E-413C-9FDD-BC033A0B5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98EB90-883D-405C-9B06-F49F2C9C5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594CBC-F199-4646-91FB-3C491F8A1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332726-3A60-4CBC-AE59-03E704CA2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F56A92-1117-4DA7-BAF8-A418C9F85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2AC78E-4E1F-43C0-84D0-D0D526B626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787814-A16A-4CEE-8FF6-AA9781A26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FD4374-88F6-476D-8A9C-364AF9CB3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23324314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使用情态动词表达安排和计划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情态动词基本概念与分类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安排类情态动词用法解析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计划类情态动词用法解析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情态动词在句中的位置和搭配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常见错误及纠正方法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实战演练与案例分析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情态动词基本概念与分类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情态动词是一种辅助动词，用来表达说话人的态度、情感、判断或推测等。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情态动词不能单独作谓语，必须与实义动词一起构成谓语，表达完整的意思。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情态动词没有人称和数的变化，但有时态和语气的变化。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can/could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may/might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must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表示能力、可能性、允许或请求等。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表示可能、许可、祝愿或委婉的请求等。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表示必须、必要与推测等。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常见情态动词列举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964" b="996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147" r="221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常见情态动词列举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表示将来、命令、允诺、征求意见或建议等。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表示意愿、决心、习惯或推测等。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表示应该、责任或义务等。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表示敢于、需要或必要等。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shall/should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will/would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ought to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dare/need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情态动词时态变化规则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flipV="1">
            <a:off x="628074" y="4006263"/>
            <a:ext cx="2057400" cy="43205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625403" y="3988927"/>
            <a:ext cx="206274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现在时</a:t>
            </a:r>
          </a:p>
        </p:txBody>
      </p:sp>
      <p:sp>
        <p:nvSpPr>
          <p:cNvPr id="26" name="Freeform 26"/>
          <p:cNvSpPr/>
          <p:nvPr/>
        </p:nvSpPr>
        <p:spPr>
          <a:xfrm>
            <a:off x="539110" y="1836420"/>
            <a:ext cx="2235327" cy="1434560"/>
          </a:xfrm>
          <a:custGeom>
            <a:rect l="l" t="t" r="r" b="b"/>
            <a:pathLst>
              <a:path w="2234654" h="1434898">
                <a:moveTo>
                  <a:pt x="0" y="0"/>
                </a:moveTo>
                <a:lnTo>
                  <a:pt x="372442" y="0"/>
                </a:lnTo>
                <a:lnTo>
                  <a:pt x="372442" y="0"/>
                </a:lnTo>
                <a:lnTo>
                  <a:pt x="931106" y="0"/>
                </a:lnTo>
                <a:lnTo>
                  <a:pt x="2234654" y="0"/>
                </a:lnTo>
                <a:lnTo>
                  <a:pt x="2234654" y="837024"/>
                </a:lnTo>
                <a:lnTo>
                  <a:pt x="2234654" y="837024"/>
                </a:lnTo>
                <a:lnTo>
                  <a:pt x="2234654" y="1195748"/>
                </a:lnTo>
                <a:lnTo>
                  <a:pt x="2234654" y="1434898"/>
                </a:lnTo>
                <a:lnTo>
                  <a:pt x="931106" y="1434898"/>
                </a:lnTo>
                <a:lnTo>
                  <a:pt x="651782" y="1614260"/>
                </a:lnTo>
                <a:lnTo>
                  <a:pt x="372442" y="1434898"/>
                </a:lnTo>
                <a:lnTo>
                  <a:pt x="0" y="1434898"/>
                </a:lnTo>
                <a:lnTo>
                  <a:pt x="0" y="1195748"/>
                </a:lnTo>
                <a:lnTo>
                  <a:pt x="0" y="837024"/>
                </a:lnTo>
                <a:lnTo>
                  <a:pt x="0" y="8370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9050">
            <a:solidFill>
              <a:schemeClr val="lt1">
                <a:lumMod val="95000"/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1314255" y="2225802"/>
            <a:ext cx="527590" cy="593503"/>
          </a:xfrm>
          <a:custGeom>
            <a:rect l="l" t="t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613786" y="4632433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can/may/must/shall/will + 动词原形。</a:t>
            </a:r>
          </a:p>
        </p:txBody>
      </p:sp>
      <p:sp>
        <p:nvSpPr>
          <p:cNvPr id="29" name="AutoShape 29"/>
          <p:cNvSpPr/>
          <p:nvPr/>
        </p:nvSpPr>
        <p:spPr>
          <a:xfrm flipV="1">
            <a:off x="2866760" y="4006263"/>
            <a:ext cx="2057400" cy="432054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2778558" y="1836420"/>
            <a:ext cx="2233803" cy="1434560"/>
          </a:xfrm>
          <a:custGeom>
            <a:rect l="l" t="t" r="r" b="b"/>
            <a:pathLst>
              <a:path w="2234654" h="1434898">
                <a:moveTo>
                  <a:pt x="0" y="0"/>
                </a:moveTo>
                <a:lnTo>
                  <a:pt x="372442" y="0"/>
                </a:lnTo>
                <a:lnTo>
                  <a:pt x="372442" y="0"/>
                </a:lnTo>
                <a:lnTo>
                  <a:pt x="931106" y="0"/>
                </a:lnTo>
                <a:lnTo>
                  <a:pt x="2234654" y="0"/>
                </a:lnTo>
                <a:lnTo>
                  <a:pt x="2234654" y="837024"/>
                </a:lnTo>
                <a:lnTo>
                  <a:pt x="2234654" y="837024"/>
                </a:lnTo>
                <a:lnTo>
                  <a:pt x="2234654" y="1195748"/>
                </a:lnTo>
                <a:lnTo>
                  <a:pt x="2234654" y="1434898"/>
                </a:lnTo>
                <a:lnTo>
                  <a:pt x="931106" y="1434898"/>
                </a:lnTo>
                <a:lnTo>
                  <a:pt x="651782" y="1614260"/>
                </a:lnTo>
                <a:lnTo>
                  <a:pt x="372442" y="1434898"/>
                </a:lnTo>
                <a:lnTo>
                  <a:pt x="0" y="1434898"/>
                </a:lnTo>
                <a:lnTo>
                  <a:pt x="0" y="1195748"/>
                </a:lnTo>
                <a:lnTo>
                  <a:pt x="0" y="837024"/>
                </a:lnTo>
                <a:lnTo>
                  <a:pt x="0" y="8370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 w="19050">
            <a:solidFill>
              <a:schemeClr val="lt1">
                <a:lumMod val="95000"/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3631093" y="2611469"/>
            <a:ext cx="193929" cy="178308"/>
          </a:xfrm>
          <a:custGeom>
            <a:rect l="l" t="t" r="r" b="b"/>
            <a:pathLst>
              <a:path w="26" h="24">
                <a:moveTo>
                  <a:pt x="22" y="1"/>
                </a:moveTo>
                <a:cubicBezTo>
                  <a:pt x="22" y="0"/>
                  <a:pt x="21" y="0"/>
                  <a:pt x="20" y="1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1"/>
                  <a:pt x="0" y="22"/>
                </a:cubicBezTo>
                <a:cubicBezTo>
                  <a:pt x="0" y="22"/>
                  <a:pt x="1" y="23"/>
                  <a:pt x="1" y="23"/>
                </a:cubicBezTo>
                <a:cubicBezTo>
                  <a:pt x="5" y="24"/>
                  <a:pt x="5" y="24"/>
                  <a:pt x="5" y="24"/>
                </a:cubicBezTo>
                <a:cubicBezTo>
                  <a:pt x="6" y="24"/>
                  <a:pt x="7" y="24"/>
                  <a:pt x="7" y="24"/>
                </a:cubicBezTo>
                <a:cubicBezTo>
                  <a:pt x="25" y="6"/>
                  <a:pt x="25" y="6"/>
                  <a:pt x="25" y="6"/>
                </a:cubicBezTo>
                <a:cubicBezTo>
                  <a:pt x="26" y="5"/>
                  <a:pt x="26" y="4"/>
                  <a:pt x="25" y="3"/>
                </a:cubicBezTo>
                <a:lnTo>
                  <a:pt x="22" y="1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3671860" y="2264283"/>
            <a:ext cx="487966" cy="466058"/>
          </a:xfrm>
          <a:custGeom>
            <a:rect l="l" t="t" r="r" b="b"/>
            <a:pathLst>
              <a:path w="66" h="62">
                <a:moveTo>
                  <a:pt x="45" y="1"/>
                </a:moveTo>
                <a:cubicBezTo>
                  <a:pt x="45" y="0"/>
                  <a:pt x="45" y="0"/>
                  <a:pt x="45" y="0"/>
                </a:cubicBezTo>
                <a:cubicBezTo>
                  <a:pt x="45" y="1"/>
                  <a:pt x="45" y="1"/>
                  <a:pt x="45" y="1"/>
                </a:cubicBezTo>
                <a:cubicBezTo>
                  <a:pt x="43" y="0"/>
                  <a:pt x="41" y="0"/>
                  <a:pt x="40" y="1"/>
                </a:cubicBezTo>
                <a:cubicBezTo>
                  <a:pt x="39" y="2"/>
                  <a:pt x="39" y="2"/>
                  <a:pt x="39" y="2"/>
                </a:cubicBezTo>
                <a:cubicBezTo>
                  <a:pt x="38" y="3"/>
                  <a:pt x="37" y="5"/>
                  <a:pt x="37" y="6"/>
                </a:cubicBezTo>
                <a:cubicBezTo>
                  <a:pt x="37" y="7"/>
                  <a:pt x="37" y="8"/>
                  <a:pt x="38" y="9"/>
                </a:cubicBezTo>
                <a:cubicBezTo>
                  <a:pt x="39" y="12"/>
                  <a:pt x="38" y="15"/>
                  <a:pt x="36" y="16"/>
                </a:cubicBezTo>
                <a:cubicBezTo>
                  <a:pt x="33" y="19"/>
                  <a:pt x="24" y="28"/>
                  <a:pt x="21" y="26"/>
                </a:cubicBezTo>
                <a:cubicBezTo>
                  <a:pt x="16" y="23"/>
                  <a:pt x="10" y="24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3" y="27"/>
                  <a:pt x="2" y="28"/>
                  <a:pt x="0" y="29"/>
                </a:cubicBezTo>
                <a:cubicBezTo>
                  <a:pt x="0" y="29"/>
                  <a:pt x="0" y="30"/>
                  <a:pt x="0" y="30"/>
                </a:cubicBezTo>
                <a:cubicBezTo>
                  <a:pt x="0" y="31"/>
                  <a:pt x="0" y="31"/>
                  <a:pt x="0" y="32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63"/>
                  <a:pt x="32" y="63"/>
                  <a:pt x="32" y="63"/>
                </a:cubicBezTo>
                <a:cubicBezTo>
                  <a:pt x="33" y="63"/>
                  <a:pt x="33" y="63"/>
                  <a:pt x="33" y="62"/>
                </a:cubicBezTo>
                <a:cubicBezTo>
                  <a:pt x="38" y="57"/>
                  <a:pt x="41" y="49"/>
                  <a:pt x="37" y="42"/>
                </a:cubicBezTo>
                <a:cubicBezTo>
                  <a:pt x="35" y="39"/>
                  <a:pt x="44" y="30"/>
                  <a:pt x="46" y="27"/>
                </a:cubicBezTo>
                <a:cubicBezTo>
                  <a:pt x="48" y="25"/>
                  <a:pt x="51" y="24"/>
                  <a:pt x="54" y="25"/>
                </a:cubicBezTo>
                <a:cubicBezTo>
                  <a:pt x="54" y="25"/>
                  <a:pt x="55" y="25"/>
                  <a:pt x="56" y="25"/>
                </a:cubicBezTo>
                <a:cubicBezTo>
                  <a:pt x="58" y="25"/>
                  <a:pt x="60" y="25"/>
                  <a:pt x="61" y="23"/>
                </a:cubicBezTo>
                <a:cubicBezTo>
                  <a:pt x="61" y="23"/>
                  <a:pt x="61" y="23"/>
                  <a:pt x="61" y="23"/>
                </a:cubicBezTo>
                <a:cubicBezTo>
                  <a:pt x="66" y="17"/>
                  <a:pt x="54" y="3"/>
                  <a:pt x="45" y="1"/>
                </a:cubicBezTo>
                <a:close/>
                <a:moveTo>
                  <a:pt x="54" y="9"/>
                </a:moveTo>
                <a:cubicBezTo>
                  <a:pt x="52" y="8"/>
                  <a:pt x="52" y="8"/>
                  <a:pt x="52" y="8"/>
                </a:cubicBezTo>
                <a:cubicBezTo>
                  <a:pt x="53" y="8"/>
                  <a:pt x="53" y="9"/>
                  <a:pt x="54" y="9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2971535" y="3988927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过去时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852472" y="4632433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could/might/must + have + 过去分词。</a:t>
            </a:r>
          </a:p>
        </p:txBody>
      </p:sp>
      <p:sp>
        <p:nvSpPr>
          <p:cNvPr id="35" name="AutoShape 35"/>
          <p:cNvSpPr/>
          <p:nvPr/>
        </p:nvSpPr>
        <p:spPr>
          <a:xfrm flipV="1">
            <a:off x="5104684" y="4006263"/>
            <a:ext cx="2057400" cy="432054"/>
          </a:xfrm>
          <a:prstGeom prst="roundRect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5016482" y="1836420"/>
            <a:ext cx="2233803" cy="1434560"/>
          </a:xfrm>
          <a:custGeom>
            <a:rect l="l" t="t" r="r" b="b"/>
            <a:pathLst>
              <a:path w="2234654" h="1434898">
                <a:moveTo>
                  <a:pt x="0" y="0"/>
                </a:moveTo>
                <a:lnTo>
                  <a:pt x="372442" y="0"/>
                </a:lnTo>
                <a:lnTo>
                  <a:pt x="372442" y="0"/>
                </a:lnTo>
                <a:lnTo>
                  <a:pt x="931106" y="0"/>
                </a:lnTo>
                <a:lnTo>
                  <a:pt x="2234654" y="0"/>
                </a:lnTo>
                <a:lnTo>
                  <a:pt x="2234654" y="837024"/>
                </a:lnTo>
                <a:lnTo>
                  <a:pt x="2234654" y="837024"/>
                </a:lnTo>
                <a:lnTo>
                  <a:pt x="2234654" y="1195748"/>
                </a:lnTo>
                <a:lnTo>
                  <a:pt x="2234654" y="1434898"/>
                </a:lnTo>
                <a:lnTo>
                  <a:pt x="931106" y="1434898"/>
                </a:lnTo>
                <a:lnTo>
                  <a:pt x="651782" y="1614260"/>
                </a:lnTo>
                <a:lnTo>
                  <a:pt x="372442" y="1434898"/>
                </a:lnTo>
                <a:lnTo>
                  <a:pt x="0" y="1434898"/>
                </a:lnTo>
                <a:lnTo>
                  <a:pt x="0" y="1195748"/>
                </a:lnTo>
                <a:lnTo>
                  <a:pt x="0" y="837024"/>
                </a:lnTo>
                <a:lnTo>
                  <a:pt x="0" y="8370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9050">
            <a:solidFill>
              <a:schemeClr val="lt1">
                <a:lumMod val="95000"/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5735524" y="2286095"/>
            <a:ext cx="609124" cy="563499"/>
          </a:xfrm>
          <a:custGeom>
            <a:rect l="l" t="t" r="r" b="b"/>
            <a:pathLst>
              <a:path w="68" h="62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5209459" y="3988927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将来时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090396" y="4632433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shall/will + 动词原形（第一人称疑问句常用shall）。</a:t>
            </a:r>
          </a:p>
        </p:txBody>
      </p:sp>
      <p:sp>
        <p:nvSpPr>
          <p:cNvPr id="40" name="AutoShape 40"/>
          <p:cNvSpPr/>
          <p:nvPr/>
        </p:nvSpPr>
        <p:spPr>
          <a:xfrm flipV="1">
            <a:off x="7342608" y="4006263"/>
            <a:ext cx="2057400" cy="432054"/>
          </a:xfrm>
          <a:prstGeom prst="roundRect">
            <a:avLst>
              <a:gd name="adj" fmla="val 50000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4406" y="1836420"/>
            <a:ext cx="2233803" cy="1434560"/>
          </a:xfrm>
          <a:custGeom>
            <a:rect l="l" t="t" r="r" b="b"/>
            <a:pathLst>
              <a:path w="2234654" h="1434898">
                <a:moveTo>
                  <a:pt x="0" y="0"/>
                </a:moveTo>
                <a:lnTo>
                  <a:pt x="372442" y="0"/>
                </a:lnTo>
                <a:lnTo>
                  <a:pt x="372442" y="0"/>
                </a:lnTo>
                <a:lnTo>
                  <a:pt x="931106" y="0"/>
                </a:lnTo>
                <a:lnTo>
                  <a:pt x="2234654" y="0"/>
                </a:lnTo>
                <a:lnTo>
                  <a:pt x="2234654" y="837024"/>
                </a:lnTo>
                <a:lnTo>
                  <a:pt x="2234654" y="837024"/>
                </a:lnTo>
                <a:lnTo>
                  <a:pt x="2234654" y="1195748"/>
                </a:lnTo>
                <a:lnTo>
                  <a:pt x="2234654" y="1434898"/>
                </a:lnTo>
                <a:lnTo>
                  <a:pt x="931106" y="1434898"/>
                </a:lnTo>
                <a:lnTo>
                  <a:pt x="651782" y="1614260"/>
                </a:lnTo>
                <a:lnTo>
                  <a:pt x="372442" y="1434898"/>
                </a:lnTo>
                <a:lnTo>
                  <a:pt x="0" y="1434898"/>
                </a:lnTo>
                <a:lnTo>
                  <a:pt x="0" y="1195748"/>
                </a:lnTo>
                <a:lnTo>
                  <a:pt x="0" y="837024"/>
                </a:lnTo>
                <a:lnTo>
                  <a:pt x="0" y="8370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  <a:ln w="19050">
            <a:solidFill>
              <a:schemeClr val="lt1">
                <a:lumMod val="95000"/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7954875" y="2347341"/>
            <a:ext cx="589693" cy="487108"/>
          </a:xfrm>
          <a:custGeom>
            <a:rect l="l" t="t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7447383" y="3988927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完成时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8320" y="4632433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have/has + 过去分词（表示已经完成的动作）。</a:t>
            </a:r>
          </a:p>
        </p:txBody>
      </p:sp>
      <p:sp>
        <p:nvSpPr>
          <p:cNvPr id="45" name="AutoShape 45"/>
          <p:cNvSpPr/>
          <p:nvPr/>
        </p:nvSpPr>
        <p:spPr>
          <a:xfrm flipV="1">
            <a:off x="9580531" y="4006263"/>
            <a:ext cx="2057400" cy="432054"/>
          </a:xfrm>
          <a:prstGeom prst="roundRect">
            <a:avLst>
              <a:gd name="adj" fmla="val 50000"/>
            </a:avLst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9492330" y="1836420"/>
            <a:ext cx="2233803" cy="1434560"/>
          </a:xfrm>
          <a:custGeom>
            <a:rect l="l" t="t" r="r" b="b"/>
            <a:pathLst>
              <a:path w="2234654" h="1434898">
                <a:moveTo>
                  <a:pt x="0" y="0"/>
                </a:moveTo>
                <a:lnTo>
                  <a:pt x="372442" y="0"/>
                </a:lnTo>
                <a:lnTo>
                  <a:pt x="372442" y="0"/>
                </a:lnTo>
                <a:lnTo>
                  <a:pt x="931106" y="0"/>
                </a:lnTo>
                <a:lnTo>
                  <a:pt x="2234654" y="0"/>
                </a:lnTo>
                <a:lnTo>
                  <a:pt x="2234654" y="837024"/>
                </a:lnTo>
                <a:lnTo>
                  <a:pt x="2234654" y="837024"/>
                </a:lnTo>
                <a:lnTo>
                  <a:pt x="2234654" y="1195748"/>
                </a:lnTo>
                <a:lnTo>
                  <a:pt x="2234654" y="1434898"/>
                </a:lnTo>
                <a:lnTo>
                  <a:pt x="931106" y="1434898"/>
                </a:lnTo>
                <a:lnTo>
                  <a:pt x="651782" y="1614260"/>
                </a:lnTo>
                <a:lnTo>
                  <a:pt x="372442" y="1434898"/>
                </a:lnTo>
                <a:lnTo>
                  <a:pt x="0" y="1434898"/>
                </a:lnTo>
                <a:lnTo>
                  <a:pt x="0" y="1195748"/>
                </a:lnTo>
                <a:lnTo>
                  <a:pt x="0" y="837024"/>
                </a:lnTo>
                <a:lnTo>
                  <a:pt x="0" y="8370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9050">
            <a:solidFill>
              <a:schemeClr val="lt1">
                <a:lumMod val="95000"/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10311194" y="2330196"/>
            <a:ext cx="571976" cy="508825"/>
          </a:xfrm>
          <a:custGeom>
            <a:rect l="l" t="t" r="r" b="b"/>
            <a:pathLst>
              <a:path w="134" h="119">
                <a:moveTo>
                  <a:pt x="133" y="16"/>
                </a:moveTo>
                <a:cubicBezTo>
                  <a:pt x="121" y="5"/>
                  <a:pt x="121" y="5"/>
                  <a:pt x="121" y="5"/>
                </a:cubicBezTo>
                <a:cubicBezTo>
                  <a:pt x="119" y="3"/>
                  <a:pt x="117" y="3"/>
                  <a:pt x="115" y="5"/>
                </a:cubicBezTo>
                <a:cubicBezTo>
                  <a:pt x="114" y="6"/>
                  <a:pt x="114" y="7"/>
                  <a:pt x="114" y="8"/>
                </a:cubicBezTo>
                <a:cubicBezTo>
                  <a:pt x="113" y="8"/>
                  <a:pt x="112" y="8"/>
                  <a:pt x="111" y="9"/>
                </a:cubicBezTo>
                <a:cubicBezTo>
                  <a:pt x="111" y="9"/>
                  <a:pt x="111" y="9"/>
                  <a:pt x="111" y="9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2"/>
                  <a:pt x="80" y="45"/>
                  <a:pt x="79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1"/>
                  <a:pt x="83" y="51"/>
                  <a:pt x="83" y="51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7"/>
                  <a:pt x="47" y="10"/>
                </a:cubicBezTo>
                <a:cubicBezTo>
                  <a:pt x="40" y="3"/>
                  <a:pt x="30" y="0"/>
                  <a:pt x="21" y="3"/>
                </a:cubicBezTo>
                <a:cubicBezTo>
                  <a:pt x="36" y="18"/>
                  <a:pt x="36" y="18"/>
                  <a:pt x="36" y="18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30"/>
                  <a:pt x="3" y="40"/>
                  <a:pt x="10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58" y="75"/>
                  <a:pt x="58" y="75"/>
                  <a:pt x="58" y="75"/>
                </a:cubicBezTo>
                <a:cubicBezTo>
                  <a:pt x="38" y="96"/>
                  <a:pt x="38" y="96"/>
                  <a:pt x="38" y="96"/>
                </a:cubicBezTo>
                <a:cubicBezTo>
                  <a:pt x="36" y="95"/>
                  <a:pt x="36" y="95"/>
                  <a:pt x="36" y="95"/>
                </a:cubicBezTo>
                <a:cubicBezTo>
                  <a:pt x="31" y="99"/>
                  <a:pt x="31" y="99"/>
                  <a:pt x="31" y="99"/>
                </a:cubicBezTo>
                <a:cubicBezTo>
                  <a:pt x="21" y="115"/>
                  <a:pt x="21" y="115"/>
                  <a:pt x="21" y="115"/>
                </a:cubicBezTo>
                <a:cubicBezTo>
                  <a:pt x="23" y="117"/>
                  <a:pt x="23" y="117"/>
                  <a:pt x="23" y="11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80"/>
                  <a:pt x="63" y="80"/>
                  <a:pt x="63" y="80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1" y="117"/>
                  <a:pt x="104" y="119"/>
                  <a:pt x="107" y="119"/>
                </a:cubicBezTo>
                <a:cubicBezTo>
                  <a:pt x="110" y="119"/>
                  <a:pt x="113" y="117"/>
                  <a:pt x="116" y="115"/>
                </a:cubicBezTo>
                <a:cubicBezTo>
                  <a:pt x="121" y="110"/>
                  <a:pt x="121" y="102"/>
                  <a:pt x="116" y="97"/>
                </a:cubicBezTo>
                <a:cubicBezTo>
                  <a:pt x="81" y="62"/>
                  <a:pt x="81" y="62"/>
                  <a:pt x="81" y="62"/>
                </a:cubicBezTo>
                <a:cubicBezTo>
                  <a:pt x="87" y="56"/>
                  <a:pt x="87" y="56"/>
                  <a:pt x="87" y="56"/>
                </a:cubicBezTo>
                <a:cubicBezTo>
                  <a:pt x="90" y="59"/>
                  <a:pt x="90" y="59"/>
                  <a:pt x="90" y="59"/>
                </a:cubicBezTo>
                <a:cubicBezTo>
                  <a:pt x="92" y="57"/>
                  <a:pt x="95" y="56"/>
                  <a:pt x="98" y="57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9" y="25"/>
                  <a:pt x="129" y="24"/>
                  <a:pt x="129" y="23"/>
                </a:cubicBezTo>
                <a:cubicBezTo>
                  <a:pt x="130" y="24"/>
                  <a:pt x="132" y="23"/>
                  <a:pt x="133" y="22"/>
                </a:cubicBezTo>
                <a:cubicBezTo>
                  <a:pt x="134" y="21"/>
                  <a:pt x="134" y="18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6"/>
                  <a:pt x="113" y="108"/>
                </a:cubicBezTo>
                <a:cubicBezTo>
                  <a:pt x="113" y="111"/>
                  <a:pt x="111" y="113"/>
                  <a:pt x="108" y="113"/>
                </a:cubicBezTo>
                <a:cubicBezTo>
                  <a:pt x="105" y="113"/>
                  <a:pt x="103" y="111"/>
                  <a:pt x="103" y="108"/>
                </a:cubicBezTo>
                <a:cubicBezTo>
                  <a:pt x="103" y="106"/>
                  <a:pt x="105" y="103"/>
                  <a:pt x="108" y="103"/>
                </a:cubicBezTo>
                <a:close/>
                <a:moveTo>
                  <a:pt x="91" y="41"/>
                </a:moveTo>
                <a:cubicBezTo>
                  <a:pt x="89" y="39"/>
                  <a:pt x="89" y="39"/>
                  <a:pt x="89" y="39"/>
                </a:cubicBezTo>
                <a:cubicBezTo>
                  <a:pt x="112" y="17"/>
                  <a:pt x="112" y="17"/>
                  <a:pt x="112" y="17"/>
                </a:cubicBezTo>
                <a:cubicBezTo>
                  <a:pt x="114" y="19"/>
                  <a:pt x="114" y="19"/>
                  <a:pt x="114" y="19"/>
                </a:cubicBezTo>
                <a:lnTo>
                  <a:pt x="91" y="41"/>
                </a:lnTo>
                <a:close/>
                <a:moveTo>
                  <a:pt x="98" y="48"/>
                </a:moveTo>
                <a:cubicBezTo>
                  <a:pt x="96" y="47"/>
                  <a:pt x="96" y="47"/>
                  <a:pt x="96" y="47"/>
                </a:cubicBezTo>
                <a:cubicBezTo>
                  <a:pt x="119" y="24"/>
                  <a:pt x="119" y="24"/>
                  <a:pt x="119" y="24"/>
                </a:cubicBezTo>
                <a:cubicBezTo>
                  <a:pt x="121" y="26"/>
                  <a:pt x="121" y="26"/>
                  <a:pt x="121" y="26"/>
                </a:cubicBezTo>
                <a:lnTo>
                  <a:pt x="98" y="4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9685306" y="3988927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进行时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566244" y="4632433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be + 现在分词（表示正在进行的动作）。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安排类情态动词用法解析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表示将来确定性安排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表示主观意愿或客观必然性，用于将来时，表示某种安排或计划一定会发生。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表示已经计划或安排好的将来动作，强调事先的考虑和打算。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表示按计划或安排即将发生的动作，具有命令、注定、约定的含义。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will/shall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 going to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 to do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表示客观需要做的事情，强调责任或义务，无个人意愿色彩。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have to/has to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表示被期望或被要求做的事情，暗含某种社会规范或期望。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be supposed to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表示现在或过去已确定安排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will与be going to的区别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will更强调主观意愿和临时决定，而be going to更强调事先计划和安排。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5958" r="15958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have to与must的区别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have to表示客观需要做的事情，而must表示主观认为必要的事情，语气更强烈。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be to do与be going to的区别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be to do更强调命令、注定或约定的含义，而be going to更强调事先的计划和打算。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对比不同安排类情态动词用法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计划类情态动词用法解析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will/shall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going to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may/might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表示未来可能性计划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用于表示已经决定或准备要做的计划。例如：“I'm going to study for the exam tomorrow.”（我明天打算复习考试。）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表示可能性较大的计划，但不如“will”确定。例如：“They may go on vacation next week.”（他们下周可能会去度假。）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用于表示未来的计划或预测。例如：“We will meet at the restaurant at 8 pm.”（我们晚上8点将在餐厅见面。）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have to/has to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be supposed to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表示现在或过去已制定计划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用于表示必须完成的计划或任务，通常因为某种责任或义务。例如：“I have to finish this report by tomorrow.”（我明天之前必须完成这份报告。）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表示按照计划或期望应该发生的事情。例如：“We were supposed to meet at 9 am, but he didn't show up.”（我们本应该在早上9点见面，但他没有出现。）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have to/has to vs. be supposed to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“have to/has to”强调客观必要性，而“be supposed to”则强调社会期望或约定俗成的计划。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will vs. going to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两者都可表示未来计划，但“going to”更强调事先的决定或准备。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may/might vs. will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“may/might”表示的可能性比“will”小，更偏向于猜测或不太确定的计划。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对比不同计划类情态动词用法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情态动词在句中的位置和搭配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https://d.book118.com/426233243140010045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2024-09-14T10:20:19.712</cp:lastPrinted>
  <dcterms:created xsi:type="dcterms:W3CDTF">2024-09-14T02:20:19Z</dcterms:created>
  <dcterms:modified xsi:type="dcterms:W3CDTF">2024-09-14T02:20:22Z</dcterms:modified>
</cp:coreProperties>
</file>