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1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tags" Target="../tags/tag8.xml" /><Relationship Id="rId16" Type="http://schemas.openxmlformats.org/officeDocument/2006/relationships/tags" Target="../tags/tag9.xml" /><Relationship Id="rId17" Type="http://schemas.openxmlformats.org/officeDocument/2006/relationships/tags" Target="../tags/tag10.xml" /><Relationship Id="rId18" Type="http://schemas.openxmlformats.org/officeDocument/2006/relationships/tags" Target="../tags/tag11.xml" /><Relationship Id="rId19" Type="http://schemas.openxmlformats.org/officeDocument/2006/relationships/tags" Target="../tags/tag12.xml" /><Relationship Id="rId2" Type="http://schemas.openxmlformats.org/officeDocument/2006/relationships/tags" Target="../tags/tag1.xml" /><Relationship Id="rId20" Type="http://schemas.openxmlformats.org/officeDocument/2006/relationships/tags" Target="../tags/tag13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19.xml" /><Relationship Id="rId11" Type="http://schemas.openxmlformats.org/officeDocument/2006/relationships/tags" Target="../tags/tag20.xml" /><Relationship Id="rId12" Type="http://schemas.openxmlformats.org/officeDocument/2006/relationships/tags" Target="../tags/tag21.xml" /><Relationship Id="rId13" Type="http://schemas.openxmlformats.org/officeDocument/2006/relationships/tags" Target="../tags/tag22.xml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image" Target="../media/image4.png" /><Relationship Id="rId4" Type="http://schemas.openxmlformats.org/officeDocument/2006/relationships/tags" Target="../tags/tag15.xml" /><Relationship Id="rId5" Type="http://schemas.openxmlformats.org/officeDocument/2006/relationships/image" Target="../media/image9.png" /><Relationship Id="rId6" Type="http://schemas.openxmlformats.org/officeDocument/2006/relationships/tags" Target="../tags/tag16.xml" /><Relationship Id="rId7" Type="http://schemas.openxmlformats.org/officeDocument/2006/relationships/image" Target="../media/image10.png" /><Relationship Id="rId8" Type="http://schemas.openxmlformats.org/officeDocument/2006/relationships/tags" Target="../tags/tag17.xml" /><Relationship Id="rId9" Type="http://schemas.openxmlformats.org/officeDocument/2006/relationships/tags" Target="../tags/tag1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1.png" /><Relationship Id="rId4" Type="http://schemas.openxmlformats.org/officeDocument/2006/relationships/tags" Target="../tags/tag25.xml" /><Relationship Id="rId5" Type="http://schemas.openxmlformats.org/officeDocument/2006/relationships/image" Target="../media/image12.png" /><Relationship Id="rId6" Type="http://schemas.openxmlformats.org/officeDocument/2006/relationships/tags" Target="../tags/tag26.xml" /><Relationship Id="rId7" Type="http://schemas.openxmlformats.org/officeDocument/2006/relationships/image" Target="../media/image2.png" /><Relationship Id="rId8" Type="http://schemas.openxmlformats.org/officeDocument/2006/relationships/tags" Target="../tags/tag27.xml" /><Relationship Id="rId9" Type="http://schemas.openxmlformats.org/officeDocument/2006/relationships/image" Target="../media/image1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image" Target="../media/image14.png" /><Relationship Id="rId11" Type="http://schemas.openxmlformats.org/officeDocument/2006/relationships/tags" Target="../tags/tag38.xml" /><Relationship Id="rId12" Type="http://schemas.openxmlformats.org/officeDocument/2006/relationships/image" Target="../media/image15.png" /><Relationship Id="rId13" Type="http://schemas.openxmlformats.org/officeDocument/2006/relationships/tags" Target="../tags/tag39.xml" /><Relationship Id="rId14" Type="http://schemas.openxmlformats.org/officeDocument/2006/relationships/image" Target="../media/image16.png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tags" Target="../tags/tag42.xml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image" Target="../media/image2.png" /><Relationship Id="rId20" Type="http://schemas.openxmlformats.org/officeDocument/2006/relationships/tags" Target="../tags/tag45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4.xml" /><Relationship Id="rId4" Type="http://schemas.openxmlformats.org/officeDocument/2006/relationships/image" Target="../media/image4.png" /><Relationship Id="rId5" Type="http://schemas.openxmlformats.org/officeDocument/2006/relationships/tags" Target="../tags/tag35.xml" /><Relationship Id="rId6" Type="http://schemas.openxmlformats.org/officeDocument/2006/relationships/image" Target="../media/image5.png" /><Relationship Id="rId7" Type="http://schemas.openxmlformats.org/officeDocument/2006/relationships/tags" Target="../tags/tag36.xml" /><Relationship Id="rId8" Type="http://schemas.openxmlformats.org/officeDocument/2006/relationships/image" Target="../media/image6.png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tags" Target="../tags/tag53.xml" /><Relationship Id="rId13" Type="http://schemas.openxmlformats.org/officeDocument/2006/relationships/tags" Target="../tags/tag54.xml" /><Relationship Id="rId14" Type="http://schemas.openxmlformats.org/officeDocument/2006/relationships/tags" Target="../tags/tag55.xml" /><Relationship Id="rId15" Type="http://schemas.openxmlformats.org/officeDocument/2006/relationships/tags" Target="../tags/tag5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6.xml" /><Relationship Id="rId3" Type="http://schemas.openxmlformats.org/officeDocument/2006/relationships/image" Target="../media/image4.png" /><Relationship Id="rId4" Type="http://schemas.openxmlformats.org/officeDocument/2006/relationships/tags" Target="../tags/tag47.xml" /><Relationship Id="rId5" Type="http://schemas.openxmlformats.org/officeDocument/2006/relationships/image" Target="../media/image9.png" /><Relationship Id="rId6" Type="http://schemas.openxmlformats.org/officeDocument/2006/relationships/tags" Target="../tags/tag48.xml" /><Relationship Id="rId7" Type="http://schemas.openxmlformats.org/officeDocument/2006/relationships/image" Target="../media/image10.png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62.xml" /><Relationship Id="rId11" Type="http://schemas.openxmlformats.org/officeDocument/2006/relationships/tags" Target="../tags/tag63.xml" /><Relationship Id="rId12" Type="http://schemas.openxmlformats.org/officeDocument/2006/relationships/tags" Target="../tags/tag64.xml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image" Target="../media/image4.png" /><Relationship Id="rId4" Type="http://schemas.openxmlformats.org/officeDocument/2006/relationships/tags" Target="../tags/tag58.xml" /><Relationship Id="rId5" Type="http://schemas.openxmlformats.org/officeDocument/2006/relationships/image" Target="../media/image9.png" /><Relationship Id="rId6" Type="http://schemas.openxmlformats.org/officeDocument/2006/relationships/tags" Target="../tags/tag59.xml" /><Relationship Id="rId7" Type="http://schemas.openxmlformats.org/officeDocument/2006/relationships/image" Target="../media/image10.png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image" Target="../media/image4.png" /><Relationship Id="rId4" Type="http://schemas.openxmlformats.org/officeDocument/2006/relationships/tags" Target="../tags/tag71.xml" /><Relationship Id="rId5" Type="http://schemas.openxmlformats.org/officeDocument/2006/relationships/image" Target="../media/image9.png" /><Relationship Id="rId6" Type="http://schemas.openxmlformats.org/officeDocument/2006/relationships/tags" Target="../tags/tag72.xml" /><Relationship Id="rId7" Type="http://schemas.openxmlformats.org/officeDocument/2006/relationships/image" Target="../media/image10.png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image" Target="../media/image9.png" /><Relationship Id="rId4" Type="http://schemas.openxmlformats.org/officeDocument/2006/relationships/tags" Target="../tags/tag80.xml" /><Relationship Id="rId5" Type="http://schemas.openxmlformats.org/officeDocument/2006/relationships/image" Target="../media/image4.png" /><Relationship Id="rId6" Type="http://schemas.openxmlformats.org/officeDocument/2006/relationships/tags" Target="../tags/tag81.xml" /><Relationship Id="rId7" Type="http://schemas.openxmlformats.org/officeDocument/2006/relationships/image" Target="../media/image8.pn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image" Target="../media/image4.png" /><Relationship Id="rId4" Type="http://schemas.openxmlformats.org/officeDocument/2006/relationships/tags" Target="../tags/tag87.xml" /><Relationship Id="rId5" Type="http://schemas.openxmlformats.org/officeDocument/2006/relationships/image" Target="../media/image9.png" /><Relationship Id="rId6" Type="http://schemas.openxmlformats.org/officeDocument/2006/relationships/tags" Target="../tags/tag88.xml" /><Relationship Id="rId7" Type="http://schemas.openxmlformats.org/officeDocument/2006/relationships/image" Target="../media/image10.png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94.xml" /><Relationship Id="rId3" Type="http://schemas.openxmlformats.org/officeDocument/2006/relationships/image" Target="../media/image4.png" /><Relationship Id="rId4" Type="http://schemas.openxmlformats.org/officeDocument/2006/relationships/tags" Target="../tags/tag95.xml" /><Relationship Id="rId5" Type="http://schemas.openxmlformats.org/officeDocument/2006/relationships/image" Target="../media/image9.png" /><Relationship Id="rId6" Type="http://schemas.openxmlformats.org/officeDocument/2006/relationships/tags" Target="../tags/tag96.xml" /><Relationship Id="rId7" Type="http://schemas.openxmlformats.org/officeDocument/2006/relationships/image" Target="../media/image10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08.xml" /><Relationship Id="rId11" Type="http://schemas.openxmlformats.org/officeDocument/2006/relationships/image" Target="../media/image7.png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image" Target="../media/image15.png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104.xml" /><Relationship Id="rId20" Type="http://schemas.openxmlformats.org/officeDocument/2006/relationships/tags" Target="../tags/tag116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3.png" /><Relationship Id="rId4" Type="http://schemas.openxmlformats.org/officeDocument/2006/relationships/tags" Target="../tags/tag105.xml" /><Relationship Id="rId5" Type="http://schemas.openxmlformats.org/officeDocument/2006/relationships/image" Target="../media/image4.png" /><Relationship Id="rId6" Type="http://schemas.openxmlformats.org/officeDocument/2006/relationships/tags" Target="../tags/tag106.xml" /><Relationship Id="rId7" Type="http://schemas.openxmlformats.org/officeDocument/2006/relationships/image" Target="../media/image5.png" /><Relationship Id="rId8" Type="http://schemas.openxmlformats.org/officeDocument/2006/relationships/tags" Target="../tags/tag107.xml" /><Relationship Id="rId9" Type="http://schemas.openxmlformats.org/officeDocument/2006/relationships/image" Target="../media/image6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FABC3-2BAD-455F-B993-5CDE76CDA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A1ED3-25B3-4A25-8AF9-4341E6205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7A69E-C20C-4B92-96E1-864F1C764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5D830-E462-4079-8E7E-DC9822B86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C8F35A-2F86-416F-B3C9-5CAC61CF3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D76931-2AA9-471F-85FF-80C1015BA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163AA1-3152-4724-BA5F-5EE8E61AB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6A538-2455-40CE-BA5F-C00F65493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235E1-353C-4395-90B0-66F120B9A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A1E11-D867-4F18-BF93-CE1E5F382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3F61C-1538-42C9-A093-332F10E2B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11" name="图片 10" descr="图片包含 游戏机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sp>
        <p:nvSpPr>
          <p:cNvPr id="9" name="标题"/>
          <p:cNvSpPr txBox="1">
            <a:spLocks noGrp="1"/>
          </p:cNvSpPr>
          <p:nvPr>
            <p:ph type="title" idx="3" hasCustomPrompt="1"/>
            <p:custDataLst>
              <p:tags r:id="rId15"/>
            </p:custDataLst>
          </p:nvPr>
        </p:nvSpPr>
        <p:spPr>
          <a:xfrm>
            <a:off x="967995" y="1855470"/>
            <a:ext cx="5968766" cy="11436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ts val="7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7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967995" y="3978910"/>
            <a:ext cx="1465580" cy="398780"/>
          </a:xfrm>
          <a:prstGeom prst="roundRect">
            <a:avLst/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967995" y="3077845"/>
            <a:ext cx="5968766" cy="6572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18" name="图片 17" descr="图片包含 游戏机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19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9" name="正文"/>
          <p:cNvSpPr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8" name="直接连接符 7"/>
          <p:cNvCxnSpPr/>
          <p:nvPr>
            <p:custDataLst>
              <p:tags r:id="rId1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545" y="452008"/>
            <a:ext cx="12211346" cy="4273666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09958" y="761573"/>
            <a:ext cx="3383573" cy="345063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302240" y="-1270"/>
            <a:ext cx="1891030" cy="2044700"/>
          </a:xfrm>
          <a:prstGeom prst="rect">
            <a:avLst/>
          </a:prstGeom>
        </p:spPr>
      </p:pic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152458" y="699135"/>
            <a:ext cx="5887085" cy="10858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" name="任意多边形: 形状 26"/>
          <p:cNvSpPr/>
          <p:nvPr>
            <p:custDataLst>
              <p:tags r:id="rId1"/>
            </p:custDataLst>
          </p:nvPr>
        </p:nvSpPr>
        <p:spPr>
          <a:xfrm>
            <a:off x="0" y="-1270"/>
            <a:ext cx="12192000" cy="6858000"/>
          </a:xfrm>
          <a:custGeom>
            <a:gdLst>
              <a:gd name="connsiteX0" fmla="*/ 0 w 3754581"/>
              <a:gd name="connsiteY0" fmla="*/ 0 h 6858000"/>
              <a:gd name="connsiteX1" fmla="*/ 3754581 w 3754581"/>
              <a:gd name="connsiteY1" fmla="*/ 0 h 6858000"/>
              <a:gd name="connsiteX2" fmla="*/ 3754581 w 3754581"/>
              <a:gd name="connsiteY2" fmla="*/ 6858000 h 6858000"/>
              <a:gd name="connsiteX3" fmla="*/ 0 w 375458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54581" h="6858000">
                <a:moveTo>
                  <a:pt x="0" y="0"/>
                </a:moveTo>
                <a:lnTo>
                  <a:pt x="3754581" y="0"/>
                </a:lnTo>
                <a:lnTo>
                  <a:pt x="375458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pitchFamily="2" charset="-122"/>
            </a:endParaRPr>
          </a:p>
        </p:txBody>
      </p:sp>
      <p:pic>
        <p:nvPicPr>
          <p:cNvPr id="41" name="图片 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42" name="图片 4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9673" y="405130"/>
            <a:ext cx="12211346" cy="4273666"/>
          </a:xfrm>
          <a:prstGeom prst="rect">
            <a:avLst/>
          </a:prstGeom>
        </p:spPr>
      </p:pic>
      <p:pic>
        <p:nvPicPr>
          <p:cNvPr id="43" name="图片 4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893307" y="1385469"/>
            <a:ext cx="8644877" cy="3798137"/>
          </a:xfrm>
          <a:prstGeom prst="rect">
            <a:avLst/>
          </a:prstGeom>
        </p:spPr>
      </p:pic>
      <p:pic>
        <p:nvPicPr>
          <p:cNvPr id="44" name="图片 43" descr="图片包含 游戏机&#10;&#10;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925560" y="405130"/>
            <a:ext cx="3262630" cy="3893185"/>
          </a:xfrm>
          <a:custGeom>
            <a:gdLst>
              <a:gd name="connsiteX0" fmla="*/ 0 w 4188354"/>
              <a:gd name="connsiteY0" fmla="*/ 0 h 4996407"/>
              <a:gd name="connsiteX1" fmla="*/ 4188354 w 4188354"/>
              <a:gd name="connsiteY1" fmla="*/ 0 h 4996407"/>
              <a:gd name="connsiteX2" fmla="*/ 4188354 w 4188354"/>
              <a:gd name="connsiteY2" fmla="*/ 4996407 h 4996407"/>
              <a:gd name="connsiteX3" fmla="*/ 0 w 4188354"/>
              <a:gd name="connsiteY3" fmla="*/ 4996407 h 49964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88353" h="4996407">
                <a:moveTo>
                  <a:pt x="0" y="0"/>
                </a:moveTo>
                <a:lnTo>
                  <a:pt x="4188354" y="0"/>
                </a:lnTo>
                <a:lnTo>
                  <a:pt x="4188354" y="4996407"/>
                </a:lnTo>
                <a:lnTo>
                  <a:pt x="0" y="4996407"/>
                </a:lnTo>
                <a:close/>
              </a:path>
            </a:pathLst>
          </a:custGeom>
        </p:spPr>
      </p:pic>
      <p:pic>
        <p:nvPicPr>
          <p:cNvPr id="46" name="图片 4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096000" y="3978703"/>
            <a:ext cx="6096010" cy="2879297"/>
          </a:xfrm>
          <a:prstGeom prst="rect">
            <a:avLst/>
          </a:prstGeom>
        </p:spPr>
      </p:pic>
      <p:pic>
        <p:nvPicPr>
          <p:cNvPr id="59" name="图片 5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0083165" y="0"/>
            <a:ext cx="2106295" cy="2277745"/>
          </a:xfrm>
          <a:prstGeom prst="rect">
            <a:avLst/>
          </a:prstGeom>
        </p:spPr>
      </p:pic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841375" y="1195070"/>
            <a:ext cx="6826250" cy="1562100"/>
          </a:xfrm>
          <a:prstGeom prst="rect">
            <a:avLst/>
          </a:prstGeom>
          <a:noFill/>
        </p:spPr>
        <p:txBody>
          <a:bodyPr wrap="square" lIns="144145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ts val="8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8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7"/>
            </p:custDataLst>
          </p:nvPr>
        </p:nvSpPr>
        <p:spPr>
          <a:xfrm>
            <a:off x="841375" y="2768600"/>
            <a:ext cx="6826250" cy="20580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" name="图片 2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2" name="图片 2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3" name="图片 22" descr="图片包含 游戏机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4" name="图片 2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1" name="正文"/>
          <p:cNvSpPr>
            <a:spLocks noGrp="1"/>
          </p:cNvSpPr>
          <p:nvPr>
            <p:ph idx="4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>
            <a:spLocks noGrp="1"/>
          </p:cNvSpPr>
          <p:nvPr>
            <p:ph idx="3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9" name="直接连接符 8"/>
          <p:cNvCxnSpPr/>
          <p:nvPr>
            <p:custDataLst>
              <p:tags r:id="rId11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12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18" name="图片 17" descr="图片包含 游戏机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19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5" name="正文"/>
          <p:cNvSpPr>
            <a:spLocks noGrp="1"/>
          </p:cNvSpPr>
          <p:nvPr>
            <p:ph idx="6"/>
            <p:custDataLst>
              <p:tags r:id="rId9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10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>
            <a:spLocks noGrp="1"/>
          </p:cNvSpPr>
          <p:nvPr>
            <p:ph idx="4"/>
            <p:custDataLst>
              <p:tags r:id="rId11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11" name="直接连接符 10"/>
          <p:cNvCxnSpPr/>
          <p:nvPr>
            <p:custDataLst>
              <p:tags r:id="rId13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14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18" name="图片 17" descr="图片包含 游戏机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19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7" name="直接连接符 6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pic>
        <p:nvPicPr>
          <p:cNvPr id="18" name="图片 17" descr="图片包含 游戏机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17" name="图片 1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18" name="图片 17" descr="图片包含 游戏机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19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7" name="正文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330" y="442595"/>
            <a:ext cx="10968990" cy="58140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18" name="图片 17" descr="图片包含 游戏机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19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8" name="直接连接符 7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608330" y="1153160"/>
            <a:ext cx="10968990" cy="4140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1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10" name="图片 9" descr="图片包含 游戏机&#10;&#10;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">
            <a:alphaModFix amt="75000"/>
          </a:blip>
          <a:stretch>
            <a:fillRect/>
          </a:stretch>
        </p:blipFill>
        <p:spPr>
          <a:xfrm flipH="1">
            <a:off x="0" y="3735070"/>
            <a:ext cx="6608445" cy="3121660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-19050" y="3978910"/>
            <a:ext cx="6096000" cy="2879090"/>
          </a:xfrm>
          <a:prstGeom prst="rect">
            <a:avLst/>
          </a:prstGeom>
        </p:spPr>
      </p:pic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009015" y="1880870"/>
            <a:ext cx="6017895" cy="209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009015" y="4128770"/>
            <a:ext cx="1465580" cy="398780"/>
          </a:xfrm>
          <a:prstGeom prst="roundRect">
            <a:avLst/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8.png" /><Relationship Id="rId13" Type="http://schemas.openxmlformats.org/officeDocument/2006/relationships/tags" Target="../tags/tag117.xml" /><Relationship Id="rId14" Type="http://schemas.openxmlformats.org/officeDocument/2006/relationships/image" Target="../media/image4.png" /><Relationship Id="rId15" Type="http://schemas.openxmlformats.org/officeDocument/2006/relationships/tags" Target="../tags/tag118.xml" /><Relationship Id="rId16" Type="http://schemas.openxmlformats.org/officeDocument/2006/relationships/image" Target="../media/image9.png" /><Relationship Id="rId17" Type="http://schemas.openxmlformats.org/officeDocument/2006/relationships/tags" Target="../tags/tag119.xml" /><Relationship Id="rId18" Type="http://schemas.openxmlformats.org/officeDocument/2006/relationships/image" Target="../media/image10.png" /><Relationship Id="rId19" Type="http://schemas.openxmlformats.org/officeDocument/2006/relationships/tags" Target="../tags/tag12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17" name="图片 1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18" name="图片 17" descr="图片包含 游戏机&#10;&#10;描述已自动生成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19" name="图片 18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7" name="直接连接符 6"/>
          <p:cNvCxnSpPr/>
          <p:nvPr>
            <p:custDataLst>
              <p:tags r:id="rId2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24"/>
            </p:custDataLst>
          </p:nvPr>
        </p:nvSpPr>
        <p:spPr>
          <a:xfrm>
            <a:off x="608329" y="1384183"/>
            <a:ext cx="10968989" cy="4792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25"/>
            </p:custDataLst>
          </p:nvPr>
        </p:nvSpPr>
        <p:spPr>
          <a:xfrm>
            <a:off x="608329" y="365125"/>
            <a:ext cx="10975342" cy="7358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0170" tIns="46990" rIns="90170" bIns="46990" rtlCol="0" anchor="b" anchorCtr="0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2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0105210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病毒性肝炎三重感染的个案护理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44" name="序号"/>
          <p:cNvSpPr txBox="1"/>
          <p:nvPr>
            <p:custDataLst>
              <p:tags r:id="rId3"/>
            </p:custDataLst>
          </p:nvPr>
        </p:nvSpPr>
        <p:spPr>
          <a:xfrm>
            <a:off x="1256030" y="3173730"/>
            <a:ext cx="68326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壹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4"/>
            </p:custDataLst>
          </p:nvPr>
        </p:nvSpPr>
        <p:spPr>
          <a:xfrm>
            <a:off x="2032000" y="3173730"/>
            <a:ext cx="117094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患者情况评估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47" name="Freeform 7832"/>
          <p:cNvSpPr/>
          <p:nvPr>
            <p:custDataLst>
              <p:tags r:id="rId5"/>
            </p:custDataLst>
          </p:nvPr>
        </p:nvSpPr>
        <p:spPr bwMode="auto">
          <a:xfrm rot="16200000">
            <a:off x="868870" y="423541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37" name="序号"/>
          <p:cNvSpPr txBox="1"/>
          <p:nvPr>
            <p:custDataLst>
              <p:tags r:id="rId6"/>
            </p:custDataLst>
          </p:nvPr>
        </p:nvSpPr>
        <p:spPr>
          <a:xfrm>
            <a:off x="8355965" y="3173730"/>
            <a:ext cx="68326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肆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7"/>
            </p:custDataLst>
          </p:nvPr>
        </p:nvSpPr>
        <p:spPr>
          <a:xfrm>
            <a:off x="9131300" y="3173730"/>
            <a:ext cx="117094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护理效果评价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43" name="Freeform 7832"/>
          <p:cNvSpPr/>
          <p:nvPr>
            <p:custDataLst>
              <p:tags r:id="rId8"/>
            </p:custDataLst>
          </p:nvPr>
        </p:nvSpPr>
        <p:spPr bwMode="auto">
          <a:xfrm rot="16200000">
            <a:off x="7968353" y="423541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29" name="序号"/>
          <p:cNvSpPr txBox="1"/>
          <p:nvPr>
            <p:custDataLst>
              <p:tags r:id="rId9"/>
            </p:custDataLst>
          </p:nvPr>
        </p:nvSpPr>
        <p:spPr>
          <a:xfrm>
            <a:off x="5989320" y="3173730"/>
            <a:ext cx="68326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叁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35" name="标题"/>
          <p:cNvSpPr txBox="1"/>
          <p:nvPr>
            <p:custDataLst>
              <p:tags r:id="rId10"/>
            </p:custDataLst>
          </p:nvPr>
        </p:nvSpPr>
        <p:spPr>
          <a:xfrm>
            <a:off x="6765290" y="3173730"/>
            <a:ext cx="117094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护理实施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36" name="Freeform 7832"/>
          <p:cNvSpPr/>
          <p:nvPr>
            <p:custDataLst>
              <p:tags r:id="rId11"/>
            </p:custDataLst>
          </p:nvPr>
        </p:nvSpPr>
        <p:spPr bwMode="auto">
          <a:xfrm rot="16200000">
            <a:off x="5601858" y="423541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49" name="序号"/>
          <p:cNvSpPr txBox="1"/>
          <p:nvPr>
            <p:custDataLst>
              <p:tags r:id="rId12"/>
            </p:custDataLst>
          </p:nvPr>
        </p:nvSpPr>
        <p:spPr>
          <a:xfrm>
            <a:off x="3622675" y="3173730"/>
            <a:ext cx="68326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贰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51" name="标题"/>
          <p:cNvSpPr txBox="1"/>
          <p:nvPr>
            <p:custDataLst>
              <p:tags r:id="rId13"/>
            </p:custDataLst>
          </p:nvPr>
        </p:nvSpPr>
        <p:spPr>
          <a:xfrm>
            <a:off x="4398645" y="3173730"/>
            <a:ext cx="117094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护理计划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52" name="Freeform 7832"/>
          <p:cNvSpPr/>
          <p:nvPr>
            <p:custDataLst>
              <p:tags r:id="rId14"/>
            </p:custDataLst>
          </p:nvPr>
        </p:nvSpPr>
        <p:spPr bwMode="auto">
          <a:xfrm rot="16200000">
            <a:off x="3235364" y="423541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患者情况评估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3"/>
          </p:nvPr>
        </p:nvSpPr>
        <p:spPr/>
        <p:txBody>
          <a:bodyPr>
            <a:normAutofit fontScale="60000"/>
          </a:bodyPr>
          <a:lstStyle/>
          <a:p>
            <a:r>
              <a:rPr lang="zh-CN" altLang="en-US"/>
              <a:t>姓名：张三</a:t>
            </a:r>
            <a:endParaRPr lang="zh-CN" altLang="en-US"/>
          </a:p>
          <a:p>
            <a:r>
              <a:rPr lang="zh-CN" altLang="en-US"/>
              <a:t>年龄：35岁</a:t>
            </a:r>
            <a:endParaRPr lang="zh-CN" altLang="en-US"/>
          </a:p>
          <a:p>
            <a:r>
              <a:rPr lang="zh-CN" altLang="en-US"/>
              <a:t>性别：男</a:t>
            </a:r>
            <a:endParaRPr lang="zh-CN" altLang="en-US"/>
          </a:p>
          <a:p>
            <a:r>
              <a:rPr lang="zh-CN" altLang="en-US"/>
              <a:t>职业：教师</a:t>
            </a:r>
            <a:endParaRPr lang="zh-CN" altLang="en-US"/>
          </a:p>
          <a:p>
            <a:r>
              <a:rPr lang="zh-CN" altLang="en-US"/>
              <a:t>婚姻状况：已婚</a:t>
            </a:r>
            <a:endParaRPr lang="zh-CN" altLang="en-US"/>
          </a:p>
          <a:p>
            <a:r>
              <a:rPr lang="zh-CN" altLang="en-US"/>
              <a:t>居住地：北京</a:t>
            </a:r>
            <a:endParaRPr lang="zh-CN" altLang="en-US"/>
          </a:p>
          <a:p>
            <a:r>
              <a:rPr lang="zh-CN" altLang="en-US"/>
              <a:t>病史：乙肝、丙肝、丁肝三重感染</a:t>
            </a:r>
            <a:endParaRPr lang="zh-CN" altLang="en-US"/>
          </a:p>
          <a:p>
            <a:r>
              <a:rPr lang="zh-CN" altLang="en-US"/>
              <a:t>症状：乏力、食欲不振、黄疸、肝区疼痛</a:t>
            </a:r>
            <a:endParaRPr lang="zh-CN" altLang="en-US"/>
          </a:p>
          <a:p>
            <a:r>
              <a:rPr lang="zh-CN" altLang="en-US"/>
              <a:t>治疗史：曾接受抗病毒治疗，效果不佳</a:t>
            </a:r>
            <a:endParaRPr lang="zh-CN" altLang="en-US"/>
          </a:p>
          <a:p>
            <a:r>
              <a:rPr lang="zh-CN" altLang="en-US"/>
              <a:t>家庭情况：父母健在，有一子一女</a:t>
            </a:r>
            <a:endParaRPr lang="zh-CN" altLang="en-US"/>
          </a:p>
          <a:p>
            <a:r>
              <a:rPr lang="zh-CN" altLang="en-US"/>
              <a:t>社会支持：家庭支持良好，同事关心</a:t>
            </a:r>
            <a:endParaRPr lang="zh-CN" altLang="en-US"/>
          </a:p>
          <a:p>
            <a:r>
              <a:rPr lang="zh-CN" altLang="en-US"/>
              <a:t>心理状况：焦虑、抑郁</a:t>
            </a:r>
            <a:endParaRPr lang="zh-CN" altLang="en-US"/>
          </a:p>
          <a:p>
            <a:r>
              <a:rPr lang="zh-CN" altLang="en-US"/>
              <a:t>护理需求：需要全面评估病情，制定个性化护理方案，加强心理支持，提高生活质量。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病情状况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691734" y="1558486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患者年龄、性别、职业、生活习惯等基本信息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619110" y="149040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350424" y="1896645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691734" y="2589608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病毒性肝炎的类型、病程、病情严重程度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619110" y="252152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350424" y="2927768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691734" y="3620730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患者是否有其他疾病或并发症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619110" y="355264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350424" y="395889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691734" y="4651852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患者对治疗的反应和效果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619110" y="4583766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350424" y="499001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14"/>
            </p:custDataLst>
          </p:nvPr>
        </p:nvSpPr>
        <p:spPr>
          <a:xfrm>
            <a:off x="2691734" y="5682974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患者心理状况、家庭支持情况等社会因素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5"/>
            </p:custDataLst>
          </p:nvPr>
        </p:nvSpPr>
        <p:spPr>
          <a:xfrm flipV="1">
            <a:off x="2619110" y="5614889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任意多边形 22"/>
          <p:cNvSpPr/>
          <p:nvPr>
            <p:custDataLst>
              <p:tags r:id="rId16"/>
            </p:custDataLst>
          </p:nvPr>
        </p:nvSpPr>
        <p:spPr>
          <a:xfrm flipH="1">
            <a:off x="8350424" y="602113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心理状况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焦虑和恐惧：对病情的担忧和恐惧，对治疗效果的不确定性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自尊心受损：由于病情和治疗带来的自尊心受损，对社交活动的回避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心理压力：由于病情和治疗带来的心理压力，对日常生活的影响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抑郁和孤独：由于病情和治疗带来的孤独感和抑郁情绪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第二章</a:t>
            </a:r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基础护理</a:t>
            </a:r>
            <a:endParaRPr lang="zh-CN" altLang="en-US"/>
          </a:p>
        </p:txBody>
      </p:sp>
      <p:sp>
        <p:nvSpPr>
          <p:cNvPr id="6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监测生命体征：定期监测体温、脉搏、呼吸、血压等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4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饮食护理：提供高蛋白、高维生素、低脂肪、易消化的食物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休息与活动：保证充足的休息，适当进行轻度活动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心理支持：提供心理支持，减轻患者焦虑和恐惧情绪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皮肤护理：保持皮肤清洁，防止皮肤破损和感染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口腔护理：保持口腔清洁，防止口腔感染和溃疡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药物治疗护理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药物选择：根据病情选择合适的抗病毒药物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药物剂量：根据患者体重、年龄等因素确定药物剂量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药物用法：按照医嘱规定的时间、次数和方式服用药物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药物副作用：观察药物副作用，及时向医生报告并采取相应措施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饮食护理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饮食原则：清淡、易消化、营养均衡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食物选择：多选择富含蛋白质、维生素、矿物质的食物，如瘦肉、鸡蛋、蔬菜、水果等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饮食禁忌：避免辛辣、油腻、刺激性食物，如辣椒、油炸食品、咖啡、酒等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饮食频率：定时定量，避免暴饮暴食，保持良好的饮食习惯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https://d.book118.com/427001052100006024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46.85&quot;,&quot;top&quot;:&quot;109.1&quot;,&quot;width&quot;:&quot;568.5&quot;,&quot;height&quot;:&quot;264.45&quot;}"/>
  <p:tag name="KSO_WM_SLIDE_ID" val="custom2023023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235_4*l_h_i*1_1_2"/>
  <p:tag name="KSO_WM_UNIT_INDEX" val="1_1_2"/>
  <p:tag name="KSO_WM_UNIT_LAYERLEVEL" val="1_1_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8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235_4*l_h_i*1_4_2"/>
  <p:tag name="KSO_WM_UNIT_INDEX" val="1_4_2"/>
  <p:tag name="KSO_WM_UNIT_LAYERLEVEL" val="1_1_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235_4*l_h_i*1_3_2"/>
  <p:tag name="KSO_WM_UNIT_INDEX" val="1_3_2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235_4*l_h_i*1_2_2"/>
  <p:tag name="KSO_WM_UNIT_INDEX" val="1_2_2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0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TEMPLATE_CATEGORY" val="custom"/>
  <p:tag name="KSO_WM_TEMPLATE_INDEX" val="2023023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5_1"/>
  <p:tag name="KSO_WM_UNIT_INDEX" val="1_5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二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4.xml><?xml version="1.0" encoding="utf-8"?>
<p:tagLst xmlns:p="http://schemas.openxmlformats.org/presentationml/2006/main">
  <p:tag name="KSO_WM_TEMPLATE_CATEGORY" val="custom"/>
  <p:tag name="KSO_WM_TEMPLATE_INDEX" val="2023023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3">
      <a:dk1>
        <a:srgbClr val="000000"/>
      </a:dk1>
      <a:lt1>
        <a:srgbClr val="FFFFFF"/>
      </a:lt1>
      <a:dk2>
        <a:srgbClr val="768395"/>
      </a:dk2>
      <a:lt2>
        <a:srgbClr val="E3E6E9"/>
      </a:lt2>
      <a:accent1>
        <a:srgbClr val="2F555D"/>
      </a:accent1>
      <a:accent2>
        <a:srgbClr val="B7524D"/>
      </a:accent2>
      <a:accent3>
        <a:srgbClr val="654D25"/>
      </a:accent3>
      <a:accent4>
        <a:srgbClr val="EBA961"/>
      </a:accent4>
      <a:accent5>
        <a:srgbClr val="46ACBA"/>
      </a:accent5>
      <a:accent6>
        <a:srgbClr val="8DA6AA"/>
      </a:accent6>
      <a:hlink>
        <a:srgbClr val="FF0000"/>
      </a:hlink>
      <a:folHlink>
        <a:srgbClr val="E61AD0"/>
      </a:folHlink>
    </a:clrScheme>
    <a:fontScheme name="自定义 14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汉仪古隶简</vt:lpstr>
      <vt:lpstr>MiSans Normal</vt:lpstr>
      <vt:lpstr>Calibri Light</vt:lpstr>
      <vt:lpstr>宋体</vt:lpstr>
      <vt:lpstr>Wingdings</vt:lpstr>
      <vt:lpstr>微软雅黑</vt:lpstr>
      <vt:lpstr>Office Theme</vt:lpstr>
      <vt:lpstr>病毒性肝炎三重感染的个案护理</vt:lpstr>
      <vt:lpstr>目录</vt:lpstr>
      <vt:lpstr>患者情况评估</vt:lpstr>
      <vt:lpstr>患者基本信息</vt:lpstr>
      <vt:lpstr>病情状况</vt:lpstr>
      <vt:lpstr>心理状况</vt:lpstr>
      <vt:lpstr>护理计划</vt:lpstr>
      <vt:lpstr>基础护理</vt:lpstr>
      <vt:lpstr>药物治疗护理</vt:lpstr>
      <vt:lpstr>饮食护理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2024-08-28T14:41:40.011</cp:lastPrinted>
  <dcterms:created xsi:type="dcterms:W3CDTF">2024-08-28T06:41:40Z</dcterms:created>
  <dcterms:modified xsi:type="dcterms:W3CDTF">2024-08-28T06:41:42Z</dcterms:modified>
</cp:coreProperties>
</file>