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embeddedFontLst>
    <p:embeddedFont>
      <p:font typeface="OIPDSK+OPGOJC+MicrosoftYaHei-Bold"/>
      <p:regular r:id="rId16"/>
    </p:embeddedFont>
    <p:embeddedFont>
      <p:font typeface="SJTGFM+VFPLNA+MicrosoftYaHei"/>
      <p:regular r:id="rId17"/>
    </p:embeddedFont>
    <p:embeddedFont>
      <p:font typeface="KKPGON+MS-UIGothic"/>
      <p:regular r:id="rId18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E33D6A-F4D7-4AE5-ABD7-D569D1107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22E1E-E891-4FD0-ADDC-4E272B052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C474B-5CA1-431F-A0CA-A5806558E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138EA8-B743-4713-938A-2182A3498C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11DEAD-E92B-46B0-95D4-FC86AF896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AF5377-886D-4F5F-8696-22B60BA02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9F3A14-98A3-4897-AB17-D4D8E3032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7C7314-9B7D-40E3-AF4B-694DAEA9F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AD2D73-331D-4EAC-AB61-A0EE1E6A2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13C69-20A4-4638-9BE4-C2EB6DCEB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8D0ED-9894-44DF-B4B1-70A2AA33A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01510203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6050" y="1006961"/>
            <a:ext cx="2934742" cy="2727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04"/>
              </a:lnSpc>
              <a:spcBef>
                <a:spcPct val="0"/>
              </a:spcBef>
              <a:spcAft>
                <a:spcPct val="0"/>
              </a:spcAft>
            </a:pPr>
            <a:r>
              <a:rPr sz="8450" spc="10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5636140"/>
            <a:ext cx="1614785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BEA8"/>
                </a:solidFill>
                <a:latin typeface="SJTGFM+VFPLNA+MicrosoftYaHei"/>
                <a:cs typeface="SJTGFM+VFPLNA+Microsoft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海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尔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集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团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的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展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96210" y="2119318"/>
            <a:ext cx="1405923" cy="1307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82870" y="2149163"/>
            <a:ext cx="6443650" cy="1307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20"/>
              </a:lnSpc>
              <a:spcBef>
                <a:spcPct val="0"/>
              </a:spcBef>
              <a:spcAft>
                <a:spcPct val="0"/>
              </a:spcAft>
            </a:pPr>
            <a:r>
              <a:rPr sz="4050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02</a:t>
            </a:r>
            <a:r>
              <a:rPr sz="4050" spc="1349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50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03</a:t>
            </a:r>
            <a:r>
              <a:rPr sz="4050" spc="1365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50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48814" y="3134264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1984</a:t>
            </a:r>
            <a:r>
              <a:rPr sz="2000">
                <a:solidFill>
                  <a:srgbClr val="00BEA8"/>
                </a:solidFill>
                <a:latin typeface="KKPGON+MS-UIGothic"/>
                <a:cs typeface="KKPGON+MS-UIGothic"/>
              </a:rPr>
              <a:t>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34840" y="311584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1991</a:t>
            </a:r>
            <a:r>
              <a:rPr sz="2000">
                <a:solidFill>
                  <a:srgbClr val="00BEA8"/>
                </a:solidFill>
                <a:latin typeface="KKPGON+MS-UIGothic"/>
                <a:cs typeface="KKPGON+MS-UIGothic"/>
              </a:rPr>
              <a:t>年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20230" y="311584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2005</a:t>
            </a:r>
            <a:r>
              <a:rPr sz="2000">
                <a:solidFill>
                  <a:srgbClr val="00BEA8"/>
                </a:solidFill>
                <a:latin typeface="KKPGON+MS-UIGothic"/>
                <a:cs typeface="KKPGON+MS-UIGothic"/>
              </a:rPr>
              <a:t>年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05619" y="3115849"/>
            <a:ext cx="1269238" cy="651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2020</a:t>
            </a:r>
            <a:r>
              <a:rPr sz="2000">
                <a:solidFill>
                  <a:srgbClr val="00BEA8"/>
                </a:solidFill>
                <a:latin typeface="KKPGON+MS-UIGothic"/>
                <a:cs typeface="KKPGON+MS-UIGothic"/>
              </a:rPr>
              <a:t>年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91614" y="3659243"/>
            <a:ext cx="20002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团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的前身青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岛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冰箱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总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厂成立。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977004" y="3640193"/>
            <a:ext cx="20002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团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中国家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领军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53504" y="3640193"/>
            <a:ext cx="20002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团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开始向全球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扩张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，成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全球家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电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领导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者。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938894" y="3640193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海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尔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集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团继续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保持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稳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健的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展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态势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，不断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推出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品和服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FFF"/>
                </a:solidFill>
                <a:latin typeface="KKPGON+MS-UIGothic"/>
                <a:cs typeface="KKPGON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海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尔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集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团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在全球的布局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18970" y="2317571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JTGFM+VFPLNA+MicrosoftYaHei"/>
                <a:cs typeface="SJTGFM+VFPLNA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39289" y="4608651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SJTGFM+VFPLNA+MicrosoftYaHei"/>
                <a:cs typeface="SJTGFM+VFPLNA+Microsoft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海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尔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集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团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的核心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业务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家用</a:t>
            </a:r>
            <a:r>
              <a:rPr sz="2000" spc="25">
                <a:solidFill>
                  <a:srgbClr val="00BEA8"/>
                </a:solidFill>
                <a:latin typeface="SimSun"/>
                <a:cs typeface="SimSun"/>
              </a:rPr>
              <a:t>电</a:t>
            </a:r>
            <a:r>
              <a:rPr sz="2000">
                <a:solidFill>
                  <a:srgbClr val="00BEA8"/>
                </a:solidFill>
                <a:latin typeface="KKPGON+MS-UIGothic"/>
                <a:cs typeface="KKPGON+MS-UIGothic"/>
              </a:rPr>
              <a:t>器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智能家居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物流服</a:t>
            </a:r>
            <a:r>
              <a:rPr sz="2000">
                <a:solidFill>
                  <a:srgbClr val="00BEA8"/>
                </a:solidFill>
                <a:latin typeface="SimSun"/>
                <a:cs typeface="SimSun"/>
              </a:rPr>
              <a:t>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6050" y="1006961"/>
            <a:ext cx="2934742" cy="2727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04"/>
              </a:lnSpc>
              <a:spcBef>
                <a:spcPct val="0"/>
              </a:spcBef>
              <a:spcAft>
                <a:spcPct val="0"/>
              </a:spcAft>
            </a:pPr>
            <a:r>
              <a:rPr sz="8450" spc="10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5636140"/>
            <a:ext cx="1614785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BEA8"/>
                </a:solidFill>
                <a:latin typeface="SJTGFM+VFPLNA+MicrosoftYaHei"/>
                <a:cs typeface="SJTGFM+VFPLNA+Microsoft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物流系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的定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与重要性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02535" y="2612294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KKPGON+MS-UIGothic"/>
                <a:cs typeface="KKPGON+MS-UIGothic"/>
              </a:rPr>
              <a:t>物流系</a:t>
            </a: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2000" spc="25">
                <a:solidFill>
                  <a:srgbClr val="FFFFFF"/>
                </a:solidFill>
                <a:latin typeface="KKPGON+MS-UIGothic"/>
                <a:cs typeface="KKPGON+MS-UIGothic"/>
              </a:rPr>
              <a:t>定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37830" y="2612294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KKPGON+MS-UIGothic"/>
                <a:cs typeface="KKPGON+MS-UIGothic"/>
              </a:rPr>
              <a:t>物流系</a:t>
            </a: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统</a:t>
            </a:r>
            <a:r>
              <a:rPr sz="2000" spc="25">
                <a:solidFill>
                  <a:srgbClr val="FFFFFF"/>
                </a:solidFill>
                <a:latin typeface="KKPGON+MS-UIGothic"/>
                <a:cs typeface="KKPGON+MS-UIGothic"/>
              </a:rPr>
              <a:t>的重要性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高效物流系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的特点与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优势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EA8"/>
                </a:solidFill>
                <a:latin typeface="KKPGON+MS-UIGothic"/>
                <a:cs typeface="KKPGON+MS-UIGothic"/>
              </a:rPr>
              <a:t>特点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BEA8"/>
                </a:solidFill>
                <a:latin typeface="SimSun"/>
                <a:cs typeface="SimSun"/>
              </a:rPr>
              <a:t>优势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高效物流系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统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的</a:t>
            </a:r>
            <a:r>
              <a:rPr sz="3000">
                <a:solidFill>
                  <a:srgbClr val="00BEA8"/>
                </a:solidFill>
                <a:latin typeface="SimSun"/>
                <a:cs typeface="SimSun"/>
              </a:rPr>
              <a:t>实现</a:t>
            </a:r>
            <a:r>
              <a:rPr sz="3000">
                <a:solidFill>
                  <a:srgbClr val="00BEA8"/>
                </a:solidFill>
                <a:latin typeface="KKPGON+MS-UIGothic"/>
                <a:cs typeface="KKPGON+MS-UIGothic"/>
              </a:rPr>
              <a:t>路径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4594" y="1619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信息化管理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00084" y="1619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EA8"/>
                </a:solidFill>
                <a:latin typeface="SimSun"/>
                <a:cs typeface="SimSun"/>
              </a:rPr>
              <a:t>标</a:t>
            </a: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准化操作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31840" y="2511780"/>
            <a:ext cx="956490" cy="2620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 spc="15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01</a:t>
            </a:r>
          </a:p>
          <a:p>
            <a:pPr marL="0" marR="0">
              <a:lnSpc>
                <a:spcPts val="2865"/>
              </a:lnSpc>
              <a:spcBef>
                <a:spcPts val="3829"/>
              </a:spcBef>
              <a:spcAft>
                <a:spcPct val="0"/>
              </a:spcAft>
            </a:pPr>
            <a:r>
              <a:rPr sz="2750" spc="15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02</a:t>
            </a:r>
          </a:p>
          <a:p>
            <a:pPr marL="0" marR="0">
              <a:lnSpc>
                <a:spcPts val="2865"/>
              </a:lnSpc>
              <a:spcBef>
                <a:spcPts val="4029"/>
              </a:spcBef>
              <a:spcAft>
                <a:spcPct val="0"/>
              </a:spcAft>
            </a:pPr>
            <a:r>
              <a:rPr sz="2750" spc="15">
                <a:solidFill>
                  <a:srgbClr val="FFFFFF"/>
                </a:solidFill>
                <a:latin typeface="OIPDSK+OPGOJC+MicrosoftYaHei-Bold"/>
                <a:cs typeface="OIPDSK+OPGOJC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4594" y="4286154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BEA8"/>
                </a:solidFill>
                <a:latin typeface="SimSun"/>
                <a:cs typeface="SimSun"/>
              </a:rPr>
              <a:t>优</a:t>
            </a: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化运</a:t>
            </a:r>
            <a:r>
              <a:rPr sz="2000" spc="23">
                <a:solidFill>
                  <a:srgbClr val="00BEA8"/>
                </a:solidFill>
                <a:latin typeface="SimSun"/>
                <a:cs typeface="SimSun"/>
              </a:rPr>
              <a:t>输</a:t>
            </a: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配送网</a:t>
            </a:r>
            <a:r>
              <a:rPr sz="2000">
                <a:solidFill>
                  <a:srgbClr val="00BEA8"/>
                </a:solidFill>
                <a:latin typeface="SimSun"/>
                <a:cs typeface="SimSun"/>
              </a:rPr>
              <a:t>络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300084" y="4286154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BEA8"/>
                </a:solidFill>
                <a:latin typeface="SimSun"/>
                <a:cs typeface="SimSun"/>
              </a:rPr>
              <a:t>仓储</a:t>
            </a:r>
            <a:r>
              <a:rPr sz="2000" spc="25">
                <a:solidFill>
                  <a:srgbClr val="00BEA8"/>
                </a:solidFill>
                <a:latin typeface="KKPGON+MS-UIGothic"/>
                <a:cs typeface="KKPGON+MS-UIGothic"/>
              </a:rPr>
              <a:t>管理</a:t>
            </a:r>
            <a:r>
              <a:rPr sz="2000" spc="25">
                <a:solidFill>
                  <a:srgbClr val="00BEA8"/>
                </a:solidFill>
                <a:latin typeface="SimSun"/>
                <a:cs typeface="SimSun"/>
              </a:rPr>
              <a:t>优</a:t>
            </a:r>
            <a:r>
              <a:rPr sz="2000">
                <a:solidFill>
                  <a:srgbClr val="00BEA8"/>
                </a:solidFill>
                <a:latin typeface="KKPGON+MS-UIGothic"/>
                <a:cs typeface="KKPGON+MS-UIGothic"/>
              </a:rPr>
              <a:t>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1840" y="5193385"/>
            <a:ext cx="956490" cy="887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5"/>
              </a:lnSpc>
              <a:spcBef>
                <a:spcPct val="0"/>
              </a:spcBef>
              <a:spcAft>
                <a:spcPct val="0"/>
              </a:spcAft>
            </a:pPr>
            <a:r>
              <a:rPr sz="2750" spc="15">
                <a:solidFill>
                  <a:srgbClr val="FDFDFD"/>
                </a:solidFill>
                <a:latin typeface="OIPDSK+OPGOJC+MicrosoftYaHei-Bold"/>
                <a:cs typeface="OIPDSK+OPGOJC+MicrosoftYaHei-Bold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6050" y="1006961"/>
            <a:ext cx="2934742" cy="2727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04"/>
              </a:lnSpc>
              <a:spcBef>
                <a:spcPct val="0"/>
              </a:spcBef>
              <a:spcAft>
                <a:spcPct val="0"/>
              </a:spcAft>
            </a:pPr>
            <a:r>
              <a:rPr sz="8450" spc="10">
                <a:solidFill>
                  <a:srgbClr val="00BEA8"/>
                </a:solidFill>
                <a:latin typeface="OIPDSK+OPGOJC+MicrosoftYaHei-Bold"/>
                <a:cs typeface="OIPDSK+OPGOJC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1580" y="5636140"/>
            <a:ext cx="1614785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BEA8"/>
                </a:solidFill>
                <a:latin typeface="SJTGFM+VFPLNA+MicrosoftYaHei"/>
                <a:cs typeface="SJTGFM+VFPLNA+MicrosoftYaHei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https://d.book118.com/427015102035006041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OIPDSK+OPGOJC+MicrosoftYaHei-Bold</vt:lpstr>
      <vt:lpstr>SJTGFM+VFPLNA+MicrosoftYaHei</vt:lpstr>
      <vt:lpstr>KKPGON+MS-UIGothic</vt:lpstr>
      <vt:lpstr>SimSun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2024-09-13T22:39:22.950</cp:lastPrinted>
  <dcterms:created xsi:type="dcterms:W3CDTF">2024-09-13T14:39:22Z</dcterms:created>
  <dcterms:modified xsi:type="dcterms:W3CDTF">2024-09-13T14:39:24Z</dcterms:modified>
</cp:coreProperties>
</file>