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40AEA2-16E9-4166-9F0D-AD3E90813C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03468C-F68E-43BB-BFAF-1DF0499397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B01022-5D81-47AC-922A-E589847D9F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DEF568-7FAE-4868-B577-5C70F65C71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8F3E47-E8B8-47E2-9C9E-DED84F0BF6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8F3397-03DE-458A-816C-75CBF15F5E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F40CAE-3B01-470D-BCCC-B5B8DB9CFA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570AB7-E6C7-4520-BF7E-15792BFAF3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DED0C7-84E4-4321-AB48-565D7DAB00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A01D04-0AD3-40CD-A541-AEEBD82B8E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9F4984-9547-4C16-897E-992E90107C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702110206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组建展览设计工程公司方案</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XX-01-07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公司定位与市场分析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组织架构与人力资源计划</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业务流程与运营管理方案</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营销策略及市场推广方案</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财务规划与风险管理策略</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技术支持与创新能力提升计划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公司定位与市场分析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500" r="1550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专注于提供高端、定制化的展览设计服务，满足客户对于品牌形象展示和宣传的需求。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高端定制展览设计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提供从展览策划、设计、施工到后期维护的全方位服务，确保客户在展览过程中得到全面的支持。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全方位服务</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注重创新和专业性，不断引入新的设计理念和技术手段，提升公司在行业内的竞争力。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创新与专业性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公司定位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企业客户</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包括各行业的大中型企业，尤其是注重品牌形象和市场营销的企业。</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政府机构</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为政府机构提供各类展览设计服务，如成果展示、文化交流等。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行业协会</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与行业协会合作，为会员单位提供专业化的展览设计服务。</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随着全球经济的复苏和我国经济的快速发展，展览设计市场规模不断扩大，预计未来几年将保持稳步增长。</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增长趋势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随着数字化、智能化技术的不断发展，以及客户对于品牌形象展示的日益重视，展览设计市场将呈现出个性化、专业化、智能化等发展趋势。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主要竞争对手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目前市场上主要的展览设计工程公司包括国内知名品牌和国际知名公司，它们在品牌知名度、市场份额、技术实力等方面具有较大优势。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竞争策略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针对竞争对手的优势，公司可以采取差异化竞争策略，注重个性化定制服务、提升设计品质和客户体验等方面，以吸引目标客户群体并实现市场突破。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组织架构与人力资源计划</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董事会</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负责公司重大决策、战略规划及监督管理层执行情况。</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市场部</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负责市场调研、品牌推广、客户关系管理等。</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总经理办公室</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协助总经理处理日常事务，协调各部门工作。</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采购部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负责供应商管理、材料采购、成本控制等。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设计部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负责展览设计、方案制定、效果图制作等。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工程部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负责施工计划制定、现场施工管理、质量控制等。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组织架构设计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负责公司财务管理、预算编制、财务分析等。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财务部</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负责员工招聘、培训、绩效考核等。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人力资源部</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组织架构设计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各部门职责与人员配置</a:t>
              </a:r>
            </a:p>
          </p:txBody>
        </p:sp>
      </p:grpSp>
      <p:grpSp>
        <p:nvGrpSpPr>
          <p:cNvPr id="40" name="Group 40"/>
          <p:cNvGrpSpPr/>
          <p:nvPr/>
        </p:nvGrpSpPr>
        <p:grpSpPr>
          <a:xfrm>
            <a:off x="423838" y="1165012"/>
            <a:ext cx="3394996" cy="490334"/>
            <a:chOff x="423838" y="1165012"/>
            <a:chExt cx="3394996" cy="490334"/>
          </a:xfrm>
        </p:grpSpPr>
        <p:sp>
          <p:nvSpPr>
            <p:cNvPr id="41" name="TextBox 41"/>
            <p:cNvSpPr txBox="1"/>
            <p:nvPr/>
          </p:nvSpPr>
          <p:spPr>
            <a:xfrm>
              <a:off x="423838" y="116501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市场部</a:t>
              </a:r>
            </a:p>
          </p:txBody>
        </p:sp>
      </p:grpSp>
      <p:grpSp>
        <p:nvGrpSpPr>
          <p:cNvPr id="42" name="Group 42"/>
          <p:cNvGrpSpPr/>
          <p:nvPr/>
        </p:nvGrpSpPr>
        <p:grpSpPr>
          <a:xfrm>
            <a:off x="532563" y="1542614"/>
            <a:ext cx="3286271" cy="949747"/>
            <a:chOff x="532563" y="1542614"/>
            <a:chExt cx="3286271" cy="949747"/>
          </a:xfrm>
        </p:grpSpPr>
        <p:sp>
          <p:nvSpPr>
            <p:cNvPr id="43" name="TextBox 43"/>
            <p:cNvSpPr txBox="1"/>
            <p:nvPr/>
          </p:nvSpPr>
          <p:spPr>
            <a:xfrm>
              <a:off x="532563" y="1542614"/>
              <a:ext cx="3286271" cy="94974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配置市场调研专员、品牌推广专员和客户关系管理专员，共计5人。</a:t>
              </a:r>
            </a:p>
          </p:txBody>
        </p:sp>
      </p:grpSp>
      <p:grpSp>
        <p:nvGrpSpPr>
          <p:cNvPr id="44" name="Group 44"/>
          <p:cNvGrpSpPr/>
          <p:nvPr/>
        </p:nvGrpSpPr>
        <p:grpSpPr>
          <a:xfrm>
            <a:off x="110891" y="3013226"/>
            <a:ext cx="3394996" cy="490334"/>
            <a:chOff x="110891" y="3013226"/>
            <a:chExt cx="3394996" cy="490334"/>
          </a:xfrm>
        </p:grpSpPr>
        <p:sp>
          <p:nvSpPr>
            <p:cNvPr id="45" name="TextBox 45"/>
            <p:cNvSpPr txBox="1"/>
            <p:nvPr/>
          </p:nvSpPr>
          <p:spPr>
            <a:xfrm>
              <a:off x="110891" y="3013226"/>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设计部</a:t>
              </a:r>
            </a:p>
          </p:txBody>
        </p:sp>
      </p:grpSp>
      <p:grpSp>
        <p:nvGrpSpPr>
          <p:cNvPr id="46" name="Group 46"/>
          <p:cNvGrpSpPr/>
          <p:nvPr/>
        </p:nvGrpSpPr>
        <p:grpSpPr>
          <a:xfrm>
            <a:off x="219616" y="3447978"/>
            <a:ext cx="3286271" cy="937998"/>
            <a:chOff x="219616" y="3447978"/>
            <a:chExt cx="3286271" cy="937998"/>
          </a:xfrm>
        </p:grpSpPr>
        <p:sp>
          <p:nvSpPr>
            <p:cNvPr id="47" name="TextBox 47"/>
            <p:cNvSpPr txBox="1"/>
            <p:nvPr/>
          </p:nvSpPr>
          <p:spPr>
            <a:xfrm>
              <a:off x="219616" y="3447978"/>
              <a:ext cx="3286271" cy="93799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配置创意设计师、平面设计师和3D设计师，共计8人。</a:t>
              </a:r>
            </a:p>
          </p:txBody>
        </p:sp>
      </p:grpSp>
      <p:grpSp>
        <p:nvGrpSpPr>
          <p:cNvPr id="48" name="Group 48"/>
          <p:cNvGrpSpPr/>
          <p:nvPr/>
        </p:nvGrpSpPr>
        <p:grpSpPr>
          <a:xfrm>
            <a:off x="436531" y="4760442"/>
            <a:ext cx="3394996" cy="490334"/>
            <a:chOff x="436531" y="4760442"/>
            <a:chExt cx="3394996" cy="490334"/>
          </a:xfrm>
        </p:grpSpPr>
        <p:sp>
          <p:nvSpPr>
            <p:cNvPr id="49" name="TextBox 49"/>
            <p:cNvSpPr txBox="1"/>
            <p:nvPr/>
          </p:nvSpPr>
          <p:spPr>
            <a:xfrm>
              <a:off x="436531" y="476044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工程部</a:t>
              </a:r>
            </a:p>
          </p:txBody>
        </p:sp>
      </p:grpSp>
      <p:grpSp>
        <p:nvGrpSpPr>
          <p:cNvPr id="50" name="Group 50"/>
          <p:cNvGrpSpPr/>
          <p:nvPr/>
        </p:nvGrpSpPr>
        <p:grpSpPr>
          <a:xfrm>
            <a:off x="545256" y="5195195"/>
            <a:ext cx="3286271" cy="936111"/>
            <a:chOff x="545256" y="5195195"/>
            <a:chExt cx="3286271" cy="936111"/>
          </a:xfrm>
        </p:grpSpPr>
        <p:sp>
          <p:nvSpPr>
            <p:cNvPr id="51" name="TextBox 51"/>
            <p:cNvSpPr txBox="1"/>
            <p:nvPr/>
          </p:nvSpPr>
          <p:spPr>
            <a:xfrm>
              <a:off x="545256" y="5195195"/>
              <a:ext cx="3286271" cy="93611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配置项目经理、施工员和质量检查员，共计12人。</a:t>
              </a:r>
            </a:p>
          </p:txBody>
        </p:sp>
      </p:grpSp>
      <p:grpSp>
        <p:nvGrpSpPr>
          <p:cNvPr id="52" name="Group 52"/>
          <p:cNvGrpSpPr/>
          <p:nvPr/>
        </p:nvGrpSpPr>
        <p:grpSpPr>
          <a:xfrm>
            <a:off x="8373176" y="1165012"/>
            <a:ext cx="3394996" cy="490334"/>
            <a:chOff x="8373176" y="1165012"/>
            <a:chExt cx="3394996" cy="490334"/>
          </a:xfrm>
        </p:grpSpPr>
        <p:sp>
          <p:nvSpPr>
            <p:cNvPr id="53" name="TextBox 53"/>
            <p:cNvSpPr txBox="1"/>
            <p:nvPr/>
          </p:nvSpPr>
          <p:spPr>
            <a:xfrm>
              <a:off x="8373176" y="116501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采购部</a:t>
              </a:r>
            </a:p>
          </p:txBody>
        </p:sp>
      </p:grpSp>
      <p:grpSp>
        <p:nvGrpSpPr>
          <p:cNvPr id="54" name="Group 54"/>
          <p:cNvGrpSpPr/>
          <p:nvPr/>
        </p:nvGrpSpPr>
        <p:grpSpPr>
          <a:xfrm>
            <a:off x="8481901" y="1542614"/>
            <a:ext cx="3286271" cy="949747"/>
            <a:chOff x="8481901" y="1542614"/>
            <a:chExt cx="3286271" cy="949747"/>
          </a:xfrm>
        </p:grpSpPr>
        <p:sp>
          <p:nvSpPr>
            <p:cNvPr id="55" name="TextBox 55"/>
            <p:cNvSpPr txBox="1"/>
            <p:nvPr/>
          </p:nvSpPr>
          <p:spPr>
            <a:xfrm>
              <a:off x="8481901" y="1542614"/>
              <a:ext cx="3286271" cy="94974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配置采购专员和成本控制专员，共计4人。</a:t>
              </a:r>
            </a:p>
          </p:txBody>
        </p:sp>
      </p:grpSp>
      <p:grpSp>
        <p:nvGrpSpPr>
          <p:cNvPr id="56" name="Group 56"/>
          <p:cNvGrpSpPr/>
          <p:nvPr/>
        </p:nvGrpSpPr>
        <p:grpSpPr>
          <a:xfrm>
            <a:off x="8654225" y="3013226"/>
            <a:ext cx="3394996" cy="490334"/>
            <a:chOff x="8654225" y="3013226"/>
            <a:chExt cx="3394996" cy="490334"/>
          </a:xfrm>
        </p:grpSpPr>
        <p:sp>
          <p:nvSpPr>
            <p:cNvPr id="57" name="TextBox 57"/>
            <p:cNvSpPr txBox="1"/>
            <p:nvPr/>
          </p:nvSpPr>
          <p:spPr>
            <a:xfrm>
              <a:off x="8654225" y="3013226"/>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财务部</a:t>
              </a:r>
            </a:p>
          </p:txBody>
        </p:sp>
      </p:grpSp>
      <p:grpSp>
        <p:nvGrpSpPr>
          <p:cNvPr id="58" name="Group 58"/>
          <p:cNvGrpSpPr/>
          <p:nvPr/>
        </p:nvGrpSpPr>
        <p:grpSpPr>
          <a:xfrm>
            <a:off x="8762949" y="3447978"/>
            <a:ext cx="3286271" cy="937998"/>
            <a:chOff x="8762949" y="3447978"/>
            <a:chExt cx="3286271" cy="937998"/>
          </a:xfrm>
        </p:grpSpPr>
        <p:sp>
          <p:nvSpPr>
            <p:cNvPr id="59" name="TextBox 59"/>
            <p:cNvSpPr txBox="1"/>
            <p:nvPr/>
          </p:nvSpPr>
          <p:spPr>
            <a:xfrm>
              <a:off x="8762949" y="3447978"/>
              <a:ext cx="3286271" cy="93799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配置财务经理和会计，共计3人。</a:t>
              </a:r>
            </a:p>
          </p:txBody>
        </p:sp>
      </p:grpSp>
      <p:grpSp>
        <p:nvGrpSpPr>
          <p:cNvPr id="60" name="Group 60"/>
          <p:cNvGrpSpPr/>
          <p:nvPr/>
        </p:nvGrpSpPr>
        <p:grpSpPr>
          <a:xfrm>
            <a:off x="8059705" y="4760442"/>
            <a:ext cx="3394996" cy="490334"/>
            <a:chOff x="8059705" y="4760442"/>
            <a:chExt cx="3394996" cy="490334"/>
          </a:xfrm>
        </p:grpSpPr>
        <p:sp>
          <p:nvSpPr>
            <p:cNvPr id="61" name="TextBox 61"/>
            <p:cNvSpPr txBox="1"/>
            <p:nvPr/>
          </p:nvSpPr>
          <p:spPr>
            <a:xfrm>
              <a:off x="8059705" y="476044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人力资源部</a:t>
              </a:r>
            </a:p>
          </p:txBody>
        </p:sp>
      </p:grpSp>
      <p:grpSp>
        <p:nvGrpSpPr>
          <p:cNvPr id="62" name="Group 62"/>
          <p:cNvGrpSpPr/>
          <p:nvPr/>
        </p:nvGrpSpPr>
        <p:grpSpPr>
          <a:xfrm>
            <a:off x="8168429" y="5195195"/>
            <a:ext cx="3286271" cy="936111"/>
            <a:chOff x="8168429" y="5195195"/>
            <a:chExt cx="3286271" cy="936111"/>
          </a:xfrm>
        </p:grpSpPr>
        <p:sp>
          <p:nvSpPr>
            <p:cNvPr id="63" name="TextBox 63"/>
            <p:cNvSpPr txBox="1"/>
            <p:nvPr/>
          </p:nvSpPr>
          <p:spPr>
            <a:xfrm>
              <a:off x="8168429" y="5195195"/>
              <a:ext cx="3286271" cy="93611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chemeClr val="dk1">
                      <a:alpha val="100000"/>
                    </a:schemeClr>
                  </a:solidFill>
                  <a:latin typeface="Microsoft Yahei"/>
                  <a:ea typeface="Microsoft Yahei"/>
                  <a:cs typeface="Microsoft Yahei"/>
                </a:rPr>
                <a:t>配置人力资源专员和培训专员，共计4人。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281" r="2328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市场部经理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要求具备5年以上市场营销经验，熟悉展览行业市场动态和趋势，具备良好的市场策划能力和团队协作精神。通过猎头公司或行业推荐进行招聘。</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设计总监</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要求具备8年以上展览设计经验，有出色的创意能力和较高的设计水平，对新材料和新工艺有深入了解。通过设计竞赛或行业推荐进行招聘。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项目经理</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要求具备5年以上展览工程管理经验，熟悉施工流程和质量控制标准，具备良好的沟通协调能力和团队合作精神。通过内部选拔或行业推荐进行招聘。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关键岗位招聘策略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为新入职员工提供为期一个月的入职培训，包括公司文化、规章制度、岗位职责等内容，帮助员工快速融入公司。</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新员工培训</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针对不同岗位员工提供专业技能培训、团队协作培训、沟通技巧培训等，提高员工综合素质和工作效率。</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在职员工培训</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组织中高层管理人员参加领导力培训、战略思维培训等，提升管理人员的领导力和战略眼光。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中高层管理人员培训</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制定员工晋升标准和流程，鼓励员工通过自身努力获得晋升机会，激发员工积极性和创造力。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员工晋升计划</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培训与发展计划</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业务流程与运营管理方案</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深入了解客户需求，明确项目目标，进行项目立项和预算编制。</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需求分析与项目立项</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组建专业设计团队，进行创意构思和设计方案制定，与客户沟通确认。</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创意设计与方案制定</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在初步设计基础上，进行深化设计，完善细节，绘制施工图。</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深化设计与施工图绘制</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根据项目需求和预算，进行材料采购，确保质量并控制成本。</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材料采购与成本控制</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展览设计流程优化</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组织施工队伍，进行技术交底和安全培训，准备施工材料和设备。</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施工准备</a:t>
            </a:r>
          </a:p>
        </p:txBody>
      </p:sp>
      <p:pic>
        <p:nvPicPr>
          <p:cNvPr id="5" name="Picture 5"/>
          <p:cNvPicPr>
            <a:picLocks noChangeAspect="1"/>
          </p:cNvPicPr>
          <p:nvPr/>
        </p:nvPicPr>
        <p:blipFill>
          <a:blip r:embed="rId2"/>
          <a:srcRect l="16958" r="16958"/>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按照施工图和施工方案进行施工，确保施工质量和进度。</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施工过程管理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对施工过程进行质量检查和监督，确保符合设计要求和相关标准，完成项目验收。</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质量检查与验收</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工程实施流程规范</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https://d.book118.com/427021102066006031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2024-09-03T16:30:33.133</cp:lastPrinted>
  <dcterms:created xsi:type="dcterms:W3CDTF">2024-09-03T08:30:33Z</dcterms:created>
  <dcterms:modified xsi:type="dcterms:W3CDTF">2024-09-03T08:30:35Z</dcterms:modified>
</cp:coreProperties>
</file>