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0360025" cy="7223125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4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957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4451" y="0"/>
            <a:ext cx="294957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ECAE54-E4D0-480F-AF78-BF51FD5F58AC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33425" y="747713"/>
            <a:ext cx="5340350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1038" y="4721226"/>
            <a:ext cx="5443537" cy="447198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40864"/>
            <a:ext cx="294957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4451" y="9440864"/>
            <a:ext cx="294957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E39FC9-04E6-4FE2-932B-BB3C164C7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797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39FC9-04E6-4FE2-932B-BB3C164C7D7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7805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39FC9-04E6-4FE2-932B-BB3C164C7D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2063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39FC9-04E6-4FE2-932B-BB3C164C7D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0481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39FC9-04E6-4FE2-932B-BB3C164C7D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0331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39FC9-04E6-4FE2-932B-BB3C164C7D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2216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39FC9-04E6-4FE2-932B-BB3C164C7D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1939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39FC9-04E6-4FE2-932B-BB3C164C7D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5989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28663" y="742950"/>
            <a:ext cx="5348287" cy="3729038"/>
          </a:xfrm>
        </p:spPr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373" y="4721642"/>
            <a:ext cx="5446870" cy="44736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28663" y="742950"/>
            <a:ext cx="5348287" cy="3729038"/>
          </a:xfrm>
        </p:spPr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373" y="4721642"/>
            <a:ext cx="5446870" cy="44736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28663" y="742950"/>
            <a:ext cx="5348287" cy="3729038"/>
          </a:xfrm>
        </p:spPr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373" y="4721642"/>
            <a:ext cx="5446870" cy="44736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39FC9-04E6-4FE2-932B-BB3C164C7D7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9364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39FC9-04E6-4FE2-932B-BB3C164C7D7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7177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28663" y="742950"/>
            <a:ext cx="5348287" cy="3729038"/>
          </a:xfrm>
        </p:spPr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373" y="4721642"/>
            <a:ext cx="5446870" cy="44736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39FC9-04E6-4FE2-932B-BB3C164C7D7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239118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963C6-D061-4905-82E4-57E77E59B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52ABC-8883-405B-B3CC-8687B5075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F15AA-D317-48A4-A691-5239F3720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309F6-1C92-408F-845B-AA614C4A8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8E910C-DD39-4F24-B8E9-72AABB1D3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70FF04-441B-4FA6-8AB0-C2D0C6750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D0E955-90A9-4B9F-9731-029DDA1B2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BE5BC-3908-43C7-A019-5ACA926EA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25F8A-F9E6-4648-8781-0F9E37CED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7D10A-A9F9-4101-BE9D-766F45692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7D9CF-511E-4870-AD82-F9F00366D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9582" y="3608327"/>
            <a:ext cx="9553945" cy="621106"/>
          </a:xfrm>
          <a:prstGeom prst="rect">
            <a:avLst/>
          </a:prstGeom>
        </p:spPr>
        <p:txBody>
          <a:bodyPr lIns="0" tIns="45720" rIns="0" bIns="45720" anchor="b" anchorCtr="0">
            <a:normAutofit/>
          </a:bodyPr>
          <a:lstStyle>
            <a:lvl1pPr>
              <a:defRPr sz="28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9582" y="4229433"/>
            <a:ext cx="9563939" cy="567868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 algn="l">
              <a:buNone/>
              <a:defRPr sz="2400">
                <a:solidFill>
                  <a:srgbClr val="666666"/>
                </a:solidFill>
              </a:defRPr>
            </a:lvl1pPr>
            <a:lvl2pPr marL="4906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813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720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626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53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9440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4346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9253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10" name="Rounded Rectangle 9"/>
          <p:cNvSpPr/>
          <p:nvPr/>
        </p:nvSpPr>
        <p:spPr>
          <a:xfrm>
            <a:off x="309582" y="6988536"/>
            <a:ext cx="7475810" cy="160268"/>
          </a:xfrm>
          <a:prstGeom prst="round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600" b="0" i="0" baseline="0" noProof="1">
                <a:solidFill>
                  <a:schemeClr val="tx1"/>
                </a:solidFill>
                <a:latin typeface="+mn-lt"/>
              </a:rPr>
              <a:t>This information is confidential and was prepared by Bain &amp; Company solely for the use of our client; it is not to be relied on by any 3rd party without Bain's prior written consent</a:t>
            </a:r>
            <a:endParaRPr lang="fr-FR" sz="600" b="0" i="0" baseline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904727"/>
            <a:ext cx="10360025" cy="0"/>
          </a:xfrm>
          <a:prstGeom prst="line">
            <a:avLst/>
          </a:prstGeom>
          <a:ln w="12700">
            <a:solidFill>
              <a:srgbClr val="999999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Horizontal_RED_LG_DIGITAL.emf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572" y="1846314"/>
            <a:ext cx="4196250" cy="472500"/>
          </a:xfrm>
          <a:prstGeom prst="rect">
            <a:avLst/>
          </a:prstGeom>
        </p:spPr>
      </p:pic>
      <p:grpSp>
        <p:nvGrpSpPr>
          <p:cNvPr id="7" name="Group 18"/>
          <p:cNvGrpSpPr/>
          <p:nvPr/>
        </p:nvGrpSpPr>
        <p:grpSpPr>
          <a:xfrm>
            <a:off x="187942" y="6407018"/>
            <a:ext cx="1356535" cy="397281"/>
            <a:chOff x="660382" y="6407018"/>
            <a:chExt cx="1356535" cy="397281"/>
          </a:xfrm>
        </p:grpSpPr>
        <p:sp>
          <p:nvSpPr>
            <p:cNvPr id="9" name="Rectangle 46"/>
            <p:cNvSpPr>
              <a:spLocks noChangeArrowheads="1"/>
            </p:cNvSpPr>
            <p:nvPr/>
          </p:nvSpPr>
          <p:spPr bwMode="auto">
            <a:xfrm>
              <a:off x="660382" y="6407018"/>
              <a:ext cx="1356535" cy="397281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88630" tIns="44316" rIns="88630" bIns="44316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881063">
                <a:spcBef>
                  <a:spcPct val="50000"/>
                </a:spcBef>
              </a:pPr>
              <a:r>
                <a:rPr lang="en-US" sz="2000" b="1">
                  <a:solidFill>
                    <a:schemeClr val="tx1"/>
                  </a:solidFill>
                  <a:latin typeface="+mn-lt"/>
                </a:rPr>
                <a:t>DRAFT</a:t>
              </a:r>
            </a:p>
          </p:txBody>
        </p:sp>
        <p:sp>
          <p:nvSpPr>
            <p:cNvPr id="11" name="Line 48"/>
            <p:cNvSpPr>
              <a:spLocks noChangeShapeType="1"/>
            </p:cNvSpPr>
            <p:nvPr/>
          </p:nvSpPr>
          <p:spPr bwMode="auto">
            <a:xfrm>
              <a:off x="806519" y="6793175"/>
              <a:ext cx="1064260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lIns="88630" tIns="44316" rIns="88630" bIns="44316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3" name="Line 49"/>
            <p:cNvSpPr>
              <a:spLocks noChangeShapeType="1"/>
            </p:cNvSpPr>
            <p:nvPr/>
          </p:nvSpPr>
          <p:spPr bwMode="auto">
            <a:xfrm>
              <a:off x="806519" y="6418142"/>
              <a:ext cx="1064260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lIns="88630" tIns="44316" rIns="88630" bIns="44316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schemeClr val="tx1"/>
                </a:solidFill>
              </a:endParaRPr>
            </a:p>
          </p:txBody>
        </p:sp>
      </p:grpSp>
      <p:pic>
        <p:nvPicPr>
          <p:cNvPr id="5" name="图片 4">
            <a:extLst>
              <a:ext uri="{FF2B5EF4-FFF2-40B4-BE49-F238E27FC236}">
                <a16:creationId xmlns:a16="http://schemas.microsoft.com/office/drawing/2014/main" id="{DA1B7B1A-35B4-4826-BA53-8461D745AA6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628284" y="1680803"/>
            <a:ext cx="2016224" cy="73957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Tabl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able Placeholder 3"/>
          <p:cNvSpPr>
            <a:spLocks noGrp="1"/>
          </p:cNvSpPr>
          <p:nvPr>
            <p:ph type="tbl" sz="quarter" idx="10"/>
          </p:nvPr>
        </p:nvSpPr>
        <p:spPr>
          <a:xfrm>
            <a:off x="399493" y="1375614"/>
            <a:ext cx="9561040" cy="5368126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lang="en-US" altLang="zh-CN" sz="2400" kern="120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270000" lvl="0" indent="-271463" algn="l" defTabSz="981075" rtl="0" eaLnBrk="1" fontAlgn="base" latinLnBrk="0" hangingPunct="1">
              <a:lnSpc>
                <a:spcPct val="150000"/>
              </a:lnSpc>
              <a:spcBef>
                <a:spcPts val="6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</a:pPr>
            <a:r>
              <a:rPr lang="en-US"/>
              <a:t>Click icon to add table</a:t>
            </a:r>
            <a:endParaRPr lang="en-US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90799" y="56429"/>
            <a:ext cx="9835200" cy="8788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fr-FR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Last Page Logo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Horizontal_RED_LG_DIGITAL.emf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887" y="3375312"/>
            <a:ext cx="4196250" cy="4725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Blank Slide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23752" y="6927179"/>
            <a:ext cx="388501" cy="128745"/>
          </a:xfrm>
          <a:prstGeom prst="rect">
            <a:avLst/>
          </a:prstGeom>
        </p:spPr>
        <p:txBody>
          <a:bodyPr lIns="100464" tIns="50232" rIns="100464" bIns="50232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0751B6-D0D1-45ED-A61A-A2BCB065258F}" type="slidenum">
              <a:rPr lang="ko-KR" altLang="en-US"/>
              <a:t>‹#›</a:t>
            </a:fld>
            <a:endParaRPr lang="en-US" altLang="ko-KR"/>
          </a:p>
        </p:txBody>
      </p:sp>
    </p:spTree>
    <p:extLst>
      <p:ext uri="{BB962C8B-B14F-4D97-AF65-F5344CB8AC3E}">
        <p14:creationId xmlns:p14="http://schemas.microsoft.com/office/powerpoint/2010/main" val="2562709518"/>
      </p:ext>
    </p:extLst>
  </p:cSld>
  <p:clrMapOvr>
    <a:masterClrMapping/>
  </p:clrMapOvr>
  <p:transition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>
          <a:xfrm>
            <a:off x="9644782" y="6796240"/>
            <a:ext cx="336486" cy="32209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00F0364-16B2-4EF6-9762-987115137496}" type="slidenum">
              <a:rPr lang="en-US"/>
              <a:t>‹#›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16465" y="6808569"/>
            <a:ext cx="1520101" cy="3205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lvl="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/>
              <a:t>HowToIntegrateRouteToMktConsumerGoods</a:t>
            </a:r>
          </a:p>
        </p:txBody>
      </p:sp>
    </p:spTree>
    <p:extLst>
      <p:ext uri="{BB962C8B-B14F-4D97-AF65-F5344CB8AC3E}">
        <p14:creationId xmlns:p14="http://schemas.microsoft.com/office/powerpoint/2010/main" val="251128999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.emf" /><Relationship Id="rId11" Type="http://schemas.openxmlformats.org/officeDocument/2006/relationships/image" Target="../media/image4.emf" /><Relationship Id="rId12" Type="http://schemas.openxmlformats.org/officeDocument/2006/relationships/vmlDrawing" Target="../drawings/vmlDrawing1.v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ags" Target="../tags/tag1.xml" /><Relationship Id="rId9" Type="http://schemas.openxmlformats.org/officeDocument/2006/relationships/oleObject" Target="../embeddings/oleObject1.bin" TargetMode="Interna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对象 3" hidden="1">
            <a:extLst>
              <a:ext uri="{FF2B5EF4-FFF2-40B4-BE49-F238E27FC236}">
                <a16:creationId xmlns:a16="http://schemas.microsoft.com/office/drawing/2014/main" id="{35C1838F-5BFA-4F7A-95D9-2A9A9EC13639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8"/>
            </p:custDataLst>
            <p:extLst>
              <p:ext uri="{D42A27DB-BD31-4B8C-83A1-F6EECF244321}">
                <p14:modId xmlns:p14="http://schemas.microsoft.com/office/powerpoint/2010/main" val="496776424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幻灯片" r:id="rId9" imgW="416" imgH="416" progId="TCLayout.ActiveDocument.1">
                  <p:embed/>
                </p:oleObj>
              </mc:Choice>
              <mc:Fallback>
                <p:oleObj name="think-cell 幻灯片" r:id="rId9" imgW="416" imgH="4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Freeform 12"/>
          <p:cNvSpPr/>
          <p:nvPr/>
        </p:nvSpPr>
        <p:spPr>
          <a:xfrm>
            <a:off x="0" y="953295"/>
            <a:ext cx="10048159" cy="133094"/>
          </a:xfrm>
          <a:custGeom>
            <a:gdLst>
              <a:gd name="connsiteX0" fmla="*/ 0 w 9436894"/>
              <a:gd name="connsiteY0" fmla="*/ 0 h 152400"/>
              <a:gd name="connsiteX1" fmla="*/ 9436894 w 9436894"/>
              <a:gd name="connsiteY1" fmla="*/ 0 h 152400"/>
              <a:gd name="connsiteX2" fmla="*/ 9402763 w 9436894"/>
              <a:gd name="connsiteY2" fmla="*/ 152400 h 152400"/>
              <a:gd name="connsiteX3" fmla="*/ 0 w 9436894"/>
              <a:gd name="connsiteY3" fmla="*/ 152038 h 152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436894" h="152400">
                <a:moveTo>
                  <a:pt x="0" y="0"/>
                </a:moveTo>
                <a:lnTo>
                  <a:pt x="9436894" y="0"/>
                </a:lnTo>
                <a:lnTo>
                  <a:pt x="9402763" y="152400"/>
                </a:lnTo>
                <a:lnTo>
                  <a:pt x="0" y="152038"/>
                </a:lnTo>
              </a:path>
            </a:pathLst>
          </a:custGeom>
          <a:solidFill>
            <a:schemeClr val="accent3"/>
          </a:solidFill>
          <a:ln w="19050"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fr-FR"/>
          </a:p>
        </p:txBody>
      </p:sp>
      <p:sp>
        <p:nvSpPr>
          <p:cNvPr id="22" name="Rectangle 2"/>
          <p:cNvSpPr>
            <a:spLocks noGrp="1" noChangeArrowheads="1"/>
          </p:cNvSpPr>
          <p:nvPr>
            <p:ph type="title"/>
          </p:nvPr>
        </p:nvSpPr>
        <p:spPr bwMode="gray">
          <a:xfrm>
            <a:off x="190800" y="56429"/>
            <a:ext cx="9833871" cy="87885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72000" bIns="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CA" noProof="1"/>
          </a:p>
        </p:txBody>
      </p:sp>
      <p:sp>
        <p:nvSpPr>
          <p:cNvPr id="11" name="Text Placeholder 10"/>
          <p:cNvSpPr>
            <a:spLocks noGrp="1"/>
          </p:cNvSpPr>
          <p:nvPr>
            <p:ph type="body" idx="1"/>
          </p:nvPr>
        </p:nvSpPr>
        <p:spPr>
          <a:xfrm>
            <a:off x="399763" y="1355586"/>
            <a:ext cx="9560499" cy="536689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5220" y="6970605"/>
            <a:ext cx="7475810" cy="160268"/>
          </a:xfrm>
          <a:prstGeom prst="round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 anchorCtr="0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600" b="0" i="0" baseline="0" noProof="1">
                <a:solidFill>
                  <a:schemeClr val="tx1"/>
                </a:solidFill>
                <a:latin typeface="+mn-lt"/>
              </a:rPr>
              <a:t>This information is confidential and was prepared by Bain &amp; Company solely for the use of our client; it is not to be relied on by any 3rd party without Bain's prior written consent</a:t>
            </a:r>
            <a:endParaRPr lang="fr-FR" sz="600" b="0" i="0" baseline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5" name="SlideNumber"/>
          <p:cNvSpPr/>
          <p:nvPr/>
        </p:nvSpPr>
        <p:spPr>
          <a:xfrm>
            <a:off x="9648667" y="7004304"/>
            <a:ext cx="340770" cy="91440"/>
          </a:xfrm>
          <a:prstGeom prst="round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 anchorCtr="0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BB69BBE8-4DB2-4642-B003-B220ACD5A2FD}" type="slidenum">
              <a:rPr lang="en-US" sz="1000" b="1" baseline="0" smtClean="0">
                <a:solidFill>
                  <a:srgbClr val="080808"/>
                </a:solidFill>
                <a:latin typeface="Verdana" pitchFamily="34" charset="0"/>
              </a:rPr>
              <a:pPr algn="ctr"/>
              <a:t>‹#›</a:t>
            </a:fld>
            <a:endParaRPr lang="fr-FR" sz="1000" b="1">
              <a:solidFill>
                <a:srgbClr val="080808"/>
              </a:solidFill>
            </a:endParaRPr>
          </a:p>
        </p:txBody>
      </p:sp>
      <p:cxnSp>
        <p:nvCxnSpPr>
          <p:cNvPr id="28" name="Straight Connector 27"/>
          <p:cNvCxnSpPr/>
          <p:nvPr/>
        </p:nvCxnSpPr>
        <p:spPr>
          <a:xfrm>
            <a:off x="0" y="6904727"/>
            <a:ext cx="10360025" cy="0"/>
          </a:xfrm>
          <a:prstGeom prst="line">
            <a:avLst/>
          </a:prstGeom>
          <a:ln w="12700">
            <a:solidFill>
              <a:srgbClr val="999999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Notes"/>
          <p:cNvSpPr txBox="1">
            <a:spLocks noChangeArrowheads="1"/>
          </p:cNvSpPr>
          <p:nvPr/>
        </p:nvSpPr>
        <p:spPr bwMode="auto">
          <a:xfrm>
            <a:off x="192024" y="6743930"/>
            <a:ext cx="6962764" cy="1538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lIns="0" tIns="0" rIns="0" bIns="0" anchor="b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150" indent="-184150" defTabSz="881063" fontAlgn="ctr"/>
            <a:endParaRPr lang="en-CA" sz="1000" noProof="0"/>
          </a:p>
        </p:txBody>
      </p:sp>
      <p:pic>
        <p:nvPicPr>
          <p:cNvPr id="18" name="Picture 17" descr="Symbol RED_a_DIGITAL.emf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053298" y="6961417"/>
            <a:ext cx="184157" cy="184157"/>
          </a:xfrm>
          <a:prstGeom prst="rect">
            <a:avLst/>
          </a:prstGeom>
        </p:spPr>
      </p:pic>
      <p:sp>
        <p:nvSpPr>
          <p:cNvPr id="2" name="OfficeCode"/>
          <p:cNvSpPr txBox="1"/>
          <p:nvPr/>
        </p:nvSpPr>
        <p:spPr>
          <a:xfrm>
            <a:off x="7890092" y="7004558"/>
            <a:ext cx="163506" cy="92333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00">
                <a:latin typeface="Verdana"/>
              </a:rPr>
              <a:t>SHA</a:t>
            </a:r>
            <a:endParaRPr lang="en-US" sz="600" err="1">
              <a:latin typeface="Verdana"/>
            </a:endParaRPr>
          </a:p>
        </p:txBody>
      </p:sp>
      <p:sp>
        <p:nvSpPr>
          <p:cNvPr id="3" name="CreatedFooter"/>
          <p:cNvSpPr txBox="1"/>
          <p:nvPr/>
        </p:nvSpPr>
        <p:spPr>
          <a:xfrm>
            <a:off x="8205998" y="7004558"/>
            <a:ext cx="1455527" cy="92333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00">
                <a:latin typeface="Verdana"/>
              </a:rPr>
              <a:t>1311- KO wholesale works ... ion v8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</p:sldLayoutIdLst>
  <p:transition/>
  <p:timing/>
  <p:txStyles>
    <p:titleStyle>
      <a:lvl1pPr algn="l" defTabSz="981334" rtl="0" eaLnBrk="1" latinLnBrk="0" hangingPunct="1">
        <a:spcBef>
          <a:spcPct val="0"/>
        </a:spcBef>
        <a:buNone/>
        <a:defRPr sz="2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1463" marR="0" indent="-271463" algn="l" defTabSz="981075" rtl="0" eaLnBrk="1" fontAlgn="base" latinLnBrk="0" hangingPunct="1">
        <a:lnSpc>
          <a:spcPct val="100000"/>
        </a:lnSpc>
        <a:spcBef>
          <a:spcPct val="40000"/>
        </a:spcBef>
        <a:spcAft>
          <a:spcPct val="0"/>
        </a:spcAft>
        <a:buClr>
          <a:schemeClr val="tx1"/>
        </a:buClr>
        <a:buSzPts val="2400"/>
        <a:buFont typeface="Verdana" pitchFamily="34" charset="0"/>
        <a:buChar char="•"/>
        <a:defRPr kumimoji="0" lang="en-US" altLang="zh-CN" sz="2000" b="0" i="0" u="none" strike="noStrike" kern="1200" cap="none" spc="0" normalizeH="0" baseline="0" noProof="1">
          <a:ln>
            <a:noFill/>
          </a:ln>
          <a:solidFill>
            <a:schemeClr val="tx1"/>
          </a:solidFill>
          <a:effectLst/>
          <a:uLnTx/>
          <a:uFillTx/>
          <a:latin typeface="+mn-lt"/>
          <a:ea typeface="+mn-ea"/>
          <a:cs typeface="+mn-cs"/>
        </a:defRPr>
      </a:lvl1pPr>
      <a:lvl2pPr marL="574675" marR="0" indent="-119063" algn="l" defTabSz="981075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ts val="2200"/>
        <a:buFont typeface="Verdana"/>
        <a:buChar char="-"/>
        <a:defRPr lang="en-CA" altLang="zh-CN" sz="1800" kern="1200" baseline="0" noProof="1">
          <a:solidFill>
            <a:schemeClr val="tx1"/>
          </a:solidFill>
          <a:latin typeface="+mn-lt"/>
          <a:ea typeface="+mn-ea"/>
          <a:cs typeface="+mn-cs"/>
        </a:defRPr>
      </a:lvl2pPr>
      <a:lvl3pPr marL="1052513" marR="0" indent="-287338" algn="l" defTabSz="981075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ts val="2200"/>
        <a:buFont typeface="Marlett" pitchFamily="2" charset="2"/>
        <a:buChar char="8"/>
        <a:defRPr lang="zh-CN" altLang="en-US" sz="1800" kern="1200" noProof="1">
          <a:solidFill>
            <a:schemeClr val="tx1"/>
          </a:solidFill>
          <a:latin typeface="+mn-lt"/>
          <a:ea typeface="+mn-ea"/>
          <a:cs typeface="+mn-cs"/>
        </a:defRPr>
      </a:lvl3pPr>
      <a:lvl4pPr marL="1453896" marR="0" indent="-210312" algn="l" defTabSz="981334" rtl="0" eaLnBrk="1" fontAlgn="auto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Verdana" pitchFamily="34" charset="0"/>
        <a:buChar char="-"/>
        <a:defRPr lang="en-CA" altLang="zh-CN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208002" indent="-245334" algn="l" defTabSz="981334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Verdana" pitchFamily="34" charset="0"/>
          <a:ea typeface="+mn-ea"/>
          <a:cs typeface="+mn-cs"/>
        </a:defRPr>
      </a:lvl5pPr>
      <a:lvl6pPr marL="2698669" indent="-245334" algn="l" defTabSz="981334" rtl="0" eaLnBrk="1" latinLnBrk="0" hangingPunct="1">
        <a:spcBef>
          <a:spcPct val="2000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189336" indent="-245334" algn="l" defTabSz="981334" rtl="0" eaLnBrk="1" latinLnBrk="0" hangingPunct="1">
        <a:spcBef>
          <a:spcPct val="2000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680003" indent="-245334" algn="l" defTabSz="981334" rtl="0" eaLnBrk="1" latinLnBrk="0" hangingPunct="1">
        <a:spcBef>
          <a:spcPct val="2000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170670" indent="-245334" algn="l" defTabSz="981334" rtl="0" eaLnBrk="1" latinLnBrk="0" hangingPunct="1">
        <a:spcBef>
          <a:spcPct val="2000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8133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90667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981334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472001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962668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453335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944002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434669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3925336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.xml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3.emf" /><Relationship Id="rId6" Type="http://schemas.openxmlformats.org/officeDocument/2006/relationships/vmlDrawing" Target="../drawings/vmlDrawing2.v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6.xml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3.emf" /><Relationship Id="rId6" Type="http://schemas.openxmlformats.org/officeDocument/2006/relationships/tags" Target="../tags/tag7.xml" /><Relationship Id="rId7" Type="http://schemas.openxmlformats.org/officeDocument/2006/relationships/tags" Target="../tags/tag8.xml" /><Relationship Id="rId8" Type="http://schemas.openxmlformats.org/officeDocument/2006/relationships/vmlDrawing" Target="../drawings/vmlDrawing3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.emf" /><Relationship Id="rId11" Type="http://schemas.openxmlformats.org/officeDocument/2006/relationships/tags" Target="../tags/tag15.xml" /><Relationship Id="rId12" Type="http://schemas.openxmlformats.org/officeDocument/2006/relationships/tags" Target="../tags/tag16.xml" /><Relationship Id="rId13" Type="http://schemas.openxmlformats.org/officeDocument/2006/relationships/vmlDrawing" Target="../drawings/vmlDrawing4.v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2.xml" /><Relationship Id="rId4" Type="http://schemas.openxmlformats.org/officeDocument/2006/relationships/oleObject" Target="../embeddings/oleObject4.bin" TargetMode="Internal" /><Relationship Id="rId5" Type="http://schemas.openxmlformats.org/officeDocument/2006/relationships/image" Target="../media/image3.emf" /><Relationship Id="rId6" Type="http://schemas.openxmlformats.org/officeDocument/2006/relationships/tags" Target="../tags/tag13.xml" /><Relationship Id="rId7" Type="http://schemas.openxmlformats.org/officeDocument/2006/relationships/image" Target="../media/image5.png" /><Relationship Id="rId8" Type="http://schemas.openxmlformats.org/officeDocument/2006/relationships/tags" Target="../tags/tag14.xml" /><Relationship Id="rId9" Type="http://schemas.openxmlformats.org/officeDocument/2006/relationships/image" Target="../media/image6.e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.xml" /><Relationship Id="rId11" Type="http://schemas.openxmlformats.org/officeDocument/2006/relationships/vmlDrawing" Target="../drawings/vmlDrawing5.v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17.xml" /><Relationship Id="rId4" Type="http://schemas.openxmlformats.org/officeDocument/2006/relationships/oleObject" Target="../embeddings/oleObject5.bin" TargetMode="Internal" /><Relationship Id="rId5" Type="http://schemas.openxmlformats.org/officeDocument/2006/relationships/image" Target="../media/image3.emf" /><Relationship Id="rId6" Type="http://schemas.openxmlformats.org/officeDocument/2006/relationships/image" Target="../media/image8.png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8.png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8.png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tags" Target="../tags/tag3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vmlDrawing" Target="../drawings/vmlDrawing6.v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35.xml" /><Relationship Id="rId4" Type="http://schemas.openxmlformats.org/officeDocument/2006/relationships/oleObject" Target="../embeddings/oleObject6.bin" TargetMode="Internal" /><Relationship Id="rId5" Type="http://schemas.openxmlformats.org/officeDocument/2006/relationships/image" Target="../media/image3.emf" /><Relationship Id="rId6" Type="http://schemas.openxmlformats.org/officeDocument/2006/relationships/image" Target="../media/image9.jpe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1.xml" /><Relationship Id="rId4" Type="http://schemas.openxmlformats.org/officeDocument/2006/relationships/tags" Target="../tags/tag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9.jpeg" /><Relationship Id="rId4" Type="http://schemas.openxmlformats.org/officeDocument/2006/relationships/tags" Target="../tags/tag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3613106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对象 3" hidden="1">
            <a:extLst>
              <a:ext uri="{FF2B5EF4-FFF2-40B4-BE49-F238E27FC236}">
                <a16:creationId xmlns:a16="http://schemas.microsoft.com/office/drawing/2014/main" id="{893B35E2-F384-4069-967D-58D09FC66016}"/>
              </a:ext>
            </a:extLst>
          </p:cNvPr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382468871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幻灯片" r:id="rId4" imgW="416" imgH="416" progId="TCLayout.ActiveDocument.1">
                  <p:embed/>
                </p:oleObj>
              </mc:Choice>
              <mc:Fallback>
                <p:oleObj name="think-cell 幻灯片" r:id="rId4" imgW="416" imgH="4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9582" y="3323530"/>
            <a:ext cx="9553945" cy="621106"/>
          </a:xfrm>
        </p:spPr>
        <p:txBody>
          <a:bodyPr vert="horz">
            <a:normAutofit/>
          </a:bodyPr>
          <a:lstStyle/>
          <a:p>
            <a:r>
              <a:rPr lang="zh-CN" altLang="en-US">
                <a:solidFill>
                  <a:srgbClr val="000000"/>
                </a:solidFill>
              </a:rPr>
              <a:t>中国快消行业</a:t>
            </a:r>
            <a:r>
              <a:rPr lang="en-US" altLang="zh-CN">
                <a:solidFill>
                  <a:srgbClr val="000000"/>
                </a:solidFill>
              </a:rPr>
              <a:t>RTM</a:t>
            </a:r>
            <a:r>
              <a:rPr lang="zh-CN" altLang="en-US">
                <a:solidFill>
                  <a:srgbClr val="000000"/>
                </a:solidFill>
              </a:rPr>
              <a:t>和</a:t>
            </a:r>
            <a:r>
              <a:rPr lang="en-US" altLang="zh-CN">
                <a:solidFill>
                  <a:srgbClr val="000000"/>
                </a:solidFill>
              </a:rPr>
              <a:t>W/S</a:t>
            </a:r>
            <a:r>
              <a:rPr lang="zh-CN" altLang="en-US">
                <a:solidFill>
                  <a:srgbClr val="000000"/>
                </a:solidFill>
              </a:rPr>
              <a:t>管理实践</a:t>
            </a:r>
            <a:endParaRPr lang="en-CA">
              <a:solidFill>
                <a:srgbClr val="00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9582" y="4555862"/>
            <a:ext cx="9563939" cy="567868"/>
          </a:xfrm>
        </p:spPr>
        <p:txBody>
          <a:bodyPr>
            <a:normAutofit fontScale="62500" lnSpcReduction="20000"/>
          </a:bodyPr>
          <a:lstStyle/>
          <a:p>
            <a:r>
              <a:rPr lang="zh-CN" altLang="en-US"/>
              <a:t>可口可乐中国研讨材料</a:t>
            </a:r>
          </a:p>
          <a:p>
            <a:r>
              <a:rPr lang="en-US" altLang="zh-CN"/>
              <a:t>2014</a:t>
            </a:r>
            <a:r>
              <a:rPr lang="zh-CN" altLang="en-US"/>
              <a:t>年</a:t>
            </a:r>
            <a:r>
              <a:rPr lang="en-US" altLang="zh-CN"/>
              <a:t>01</a:t>
            </a:r>
            <a:r>
              <a:rPr lang="zh-CN" altLang="en-US"/>
              <a:t>月</a:t>
            </a:r>
            <a:endParaRPr lang="en-CA"/>
          </a:p>
        </p:txBody>
      </p:sp>
      <p:sp>
        <p:nvSpPr>
          <p:cNvPr id="5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7285878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0000"/>
                </a:solidFill>
              </a:rPr>
              <a:t>关键信息摘要（</a:t>
            </a:r>
            <a:r>
              <a:rPr lang="en-US" altLang="zh-CN">
                <a:solidFill>
                  <a:srgbClr val="000000"/>
                </a:solidFill>
              </a:rPr>
              <a:t>1/2</a:t>
            </a:r>
            <a:r>
              <a:rPr lang="zh-CN" altLang="en-US">
                <a:solidFill>
                  <a:srgbClr val="000000"/>
                </a:solidFill>
              </a:rPr>
              <a:t>）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TextBox 2"/>
          <p:cNvSpPr txBox="1"/>
          <p:nvPr>
            <p:custDataLst>
              <p:tags r:id="rId3"/>
            </p:custDataLst>
          </p:nvPr>
        </p:nvSpPr>
        <p:spPr>
          <a:xfrm>
            <a:off x="408015" y="1284246"/>
            <a:ext cx="9643829" cy="4227687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600" b="1">
                <a:solidFill>
                  <a:srgbClr val="000000"/>
                </a:solidFill>
              </a:rPr>
              <a:t>快速消费品公司在中国寻求增长时，在选择和管理</a:t>
            </a:r>
            <a:r>
              <a:rPr lang="en-US" altLang="zh-CN" sz="1600" b="1">
                <a:solidFill>
                  <a:srgbClr val="000000"/>
                </a:solidFill>
              </a:rPr>
              <a:t>RTM</a:t>
            </a:r>
            <a:r>
              <a:rPr lang="zh-CN" altLang="en-US" sz="1600" b="1">
                <a:solidFill>
                  <a:srgbClr val="000000"/>
                </a:solidFill>
              </a:rPr>
              <a:t>模式方面面临着一系列挑战</a:t>
            </a:r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机会的绝对规模（渠道的范围）</a:t>
            </a:r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在中国，管理定价尤其困难，因为中国购物者是“全套”，而且市场</a:t>
            </a:r>
            <a:r>
              <a:rPr lang="en-US" altLang="zh-CN" sz="1400">
                <a:solidFill>
                  <a:srgbClr val="000000"/>
                </a:solidFill>
              </a:rPr>
              <a:t>/</a:t>
            </a:r>
            <a:r>
              <a:rPr lang="zh-CN" altLang="en-US" sz="1400">
                <a:solidFill>
                  <a:srgbClr val="000000"/>
                </a:solidFill>
              </a:rPr>
              <a:t>渠道非常复杂</a:t>
            </a:r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需要在执行效率和服务成本与不断扩大的覆盖范围之间取得平衡</a:t>
            </a:r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endParaRPr lang="zh-CN" altLang="en-US" sz="1600"/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600" b="1">
                <a:solidFill>
                  <a:srgbClr val="000000"/>
                </a:solidFill>
              </a:rPr>
              <a:t>在中国，大多数成功的快速消费品公司都需要善于同时管理多个</a:t>
            </a:r>
            <a:r>
              <a:rPr lang="en-US" altLang="zh-CN" sz="1600" b="1">
                <a:solidFill>
                  <a:srgbClr val="000000"/>
                </a:solidFill>
              </a:rPr>
              <a:t>RTM</a:t>
            </a:r>
            <a:r>
              <a:rPr lang="zh-CN" altLang="en-US" sz="1600" b="1">
                <a:solidFill>
                  <a:srgbClr val="000000"/>
                </a:solidFill>
              </a:rPr>
              <a:t>模式，以获得可持续的竞争优势，不存在“一刀切”的方法</a:t>
            </a:r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直销（控制模式）：一些跨国公司（包括可口可乐）在有组织甚至分散贸易方面的核心优势，但中国快速消费品公司越来越擅长这种模式</a:t>
            </a:r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间接销售：中国快速消费品公司通常采用这种模式，因为它们速度快、覆盖范围广、成本低，但许多模式的角色和控制水平各不相同</a:t>
            </a:r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endParaRPr lang="zh-CN" altLang="en-US" sz="1600"/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600" b="1">
                <a:solidFill>
                  <a:srgbClr val="000000"/>
                </a:solidFill>
              </a:rPr>
              <a:t>最成功的跨国公司和中国快速消费品公司根据不同的市场和渠道</a:t>
            </a:r>
            <a:r>
              <a:rPr lang="en-US" altLang="zh-CN" sz="1600" b="1">
                <a:solidFill>
                  <a:srgbClr val="000000"/>
                </a:solidFill>
              </a:rPr>
              <a:t>/</a:t>
            </a:r>
            <a:r>
              <a:rPr lang="zh-CN" altLang="en-US" sz="1600" b="1">
                <a:solidFill>
                  <a:srgbClr val="000000"/>
                </a:solidFill>
              </a:rPr>
              <a:t>客户优先事项定制直接和间接销售模式，拥有强大的内部能力和系统来管理模式之间的冲突</a:t>
            </a:r>
            <a:endParaRPr lang="en-US" sz="1600" b="1">
              <a:solidFill>
                <a:srgbClr val="000000"/>
              </a:solidFill>
            </a:endParaRPr>
          </a:p>
        </p:txBody>
      </p:sp>
      <p:sp>
        <p:nvSpPr>
          <p:cNvPr id="4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">
                <a:solidFill>
                  <a:srgbClr val="FFFFFF"/>
                </a:solidFill>
              </a:rPr>
              <a:t>3_85</a:t>
            </a:r>
            <a:endParaRPr lang="en-US" sz="100" err="1">
              <a:solidFill>
                <a:srgbClr val="FFFFFF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211460" y="1284246"/>
            <a:ext cx="360000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</a:rPr>
              <a:t>1</a:t>
            </a:r>
          </a:p>
        </p:txBody>
      </p:sp>
      <p:sp>
        <p:nvSpPr>
          <p:cNvPr id="6" name="Oval 5"/>
          <p:cNvSpPr/>
          <p:nvPr/>
        </p:nvSpPr>
        <p:spPr>
          <a:xfrm>
            <a:off x="211460" y="2891522"/>
            <a:ext cx="360000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7" name="Oval 6"/>
          <p:cNvSpPr/>
          <p:nvPr/>
        </p:nvSpPr>
        <p:spPr>
          <a:xfrm>
            <a:off x="211460" y="4907706"/>
            <a:ext cx="360000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097726552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0000"/>
                </a:solidFill>
              </a:rPr>
              <a:t>关键信息摘要（</a:t>
            </a:r>
            <a:r>
              <a:rPr lang="en-US" altLang="zh-CN">
                <a:solidFill>
                  <a:srgbClr val="000000"/>
                </a:solidFill>
              </a:rPr>
              <a:t>2/2</a:t>
            </a:r>
            <a:r>
              <a:rPr lang="zh-CN" altLang="en-US">
                <a:solidFill>
                  <a:srgbClr val="000000"/>
                </a:solidFill>
              </a:rPr>
              <a:t>）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TextBox 2"/>
          <p:cNvSpPr txBox="1"/>
          <p:nvPr>
            <p:custDataLst>
              <p:tags r:id="rId3"/>
            </p:custDataLst>
          </p:nvPr>
        </p:nvSpPr>
        <p:spPr>
          <a:xfrm>
            <a:off x="408015" y="1319717"/>
            <a:ext cx="9596533" cy="3796800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600" b="1">
                <a:solidFill>
                  <a:srgbClr val="000000"/>
                </a:solidFill>
              </a:rPr>
              <a:t>管理混合模式（直接销售和间接销售的组合）是一个动态过程，成功的快速消费品随着不同的发展阶段不断演变其模式</a:t>
            </a:r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适应市场动态，如城市化、行业整合、渠道组合演变</a:t>
            </a:r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通过增加规模和内部功能来优化成本，而不牺牲控制能力</a:t>
            </a:r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endParaRPr lang="zh-CN" altLang="en-US" sz="1600"/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600" b="1">
                <a:solidFill>
                  <a:srgbClr val="000000"/>
                </a:solidFill>
              </a:rPr>
              <a:t>许多快速消费品公司投资于为每种型号建立专用的内部能力和系统，对于间接销售：批发商管理能力和系统至关重要，但规模大、能力强、忠诚度高的网络也同样重要</a:t>
            </a:r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管理工具和详细的行动手册，以管理定价透明度、保证金池、转运、优化服务成本等。</a:t>
            </a:r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en-US" altLang="zh-CN" sz="1400">
                <a:solidFill>
                  <a:srgbClr val="000000"/>
                </a:solidFill>
              </a:rPr>
              <a:t>WS</a:t>
            </a:r>
            <a:r>
              <a:rPr lang="zh-CN" altLang="en-US" sz="1400">
                <a:solidFill>
                  <a:srgbClr val="000000"/>
                </a:solidFill>
              </a:rPr>
              <a:t>代表致力于招聘、设定目标、激励、升级</a:t>
            </a:r>
            <a:r>
              <a:rPr lang="en-US" altLang="zh-CN" sz="1400">
                <a:solidFill>
                  <a:srgbClr val="000000"/>
                </a:solidFill>
              </a:rPr>
              <a:t>/</a:t>
            </a:r>
            <a:r>
              <a:rPr lang="zh-CN" altLang="en-US" sz="1400">
                <a:solidFill>
                  <a:srgbClr val="000000"/>
                </a:solidFill>
              </a:rPr>
              <a:t>培训</a:t>
            </a:r>
            <a:r>
              <a:rPr lang="en-US" altLang="zh-CN" sz="1400">
                <a:solidFill>
                  <a:srgbClr val="000000"/>
                </a:solidFill>
              </a:rPr>
              <a:t>W/S</a:t>
            </a:r>
            <a:r>
              <a:rPr lang="zh-CN" altLang="en-US" sz="1400">
                <a:solidFill>
                  <a:srgbClr val="000000"/>
                </a:solidFill>
              </a:rPr>
              <a:t>、提高忠诚度和偶尔重组</a:t>
            </a:r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与销售系统完全集成</a:t>
            </a:r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endParaRPr lang="zh-CN" altLang="en-US" sz="1600"/>
          </a:p>
          <a:p>
            <a:pPr marL="182563" indent="-182563">
              <a:spcBef>
                <a:spcPts val="768"/>
              </a:spcBef>
              <a:buSzTx/>
              <a:buFont typeface="Verdana"/>
              <a:buChar char="•"/>
            </a:pPr>
            <a:r>
              <a:rPr lang="zh-CN" altLang="en-US" sz="1600" b="1">
                <a:solidFill>
                  <a:srgbClr val="000000"/>
                </a:solidFill>
              </a:rPr>
              <a:t>对于许多快速消费品公司来说，成功管理补充性间接销售模式有很大的好处</a:t>
            </a:r>
            <a:endParaRPr lang="en-US" sz="1600" b="1">
              <a:solidFill>
                <a:srgbClr val="000000"/>
              </a:solidFill>
            </a:endParaRPr>
          </a:p>
        </p:txBody>
      </p:sp>
      <p:sp>
        <p:nvSpPr>
          <p:cNvPr id="4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">
                <a:solidFill>
                  <a:srgbClr val="FFFFFF"/>
                </a:solidFill>
              </a:rPr>
              <a:t>3_85</a:t>
            </a:r>
            <a:endParaRPr lang="en-US" sz="100" err="1">
              <a:solidFill>
                <a:srgbClr val="FFFFFF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211460" y="2884799"/>
            <a:ext cx="360000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</a:rPr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211460" y="4763730"/>
            <a:ext cx="360000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</a:rPr>
              <a:t>6</a:t>
            </a:r>
          </a:p>
        </p:txBody>
      </p:sp>
      <p:sp>
        <p:nvSpPr>
          <p:cNvPr id="15" name="Oval 14"/>
          <p:cNvSpPr/>
          <p:nvPr/>
        </p:nvSpPr>
        <p:spPr>
          <a:xfrm>
            <a:off x="211460" y="1319717"/>
            <a:ext cx="360000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888046546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gendaTitle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0000"/>
                </a:solidFill>
              </a:rPr>
              <a:t>议事日程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">
                <a:solidFill>
                  <a:srgbClr val="FFFFFF"/>
                </a:solidFill>
              </a:rPr>
              <a:t>11_89</a:t>
            </a:r>
            <a:endParaRPr lang="en-US" sz="100" err="1">
              <a:solidFill>
                <a:srgbClr val="FFFFFF"/>
              </a:solidFill>
            </a:endParaRPr>
          </a:p>
        </p:txBody>
      </p:sp>
      <p:sp>
        <p:nvSpPr>
          <p:cNvPr id="10" name="AgendaBar"/>
          <p:cNvSpPr/>
          <p:nvPr/>
        </p:nvSpPr>
        <p:spPr>
          <a:xfrm>
            <a:off x="1363588" y="1883370"/>
            <a:ext cx="7101697" cy="877824"/>
          </a:xfrm>
          <a:prstGeom prst="rect">
            <a:avLst/>
          </a:prstGeom>
          <a:noFill/>
          <a:ln w="19050">
            <a:solidFill>
              <a:srgbClr val="CC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4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tx1"/>
              </a:solidFill>
            </a:endParaRPr>
          </a:p>
        </p:txBody>
      </p:sp>
      <p:sp>
        <p:nvSpPr>
          <p:cNvPr id="11" name="Agenda"/>
          <p:cNvSpPr txBox="1"/>
          <p:nvPr>
            <p:custDataLst>
              <p:tags r:id="rId3"/>
            </p:custDataLst>
          </p:nvPr>
        </p:nvSpPr>
        <p:spPr>
          <a:xfrm>
            <a:off x="1579612" y="2047669"/>
            <a:ext cx="6558777" cy="3364093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no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7201"/>
              </a:spcBef>
              <a:buSzTx/>
              <a:buFont typeface="Verdana"/>
              <a:buChar char="•"/>
            </a:pPr>
            <a:r>
              <a:rPr lang="zh-CN" altLang="en-US" sz="2400">
                <a:solidFill>
                  <a:srgbClr val="000000"/>
                </a:solidFill>
              </a:rPr>
              <a:t>在中国管理多个</a:t>
            </a:r>
            <a:r>
              <a:rPr lang="en-US" altLang="zh-CN" sz="2400">
                <a:solidFill>
                  <a:srgbClr val="000000"/>
                </a:solidFill>
              </a:rPr>
              <a:t>RTM</a:t>
            </a:r>
            <a:r>
              <a:rPr lang="zh-CN" altLang="en-US" sz="2400">
                <a:solidFill>
                  <a:srgbClr val="000000"/>
                </a:solidFill>
              </a:rPr>
              <a:t>模型</a:t>
            </a:r>
          </a:p>
          <a:p>
            <a:pPr marL="182563" indent="-182563">
              <a:spcBef>
                <a:spcPts val="7201"/>
              </a:spcBef>
              <a:buSzTx/>
              <a:buFont typeface="Verdana"/>
              <a:buChar char="•"/>
            </a:pPr>
            <a:r>
              <a:rPr lang="zh-CN" altLang="en-US" sz="2400">
                <a:solidFill>
                  <a:srgbClr val="000000"/>
                </a:solidFill>
              </a:rPr>
              <a:t>在中国管理间接销售模式的关键成功因素</a:t>
            </a:r>
          </a:p>
          <a:p>
            <a:pPr marL="182563" indent="-182563">
              <a:spcBef>
                <a:spcPts val="7201"/>
              </a:spcBef>
              <a:buSzTx/>
              <a:buFont typeface="Verdana"/>
              <a:buChar char="•"/>
            </a:pPr>
            <a:r>
              <a:rPr lang="zh-CN" altLang="en-US" sz="2400">
                <a:solidFill>
                  <a:srgbClr val="000000"/>
                </a:solidFill>
              </a:rPr>
              <a:t>对可口可乐中国的影响</a:t>
            </a:r>
            <a:endParaRPr lang="en-US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05225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" name="对象 9" hidden="1">
            <a:extLst>
              <a:ext uri="{FF2B5EF4-FFF2-40B4-BE49-F238E27FC236}">
                <a16:creationId xmlns:a16="http://schemas.microsoft.com/office/drawing/2014/main" id="{A8115DDD-A291-43AC-AEA4-4DA22B891BE8}"/>
              </a:ext>
            </a:extLst>
          </p:cNvPr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966112849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幻灯片" r:id="rId4" imgW="416" imgH="416" progId="TCLayout.ActiveDocument.1">
                  <p:embed/>
                </p:oleObj>
              </mc:Choice>
              <mc:Fallback>
                <p:oleObj name="think-cell 幻灯片" r:id="rId4" imgW="416" imgH="4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/>
          <a:lstStyle/>
          <a:p>
            <a:r>
              <a:rPr lang="zh-CN" altLang="en-US"/>
              <a:t> </a:t>
            </a:r>
            <a:r>
              <a:rPr lang="zh-CN" altLang="en-US">
                <a:solidFill>
                  <a:srgbClr val="000000"/>
                </a:solidFill>
              </a:rPr>
              <a:t>中国快速消费品企业在选择和管理</a:t>
            </a:r>
            <a:r>
              <a:rPr lang="en-US" altLang="zh-CN">
                <a:solidFill>
                  <a:srgbClr val="000000"/>
                </a:solidFill>
              </a:rPr>
              <a:t>RTM</a:t>
            </a:r>
            <a:r>
              <a:rPr lang="zh-CN" altLang="en-US">
                <a:solidFill>
                  <a:srgbClr val="000000"/>
                </a:solidFill>
              </a:rPr>
              <a:t>模式时面临一系列挑战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TextBox 2"/>
          <p:cNvSpPr txBox="1"/>
          <p:nvPr>
            <p:custDataLst>
              <p:tags r:id="rId6"/>
            </p:custDataLst>
          </p:nvPr>
        </p:nvSpPr>
        <p:spPr>
          <a:xfrm>
            <a:off x="355477" y="1158234"/>
            <a:ext cx="9648950" cy="4304631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960"/>
              </a:spcBef>
              <a:buSzTx/>
              <a:buFont typeface="Verdana"/>
              <a:buChar char="•"/>
            </a:pPr>
            <a:r>
              <a:rPr lang="zh-CN" altLang="en-US" sz="2000" b="1">
                <a:solidFill>
                  <a:srgbClr val="000000"/>
                </a:solidFill>
              </a:rPr>
              <a:t>机会之大，出路之广</a:t>
            </a:r>
          </a:p>
          <a:p>
            <a:pPr marL="182563" indent="-182563">
              <a:spcBef>
                <a:spcPts val="960"/>
              </a:spcBef>
              <a:buSzTx/>
              <a:buFont typeface="Verdana"/>
              <a:buChar char="•"/>
            </a:pPr>
            <a:endParaRPr lang="zh-CN" altLang="en-US" sz="2000" b="1"/>
          </a:p>
          <a:p>
            <a:pPr marL="833567" lvl="1" indent="-342900">
              <a:spcBef>
                <a:spcPts val="960"/>
              </a:spcBef>
              <a:buSzTx/>
              <a:buFont typeface="Wingdings" panose="05000000000000000000" pitchFamily="2" charset="2"/>
              <a:buChar char="ü"/>
            </a:pPr>
            <a:r>
              <a:rPr lang="zh-CN" altLang="en-US" sz="2000">
                <a:solidFill>
                  <a:srgbClr val="000000"/>
                </a:solidFill>
              </a:rPr>
              <a:t>管理不同市场和渠道的复杂性</a:t>
            </a:r>
          </a:p>
          <a:p>
            <a:pPr marL="776417" lvl="1" indent="-285750">
              <a:spcBef>
                <a:spcPts val="960"/>
              </a:spcBef>
              <a:buSzTx/>
              <a:buFont typeface="Wingdings" panose="05000000000000000000" pitchFamily="2" charset="2"/>
              <a:buChar char="ü"/>
            </a:pPr>
            <a:r>
              <a:rPr lang="zh-CN" altLang="en-US" sz="1800">
                <a:solidFill>
                  <a:srgbClr val="000000"/>
                </a:solidFill>
              </a:rPr>
              <a:t>不同的液滴大小和经济性</a:t>
            </a:r>
          </a:p>
          <a:p>
            <a:pPr marL="776417" lvl="1" indent="-285750">
              <a:spcBef>
                <a:spcPts val="960"/>
              </a:spcBef>
              <a:buSzTx/>
              <a:buFont typeface="Wingdings" panose="05000000000000000000" pitchFamily="2" charset="2"/>
              <a:buChar char="ü"/>
            </a:pPr>
            <a:r>
              <a:rPr lang="zh-CN" altLang="en-US" sz="1800">
                <a:solidFill>
                  <a:srgbClr val="000000"/>
                </a:solidFill>
              </a:rPr>
              <a:t>在中国，管理定价尤其困难。</a:t>
            </a:r>
          </a:p>
          <a:p>
            <a:pPr marL="776417" lvl="1" indent="-285750">
              <a:spcBef>
                <a:spcPts val="960"/>
              </a:spcBef>
              <a:buSzTx/>
              <a:buFont typeface="Wingdings" panose="05000000000000000000" pitchFamily="2" charset="2"/>
              <a:buChar char="ü"/>
            </a:pPr>
            <a:r>
              <a:rPr lang="zh-CN" altLang="en-US" sz="1800">
                <a:solidFill>
                  <a:srgbClr val="000000"/>
                </a:solidFill>
              </a:rPr>
              <a:t>不断变化的市场和竞争动态</a:t>
            </a:r>
          </a:p>
          <a:p>
            <a:pPr marL="182563" indent="-182563">
              <a:spcBef>
                <a:spcPts val="960"/>
              </a:spcBef>
              <a:buSzTx/>
              <a:buFont typeface="Verdana"/>
              <a:buChar char="•"/>
            </a:pPr>
            <a:endParaRPr lang="zh-CN" altLang="en-US" sz="2000" b="1"/>
          </a:p>
          <a:p>
            <a:pPr marL="182563" indent="-182563">
              <a:spcBef>
                <a:spcPts val="960"/>
              </a:spcBef>
              <a:buSzTx/>
              <a:buFont typeface="Verdana"/>
              <a:buChar char="•"/>
            </a:pPr>
            <a:r>
              <a:rPr lang="zh-CN" altLang="en-US" sz="2000" b="1">
                <a:solidFill>
                  <a:srgbClr val="000000"/>
                </a:solidFill>
              </a:rPr>
              <a:t>需要管理庞大而分散的分销商</a:t>
            </a:r>
            <a:r>
              <a:rPr lang="en-US" altLang="zh-CN" sz="2000" b="1">
                <a:solidFill>
                  <a:srgbClr val="000000"/>
                </a:solidFill>
              </a:rPr>
              <a:t>/</a:t>
            </a:r>
            <a:r>
              <a:rPr lang="zh-CN" altLang="en-US" sz="2000" b="1">
                <a:solidFill>
                  <a:srgbClr val="000000"/>
                </a:solidFill>
              </a:rPr>
              <a:t>批发商网络；大小和功能差别很大</a:t>
            </a:r>
          </a:p>
          <a:p>
            <a:pPr marL="182563" indent="-182563">
              <a:spcBef>
                <a:spcPts val="960"/>
              </a:spcBef>
              <a:buSzTx/>
              <a:buFont typeface="Verdana"/>
              <a:buChar char="•"/>
            </a:pPr>
            <a:endParaRPr lang="zh-CN" altLang="en-US" sz="2000" b="1"/>
          </a:p>
          <a:p>
            <a:pPr marL="182563" indent="-182563">
              <a:spcBef>
                <a:spcPts val="960"/>
              </a:spcBef>
              <a:buSzTx/>
              <a:buFont typeface="Verdana"/>
              <a:buChar char="•"/>
            </a:pPr>
            <a:r>
              <a:rPr lang="zh-CN" altLang="en-US" sz="2000" b="1">
                <a:solidFill>
                  <a:srgbClr val="000000"/>
                </a:solidFill>
              </a:rPr>
              <a:t>不断发展的内部能力和成本压力</a:t>
            </a:r>
            <a:endParaRPr lang="en-US" sz="2000" b="1">
              <a:solidFill>
                <a:srgbClr val="000000"/>
              </a:solidFill>
            </a:endParaRPr>
          </a:p>
        </p:txBody>
      </p:sp>
      <p:sp>
        <p:nvSpPr>
          <p:cNvPr id="4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">
                <a:solidFill>
                  <a:srgbClr val="FFFFFF"/>
                </a:solidFill>
              </a:rPr>
              <a:t>3_85 6_84</a:t>
            </a:r>
            <a:endParaRPr lang="en-US" sz="100" err="1">
              <a:solidFill>
                <a:srgbClr val="FFFFFF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-4564" y="0"/>
            <a:ext cx="360000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</a:rPr>
              <a:t>1</a:t>
            </a:r>
          </a:p>
        </p:txBody>
      </p:sp>
      <p:grpSp>
        <p:nvGrpSpPr>
          <p:cNvPr id="6" name="BainArrow"/>
          <p:cNvGrpSpPr/>
          <p:nvPr>
            <p:custDataLst>
              <p:tags r:id="rId7"/>
            </p:custDataLst>
          </p:nvPr>
        </p:nvGrpSpPr>
        <p:grpSpPr>
          <a:xfrm>
            <a:off x="355476" y="5411762"/>
            <a:ext cx="9648951" cy="822167"/>
            <a:chOff x="349535" y="5348395"/>
            <a:chExt cx="9648951" cy="822167"/>
          </a:xfrm>
        </p:grpSpPr>
        <p:sp>
          <p:nvSpPr>
            <p:cNvPr id="7" name="Down Arrow 6"/>
            <p:cNvSpPr/>
            <p:nvPr/>
          </p:nvSpPr>
          <p:spPr>
            <a:xfrm>
              <a:off x="4658508" y="5348395"/>
              <a:ext cx="1041423" cy="332107"/>
            </a:xfrm>
            <a:prstGeom prst="downArrow">
              <a:avLst/>
            </a:prstGeom>
            <a:solidFill>
              <a:schemeClr val="accent2"/>
            </a:solidFill>
            <a:ln w="1905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000">
                <a:solidFill>
                  <a:schemeClr val="tx1"/>
                </a:solidFill>
              </a:endParaRPr>
            </a:p>
          </p:txBody>
        </p:sp>
        <p:sp>
          <p:nvSpPr>
            <p:cNvPr id="8" name="BainArrowBox"/>
            <p:cNvSpPr>
              <a:spLocks noChangeArrowheads="1"/>
            </p:cNvSpPr>
            <p:nvPr/>
          </p:nvSpPr>
          <p:spPr bwMode="auto">
            <a:xfrm>
              <a:off x="349535" y="5762372"/>
              <a:ext cx="9648951" cy="408190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</a:ln>
            <a:effectLst/>
          </p:spPr>
          <p:txBody>
            <a:bodyPr wrap="square" lIns="99440" tIns="49721" rIns="99440" bIns="49721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062038">
                <a:spcBef>
                  <a:spcPct val="20000"/>
                </a:spcBef>
                <a:buClr>
                  <a:schemeClr val="bg2"/>
                </a:buClr>
              </a:pPr>
              <a:r>
                <a:rPr lang="zh-CN" altLang="en-US" sz="2000" b="1">
                  <a:solidFill>
                    <a:srgbClr val="FFFFFF"/>
                  </a:solidFill>
                  <a:latin typeface="+mn-lt"/>
                </a:rPr>
                <a:t>没有“一刀切”的模式，需要在执行效率和扩展服务范围的成本之间进行平衡</a:t>
              </a:r>
              <a:endParaRPr lang="en-US" altLang="ja-JP" sz="2000" b="1">
                <a:solidFill>
                  <a:srgbClr val="FFFFFF"/>
                </a:solidFill>
                <a:latin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22836552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693" y="68409"/>
            <a:ext cx="9833871" cy="878857"/>
          </a:xfrm>
        </p:spPr>
        <p:txBody>
          <a:bodyPr/>
          <a:lstStyle/>
          <a:p>
            <a:pPr defTabSz="980781">
              <a:spcBef>
                <a:spcPts val="768"/>
              </a:spcBef>
            </a:pPr>
            <a:r>
              <a:rPr lang="zh-CN" altLang="en-US" sz="2800">
                <a:solidFill>
                  <a:srgbClr val="000000"/>
                </a:solidFill>
              </a:rPr>
              <a:t>中国的快速消费品公司需要善于同时管理多个</a:t>
            </a:r>
            <a:r>
              <a:rPr lang="en-US" altLang="zh-CN" sz="2800">
                <a:solidFill>
                  <a:srgbClr val="000000"/>
                </a:solidFill>
              </a:rPr>
              <a:t>RTM</a:t>
            </a:r>
            <a:r>
              <a:rPr lang="zh-CN" altLang="en-US" sz="2800">
                <a:solidFill>
                  <a:srgbClr val="000000"/>
                </a:solidFill>
              </a:rPr>
              <a:t>模型</a:t>
            </a:r>
            <a:endParaRPr lang="en-US" sz="2800">
              <a:solidFill>
                <a:srgbClr val="000000"/>
              </a:solidFill>
            </a:endParaRPr>
          </a:p>
        </p:txBody>
      </p:sp>
      <p:grpSp>
        <p:nvGrpSpPr>
          <p:cNvPr id="32" name="Group 31"/>
          <p:cNvGrpSpPr/>
          <p:nvPr>
            <p:custDataLst>
              <p:tags r:id="rId3"/>
            </p:custDataLst>
          </p:nvPr>
        </p:nvGrpSpPr>
        <p:grpSpPr>
          <a:xfrm>
            <a:off x="1219572" y="2537025"/>
            <a:ext cx="6623819" cy="3991827"/>
            <a:chOff x="223666" y="1741343"/>
            <a:chExt cx="4346498" cy="2619406"/>
          </a:xfrm>
        </p:grpSpPr>
        <p:grpSp>
          <p:nvGrpSpPr>
            <p:cNvPr id="11" name="Group 10"/>
            <p:cNvGrpSpPr/>
            <p:nvPr>
              <p:custDataLst>
                <p:tags r:id="rId4"/>
              </p:custDataLst>
            </p:nvPr>
          </p:nvGrpSpPr>
          <p:grpSpPr>
            <a:xfrm>
              <a:off x="1113780" y="1741343"/>
              <a:ext cx="3456384" cy="2155128"/>
              <a:chOff x="355600" y="1955378"/>
              <a:chExt cx="4646612" cy="2448272"/>
            </a:xfrm>
          </p:grpSpPr>
          <p:sp>
            <p:nvSpPr>
              <p:cNvPr id="6" name="Rectangle 5"/>
              <p:cNvSpPr/>
              <p:nvPr/>
            </p:nvSpPr>
            <p:spPr>
              <a:xfrm>
                <a:off x="355600" y="1955378"/>
                <a:ext cx="2323306" cy="1224136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rgbClr val="000000"/>
                    </a:solidFill>
                  </a:rPr>
                  <a:t>直销与分销</a:t>
                </a:r>
              </a:p>
              <a:p>
                <a:pPr algn="ctr"/>
                <a:endParaRPr lang="zh-CN" altLang="en-US" sz="1600" b="1">
                  <a:solidFill>
                    <a:schemeClr val="tx1"/>
                  </a:solidFill>
                </a:endParaRPr>
              </a:p>
              <a:p>
                <a:pPr algn="ctr"/>
                <a:r>
                  <a:rPr lang="en-US" altLang="zh-CN" sz="1600" b="1">
                    <a:solidFill>
                      <a:schemeClr val="tx1"/>
                    </a:solidFill>
                  </a:rPr>
                  <a:t>(</a:t>
                </a:r>
                <a:r>
                  <a:rPr lang="en-US" sz="1600" b="1">
                    <a:solidFill>
                      <a:schemeClr val="tx1"/>
                    </a:solidFill>
                  </a:rPr>
                  <a:t>KO: DSD)</a:t>
                </a:r>
                <a:endParaRPr lang="en-US" sz="1600">
                  <a:solidFill>
                    <a:schemeClr val="tx1"/>
                  </a:solidFill>
                </a:endParaRPr>
              </a:p>
            </p:txBody>
          </p:sp>
          <p:sp>
            <p:nvSpPr>
              <p:cNvPr id="7" name="Rectangle 6"/>
              <p:cNvSpPr/>
              <p:nvPr/>
            </p:nvSpPr>
            <p:spPr>
              <a:xfrm>
                <a:off x="2678906" y="1955378"/>
                <a:ext cx="2323306" cy="1224136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rgbClr val="000000"/>
                    </a:solidFill>
                  </a:rPr>
                  <a:t>直接销售，间接分销</a:t>
                </a:r>
              </a:p>
              <a:p>
                <a:pPr algn="ctr"/>
                <a:endParaRPr lang="zh-CN" altLang="en-US" sz="1600" b="1">
                  <a:solidFill>
                    <a:schemeClr val="tx1"/>
                  </a:solidFill>
                </a:endParaRPr>
              </a:p>
              <a:p>
                <a:pPr algn="ctr"/>
                <a:r>
                  <a:rPr lang="en-US" altLang="zh-CN" sz="1600" b="1">
                    <a:solidFill>
                      <a:schemeClr val="tx1"/>
                    </a:solidFill>
                  </a:rPr>
                  <a:t>(KO: DSS)</a:t>
                </a:r>
                <a:endParaRPr lang="en-US" sz="1600">
                  <a:solidFill>
                    <a:schemeClr val="tx1"/>
                  </a:solidFill>
                </a:endParaRPr>
              </a:p>
            </p:txBody>
          </p:sp>
          <p:sp>
            <p:nvSpPr>
              <p:cNvPr id="9" name="Rectangle 8"/>
              <p:cNvSpPr/>
              <p:nvPr/>
            </p:nvSpPr>
            <p:spPr>
              <a:xfrm>
                <a:off x="355600" y="3179514"/>
                <a:ext cx="2323306" cy="1224136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10" name="Rectangle 9"/>
              <p:cNvSpPr/>
              <p:nvPr/>
            </p:nvSpPr>
            <p:spPr>
              <a:xfrm>
                <a:off x="2678906" y="3179514"/>
                <a:ext cx="2323306" cy="1224136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DDDDDD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rgbClr val="000000"/>
                    </a:solidFill>
                  </a:rPr>
                  <a:t>间接销售</a:t>
                </a:r>
              </a:p>
              <a:p>
                <a:pPr algn="ctr"/>
                <a:endParaRPr lang="zh-CN" altLang="en-US" sz="1600" b="1">
                  <a:solidFill>
                    <a:schemeClr val="tx1"/>
                  </a:solidFill>
                </a:endParaRPr>
              </a:p>
              <a:p>
                <a:pPr algn="ctr"/>
                <a:r>
                  <a:rPr lang="zh-CN" altLang="en-US" sz="1600">
                    <a:solidFill>
                      <a:srgbClr val="000000"/>
                    </a:solidFill>
                  </a:rPr>
                  <a:t>（</a:t>
                </a:r>
                <a:r>
                  <a:rPr lang="en-US" altLang="zh-CN" sz="1600">
                    <a:solidFill>
                      <a:srgbClr val="000000"/>
                    </a:solidFill>
                  </a:rPr>
                  <a:t>KO</a:t>
                </a:r>
                <a:r>
                  <a:rPr lang="zh-CN" altLang="en-US" sz="1600">
                    <a:solidFill>
                      <a:srgbClr val="000000"/>
                    </a:solidFill>
                  </a:rPr>
                  <a:t>：半控制，</a:t>
                </a:r>
                <a:r>
                  <a:rPr lang="en-US" altLang="zh-CN" sz="1600">
                    <a:solidFill>
                      <a:srgbClr val="000000"/>
                    </a:solidFill>
                  </a:rPr>
                  <a:t>WS</a:t>
                </a:r>
                <a:r>
                  <a:rPr lang="zh-CN" altLang="en-US" sz="1600">
                    <a:solidFill>
                      <a:srgbClr val="000000"/>
                    </a:solidFill>
                  </a:rPr>
                  <a:t>）</a:t>
                </a:r>
                <a:endParaRPr lang="en-US" sz="1600">
                  <a:solidFill>
                    <a:srgbClr val="000000"/>
                  </a:solidFill>
                </a:endParaRPr>
              </a:p>
            </p:txBody>
          </p:sp>
        </p:grpSp>
        <p:sp>
          <p:nvSpPr>
            <p:cNvPr id="12" name="TextBox 11"/>
            <p:cNvSpPr txBox="1"/>
            <p:nvPr/>
          </p:nvSpPr>
          <p:spPr>
            <a:xfrm>
              <a:off x="318752" y="2675458"/>
              <a:ext cx="216008" cy="249668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>
                  <a:solidFill>
                    <a:srgbClr val="000000"/>
                  </a:solidFill>
                </a:rPr>
                <a:t>卖</a:t>
              </a:r>
              <a:endParaRPr lang="en-US" sz="2000" b="1">
                <a:solidFill>
                  <a:srgbClr val="000000"/>
                </a:solidFill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2053611" y="4122022"/>
              <a:ext cx="1786314" cy="238727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no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>
                  <a:solidFill>
                    <a:srgbClr val="000000"/>
                  </a:solidFill>
                </a:rPr>
                <a:t>分配</a:t>
              </a:r>
              <a:endParaRPr lang="en-US" sz="2000" b="1">
                <a:solidFill>
                  <a:srgbClr val="000000"/>
                </a:solidFill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453059" y="2027386"/>
              <a:ext cx="316988" cy="209275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rgbClr val="000000"/>
                  </a:solidFill>
                </a:rPr>
                <a:t>拥有</a:t>
              </a:r>
              <a:endParaRPr lang="en-US" sz="1600">
                <a:solidFill>
                  <a:srgbClr val="000000"/>
                </a:solidFill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23666" y="3441762"/>
              <a:ext cx="451628" cy="209275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rgbClr val="000000"/>
                  </a:solidFill>
                </a:rPr>
                <a:t>外部的</a:t>
              </a:r>
              <a:endParaRPr lang="en-US" sz="1600">
                <a:solidFill>
                  <a:srgbClr val="000000"/>
                </a:solidFill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409882" y="3901583"/>
              <a:ext cx="451628" cy="209275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rgbClr val="000000"/>
                  </a:solidFill>
                </a:rPr>
                <a:t>外部的</a:t>
              </a:r>
              <a:endParaRPr lang="en-US" sz="1600">
                <a:solidFill>
                  <a:srgbClr val="000000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1534108" y="3901583"/>
              <a:ext cx="316988" cy="209275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rgbClr val="000000"/>
                  </a:solidFill>
                </a:rPr>
                <a:t>拥有</a:t>
              </a:r>
              <a:endParaRPr lang="en-US" sz="1600">
                <a:solidFill>
                  <a:srgbClr val="000000"/>
                </a:solidFill>
              </a:endParaRPr>
            </a:p>
          </p:txBody>
        </p:sp>
      </p:grpSp>
      <p:sp>
        <p:nvSpPr>
          <p:cNvPr id="37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">
                <a:solidFill>
                  <a:srgbClr val="FFFFFF"/>
                </a:solidFill>
              </a:rPr>
              <a:t>32_84 42_84</a:t>
            </a:r>
            <a:endParaRPr lang="en-US" sz="100" err="1">
              <a:solidFill>
                <a:srgbClr val="FFFFFF"/>
              </a:solidFill>
            </a:endParaRPr>
          </a:p>
        </p:txBody>
      </p:sp>
      <p:grpSp>
        <p:nvGrpSpPr>
          <p:cNvPr id="42" name="Sticker85700"/>
          <p:cNvGrpSpPr/>
          <p:nvPr>
            <p:custDataLst>
              <p:tags r:id="rId5"/>
            </p:custDataLst>
          </p:nvPr>
        </p:nvGrpSpPr>
        <p:grpSpPr>
          <a:xfrm>
            <a:off x="8636396" y="1019274"/>
            <a:ext cx="1441099" cy="247652"/>
            <a:chOff x="8169483" y="1304663"/>
            <a:chExt cx="1441099" cy="247652"/>
          </a:xfrm>
        </p:grpSpPr>
        <p:sp>
          <p:nvSpPr>
            <p:cNvPr id="43" name="StickerText85700"/>
            <p:cNvSpPr txBox="1"/>
            <p:nvPr/>
          </p:nvSpPr>
          <p:spPr>
            <a:xfrm>
              <a:off x="8620728" y="1320767"/>
              <a:ext cx="538609" cy="215444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 cap="all">
                  <a:solidFill>
                    <a:srgbClr val="000000"/>
                  </a:solidFill>
                  <a:latin typeface="Verdana"/>
                </a:rPr>
                <a:t>初步的</a:t>
              </a:r>
              <a:endParaRPr lang="en-US" sz="1400" b="1" cap="all">
                <a:solidFill>
                  <a:srgbClr val="000000"/>
                </a:solidFill>
                <a:latin typeface="Verdana"/>
              </a:endParaRPr>
            </a:p>
          </p:txBody>
        </p:sp>
        <p:cxnSp>
          <p:nvCxnSpPr>
            <p:cNvPr id="44" name="StickerLineTop85700"/>
            <p:cNvCxnSpPr/>
            <p:nvPr/>
          </p:nvCxnSpPr>
          <p:spPr>
            <a:xfrm>
              <a:off x="8169483" y="1304663"/>
              <a:ext cx="144109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ickerLineBottom85700"/>
            <p:cNvCxnSpPr/>
            <p:nvPr/>
          </p:nvCxnSpPr>
          <p:spPr>
            <a:xfrm>
              <a:off x="8169483" y="1552315"/>
              <a:ext cx="144109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Oval 38"/>
          <p:cNvSpPr/>
          <p:nvPr/>
        </p:nvSpPr>
        <p:spPr>
          <a:xfrm>
            <a:off x="-4564" y="0"/>
            <a:ext cx="360000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3" name="Rounded Rectangular Callout 2"/>
          <p:cNvSpPr/>
          <p:nvPr/>
        </p:nvSpPr>
        <p:spPr>
          <a:xfrm>
            <a:off x="355476" y="1379314"/>
            <a:ext cx="2432176" cy="1599700"/>
          </a:xfrm>
          <a:prstGeom prst="wedgeRoundRectCallout">
            <a:avLst>
              <a:gd name="adj1" fmla="val 72876"/>
              <a:gd name="adj2" fmla="val 45237"/>
              <a:gd name="adj3" fmla="val 16667"/>
            </a:avLst>
          </a:prstGeom>
          <a:solidFill>
            <a:schemeClr val="accent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marL="114266" indent="-114266" defTabSz="980781" eaLnBrk="0" hangingPunct="0"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完全控制</a:t>
            </a:r>
            <a:r>
              <a:rPr lang="en-US" altLang="zh-CN" sz="1400">
                <a:solidFill>
                  <a:srgbClr val="000000"/>
                </a:solidFill>
              </a:rPr>
              <a:t>POS</a:t>
            </a:r>
            <a:r>
              <a:rPr lang="zh-CN" altLang="en-US" sz="1400">
                <a:solidFill>
                  <a:srgbClr val="000000"/>
                </a:solidFill>
              </a:rPr>
              <a:t>显示和激活</a:t>
            </a:r>
          </a:p>
          <a:p>
            <a:pPr marL="114266" indent="-114266" defTabSz="980781" eaLnBrk="0" hangingPunct="0"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在基础设施和团队方面的大量初始投资</a:t>
            </a:r>
          </a:p>
          <a:p>
            <a:pPr marL="114266" indent="-114266" defTabSz="980781" eaLnBrk="0" hangingPunct="0"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服务成本较高</a:t>
            </a:r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25" name="Rounded Rectangular Callout 24"/>
          <p:cNvSpPr/>
          <p:nvPr/>
        </p:nvSpPr>
        <p:spPr>
          <a:xfrm>
            <a:off x="7716388" y="1307306"/>
            <a:ext cx="2432176" cy="1620611"/>
          </a:xfrm>
          <a:prstGeom prst="wedgeRoundRectCallout">
            <a:avLst>
              <a:gd name="adj1" fmla="val -58273"/>
              <a:gd name="adj2" fmla="val 45237"/>
              <a:gd name="adj3" fmla="val 16667"/>
            </a:avLst>
          </a:prstGeom>
          <a:solidFill>
            <a:schemeClr val="accent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marL="114266" indent="-114266" defTabSz="980781" eaLnBrk="0" hangingPunct="0"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控制</a:t>
            </a:r>
            <a:r>
              <a:rPr lang="en-US" altLang="zh-CN" sz="1400">
                <a:solidFill>
                  <a:srgbClr val="000000"/>
                </a:solidFill>
              </a:rPr>
              <a:t>POS</a:t>
            </a:r>
            <a:r>
              <a:rPr lang="zh-CN" altLang="en-US" sz="1400">
                <a:solidFill>
                  <a:srgbClr val="000000"/>
                </a:solidFill>
              </a:rPr>
              <a:t>显示和激活</a:t>
            </a:r>
          </a:p>
          <a:p>
            <a:pPr marL="114266" indent="-114266" defTabSz="980781" eaLnBrk="0" hangingPunct="0"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分销商具备适当的物流能力，可实现点滴规模经济</a:t>
            </a:r>
          </a:p>
          <a:p>
            <a:pPr marL="114266" indent="-114266" defTabSz="980781" eaLnBrk="0" hangingPunct="0"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服务成本相对较高</a:t>
            </a:r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26" name="Rounded Rectangular Callout 25"/>
          <p:cNvSpPr/>
          <p:nvPr/>
        </p:nvSpPr>
        <p:spPr>
          <a:xfrm>
            <a:off x="7716388" y="4153856"/>
            <a:ext cx="2432176" cy="2161275"/>
          </a:xfrm>
          <a:prstGeom prst="wedgeRoundRectCallout">
            <a:avLst>
              <a:gd name="adj1" fmla="val -57836"/>
              <a:gd name="adj2" fmla="val -24390"/>
              <a:gd name="adj3" fmla="val 16667"/>
            </a:avLst>
          </a:prstGeom>
          <a:solidFill>
            <a:schemeClr val="accent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marL="114266" indent="-114266" defTabSz="980781" eaLnBrk="0" hangingPunct="0"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可以对分销商</a:t>
            </a:r>
            <a:r>
              <a:rPr lang="en-US" altLang="zh-CN" sz="1400">
                <a:solidFill>
                  <a:srgbClr val="000000"/>
                </a:solidFill>
              </a:rPr>
              <a:t>/WS</a:t>
            </a:r>
            <a:r>
              <a:rPr lang="zh-CN" altLang="en-US" sz="1400">
                <a:solidFill>
                  <a:srgbClr val="000000"/>
                </a:solidFill>
              </a:rPr>
              <a:t>和</a:t>
            </a:r>
            <a:r>
              <a:rPr lang="en-US" altLang="zh-CN" sz="1400">
                <a:solidFill>
                  <a:srgbClr val="000000"/>
                </a:solidFill>
              </a:rPr>
              <a:t>POS</a:t>
            </a:r>
            <a:r>
              <a:rPr lang="zh-CN" altLang="en-US" sz="1400">
                <a:solidFill>
                  <a:srgbClr val="000000"/>
                </a:solidFill>
              </a:rPr>
              <a:t>执行进行不同级别的控制</a:t>
            </a:r>
          </a:p>
          <a:p>
            <a:pPr marL="114266" indent="-114266" defTabSz="980781" eaLnBrk="0" hangingPunct="0"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分发商</a:t>
            </a:r>
            <a:r>
              <a:rPr lang="en-US" altLang="zh-CN" sz="1400">
                <a:solidFill>
                  <a:srgbClr val="000000"/>
                </a:solidFill>
              </a:rPr>
              <a:t>/WS</a:t>
            </a:r>
            <a:r>
              <a:rPr lang="zh-CN" altLang="en-US" sz="1400">
                <a:solidFill>
                  <a:srgbClr val="000000"/>
                </a:solidFill>
              </a:rPr>
              <a:t>的质量可能会有所不同</a:t>
            </a:r>
          </a:p>
          <a:p>
            <a:pPr marL="114266" indent="-114266" defTabSz="980781" eaLnBrk="0" hangingPunct="0"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通常服务成本较低</a:t>
            </a:r>
            <a:endParaRPr lang="en-US" sz="1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6786617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" name="对象 13" hidden="1">
            <a:extLst>
              <a:ext uri="{FF2B5EF4-FFF2-40B4-BE49-F238E27FC236}">
                <a16:creationId xmlns:a16="http://schemas.microsoft.com/office/drawing/2014/main" id="{069937B2-2AB7-422F-95FA-99332845D258}"/>
              </a:ext>
            </a:extLst>
          </p:cNvPr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1843789578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幻灯片" r:id="rId4" imgW="416" imgH="416" progId="TCLayout.ActiveDocument.1">
                  <p:embed/>
                </p:oleObj>
              </mc:Choice>
              <mc:Fallback>
                <p:oleObj name="think-cell 幻灯片" r:id="rId4" imgW="416" imgH="4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460" y="56429"/>
            <a:ext cx="10065501" cy="878857"/>
          </a:xfrm>
        </p:spPr>
        <p:txBody>
          <a:bodyPr vert="horz"/>
          <a:lstStyle/>
          <a:p>
            <a:r>
              <a:rPr lang="zh-CN" altLang="en-US"/>
              <a:t> </a:t>
            </a:r>
            <a:r>
              <a:rPr lang="zh-CN" altLang="en-US">
                <a:solidFill>
                  <a:srgbClr val="000000"/>
                </a:solidFill>
              </a:rPr>
              <a:t>旺旺开发了间接和直接销售模式相结合的模式，以保持增长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92024" y="6604254"/>
            <a:ext cx="6962775" cy="307777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rgbClr val="000000"/>
                </a:solidFill>
              </a:rPr>
              <a:t>注：大部分收入来自中国大陆</a:t>
            </a:r>
          </a:p>
          <a:p>
            <a:r>
              <a:rPr lang="zh-CN" altLang="en-US" sz="1000">
                <a:solidFill>
                  <a:srgbClr val="000000"/>
                </a:solidFill>
              </a:rPr>
              <a:t>来源：公司年报；分析师报告；文献检索</a:t>
            </a:r>
            <a:endParaRPr lang="en-US" sz="1000">
              <a:solidFill>
                <a:srgbClr val="000000"/>
              </a:solidFill>
            </a:endParaRPr>
          </a:p>
        </p:txBody>
      </p:sp>
      <p:sp>
        <p:nvSpPr>
          <p:cNvPr id="15" name="TextBox 14"/>
          <p:cNvSpPr txBox="1"/>
          <p:nvPr>
            <p:custDataLst>
              <p:tags r:id="rId6"/>
            </p:custDataLst>
          </p:nvPr>
        </p:nvSpPr>
        <p:spPr>
          <a:xfrm>
            <a:off x="312321" y="1163290"/>
            <a:ext cx="4824257" cy="335989"/>
          </a:xfrm>
          <a:prstGeom prst="rect">
            <a:avLst/>
          </a:prstGeom>
          <a:blipFill dpi="0" rotWithShape="1">
            <a:blip r:embed="rId7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cap="all">
                <a:solidFill>
                  <a:srgbClr val="000000"/>
                </a:solidFill>
              </a:rPr>
              <a:t>旺旺</a:t>
            </a:r>
            <a:r>
              <a:rPr lang="en-US" sz="1600" b="1" cap="all">
                <a:solidFill>
                  <a:srgbClr val="000000"/>
                </a:solidFill>
              </a:rPr>
              <a:t>RTM</a:t>
            </a:r>
            <a:r>
              <a:rPr lang="zh-CN" altLang="en-US" sz="1600" b="1" cap="all">
                <a:solidFill>
                  <a:srgbClr val="000000"/>
                </a:solidFill>
              </a:rPr>
              <a:t>开发</a:t>
            </a:r>
            <a:endParaRPr lang="en-US" sz="1600" b="1" cap="all">
              <a:solidFill>
                <a:srgbClr val="000000"/>
              </a:solidFill>
            </a:endParaRPr>
          </a:p>
        </p:txBody>
      </p:sp>
      <p:sp>
        <p:nvSpPr>
          <p:cNvPr id="3" name="Rectangle 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5396036" y="1235298"/>
            <a:ext cx="4655790" cy="5369434"/>
          </a:xfrm>
          <a:prstGeom prst="rect">
            <a:avLst/>
          </a:prstGeom>
          <a:blipFill>
            <a:blip r:embed="rId9"/>
            <a:stretch>
              <a:fillRect/>
            </a:stretch>
          </a:blipFill>
          <a:ln w="19050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tx1"/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tx1"/>
              </a:solidFill>
            </a:endParaRPr>
          </a:p>
        </p:txBody>
      </p:sp>
      <p:sp>
        <p:nvSpPr>
          <p:cNvPr id="17" name="BainCircle1"/>
          <p:cNvSpPr txBox="1">
            <a:spLocks noChangeAspect="1"/>
          </p:cNvSpPr>
          <p:nvPr/>
        </p:nvSpPr>
        <p:spPr>
          <a:xfrm>
            <a:off x="9442201" y="3323530"/>
            <a:ext cx="642299" cy="399848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400">
                <a:solidFill>
                  <a:schemeClr val="accent3"/>
                </a:solidFill>
                <a:latin typeface="+mn-lt"/>
              </a:rPr>
              <a:t> </a:t>
            </a:r>
          </a:p>
        </p:txBody>
      </p:sp>
      <p:sp>
        <p:nvSpPr>
          <p:cNvPr id="19" name="Oval 18"/>
          <p:cNvSpPr/>
          <p:nvPr/>
        </p:nvSpPr>
        <p:spPr>
          <a:xfrm>
            <a:off x="-4564" y="0"/>
            <a:ext cx="360000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34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">
                <a:solidFill>
                  <a:srgbClr val="FFFFFF"/>
                </a:solidFill>
              </a:rPr>
              <a:t>67_85 76_85</a:t>
            </a:r>
            <a:endParaRPr lang="en-US" sz="100" err="1">
              <a:solidFill>
                <a:srgbClr val="FFFFFF"/>
              </a:solidFill>
            </a:endParaRPr>
          </a:p>
        </p:txBody>
      </p:sp>
      <p:cxnSp>
        <p:nvCxnSpPr>
          <p:cNvPr id="22" name="Straight Arrow Connector 21"/>
          <p:cNvCxnSpPr/>
          <p:nvPr/>
        </p:nvCxnSpPr>
        <p:spPr>
          <a:xfrm flipH="1">
            <a:off x="731103" y="1811362"/>
            <a:ext cx="0" cy="4752528"/>
          </a:xfrm>
          <a:prstGeom prst="straightConnector1">
            <a:avLst/>
          </a:prstGeom>
          <a:ln w="28575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al 34"/>
          <p:cNvSpPr/>
          <p:nvPr/>
        </p:nvSpPr>
        <p:spPr>
          <a:xfrm>
            <a:off x="659095" y="1966416"/>
            <a:ext cx="144016" cy="144016"/>
          </a:xfrm>
          <a:prstGeom prst="ellipse">
            <a:avLst/>
          </a:prstGeom>
          <a:solidFill>
            <a:srgbClr val="CC0000"/>
          </a:solidFill>
          <a:ln w="19050">
            <a:solidFill>
              <a:schemeClr val="bg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283468" y="1914744"/>
            <a:ext cx="345214" cy="234286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50" b="1" i="1"/>
              <a:t>90s</a:t>
            </a:r>
          </a:p>
        </p:txBody>
      </p:sp>
      <p:sp>
        <p:nvSpPr>
          <p:cNvPr id="4" name="Rectangle 3"/>
          <p:cNvSpPr/>
          <p:nvPr/>
        </p:nvSpPr>
        <p:spPr>
          <a:xfrm>
            <a:off x="1170434" y="1504089"/>
            <a:ext cx="3966145" cy="1910152"/>
          </a:xfrm>
          <a:prstGeom prst="rect">
            <a:avLst/>
          </a:prstGeom>
          <a:solidFill>
            <a:schemeClr val="bg2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672"/>
              </a:spcBef>
              <a:buSzTx/>
              <a:buFont typeface="Verdana"/>
              <a:buChar char="•"/>
            </a:pPr>
            <a:r>
              <a:rPr lang="zh-CN" altLang="en-US" sz="1400" b="1">
                <a:solidFill>
                  <a:srgbClr val="000000"/>
                </a:solidFill>
              </a:rPr>
              <a:t>通过一般贸易的间接销售和分销模式在中国迅速扩张（休闲食品和饮料的</a:t>
            </a:r>
            <a:r>
              <a:rPr lang="en-US" altLang="zh-CN" sz="1400" b="1">
                <a:solidFill>
                  <a:srgbClr val="000000"/>
                </a:solidFill>
              </a:rPr>
              <a:t>RTM</a:t>
            </a:r>
            <a:r>
              <a:rPr lang="zh-CN" altLang="en-US" sz="1400" b="1">
                <a:solidFill>
                  <a:srgbClr val="000000"/>
                </a:solidFill>
              </a:rPr>
              <a:t>相同）</a:t>
            </a:r>
          </a:p>
          <a:p>
            <a:pPr marL="182563" indent="-182563">
              <a:spcBef>
                <a:spcPts val="672"/>
              </a:spcBef>
              <a:buSzTx/>
              <a:buFont typeface="Verdana"/>
              <a:buChar char="•"/>
            </a:pPr>
            <a:r>
              <a:rPr lang="zh-CN" altLang="en-US" sz="1200">
                <a:solidFill>
                  <a:srgbClr val="000000"/>
                </a:solidFill>
              </a:rPr>
              <a:t>主要通过</a:t>
            </a:r>
            <a:r>
              <a:rPr lang="en-US" altLang="zh-CN" sz="1200">
                <a:solidFill>
                  <a:srgbClr val="000000"/>
                </a:solidFill>
              </a:rPr>
              <a:t>W/S MKT</a:t>
            </a:r>
            <a:r>
              <a:rPr lang="zh-CN" altLang="en-US" sz="1200">
                <a:solidFill>
                  <a:srgbClr val="000000"/>
                </a:solidFill>
              </a:rPr>
              <a:t>销售；仅管理第</a:t>
            </a:r>
            <a:r>
              <a:rPr lang="en-US" altLang="zh-CN" sz="1200">
                <a:solidFill>
                  <a:srgbClr val="000000"/>
                </a:solidFill>
              </a:rPr>
              <a:t>1</a:t>
            </a:r>
            <a:r>
              <a:rPr lang="zh-CN" altLang="en-US" sz="1200">
                <a:solidFill>
                  <a:srgbClr val="000000"/>
                </a:solidFill>
              </a:rPr>
              <a:t>层</a:t>
            </a:r>
            <a:r>
              <a:rPr lang="en-US" altLang="zh-CN" sz="1200">
                <a:solidFill>
                  <a:srgbClr val="000000"/>
                </a:solidFill>
              </a:rPr>
              <a:t>DTS</a:t>
            </a:r>
          </a:p>
          <a:p>
            <a:pPr marL="182563" indent="-182563">
              <a:spcBef>
                <a:spcPts val="672"/>
              </a:spcBef>
              <a:buSzTx/>
              <a:buFont typeface="Verdana"/>
              <a:buChar char="•"/>
            </a:pPr>
            <a:r>
              <a:rPr lang="zh-CN" altLang="en-US" sz="1200">
                <a:solidFill>
                  <a:srgbClr val="000000"/>
                </a:solidFill>
              </a:rPr>
              <a:t>在中国有约</a:t>
            </a:r>
            <a:r>
              <a:rPr lang="en-US" altLang="zh-CN" sz="1200">
                <a:solidFill>
                  <a:srgbClr val="000000"/>
                </a:solidFill>
              </a:rPr>
              <a:t>25</a:t>
            </a:r>
            <a:r>
              <a:rPr lang="zh-CN" altLang="en-US" sz="1200">
                <a:solidFill>
                  <a:srgbClr val="000000"/>
                </a:solidFill>
              </a:rPr>
              <a:t>个销售办事处</a:t>
            </a:r>
          </a:p>
          <a:p>
            <a:pPr marL="182563" indent="-182563">
              <a:spcBef>
                <a:spcPts val="672"/>
              </a:spcBef>
              <a:buSzTx/>
              <a:buFont typeface="Verdana"/>
              <a:buChar char="•"/>
            </a:pPr>
            <a:r>
              <a:rPr lang="zh-CN" altLang="en-US" sz="1200">
                <a:solidFill>
                  <a:srgbClr val="000000"/>
                </a:solidFill>
              </a:rPr>
              <a:t>非常有限的销售代表</a:t>
            </a:r>
            <a:r>
              <a:rPr lang="en-US" altLang="zh-CN" sz="1200">
                <a:solidFill>
                  <a:srgbClr val="000000"/>
                </a:solidFill>
              </a:rPr>
              <a:t>#</a:t>
            </a:r>
            <a:r>
              <a:rPr lang="zh-CN" altLang="en-US" sz="1200">
                <a:solidFill>
                  <a:srgbClr val="000000"/>
                </a:solidFill>
              </a:rPr>
              <a:t>，只负责向一级经销商收款</a:t>
            </a:r>
            <a:endParaRPr lang="en-US" sz="1200">
              <a:solidFill>
                <a:srgbClr val="000000"/>
              </a:solidFill>
            </a:endParaRPr>
          </a:p>
        </p:txBody>
      </p:sp>
      <p:cxnSp>
        <p:nvCxnSpPr>
          <p:cNvPr id="6" name="Elbow Connector 5"/>
          <p:cNvCxnSpPr>
            <a:stCxn id="35" idx="6"/>
            <a:endCxn id="4" idx="1"/>
          </p:cNvCxnSpPr>
          <p:nvPr/>
        </p:nvCxnSpPr>
        <p:spPr>
          <a:xfrm>
            <a:off x="803111" y="2038424"/>
            <a:ext cx="367323" cy="420741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al 36"/>
          <p:cNvSpPr/>
          <p:nvPr/>
        </p:nvSpPr>
        <p:spPr>
          <a:xfrm>
            <a:off x="659095" y="2728416"/>
            <a:ext cx="144016" cy="144016"/>
          </a:xfrm>
          <a:prstGeom prst="ellipse">
            <a:avLst/>
          </a:prstGeom>
          <a:solidFill>
            <a:srgbClr val="CC0000"/>
          </a:solidFill>
          <a:ln w="19050">
            <a:solidFill>
              <a:schemeClr val="bg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323543" y="2672010"/>
            <a:ext cx="309948" cy="234286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50" b="1" i="1"/>
              <a:t>’00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312322" y="5742874"/>
            <a:ext cx="321169" cy="2419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50" b="1" i="1"/>
              <a:t>’12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323543" y="3929310"/>
            <a:ext cx="309948" cy="234286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50" b="1" i="1"/>
              <a:t>’05</a:t>
            </a:r>
          </a:p>
        </p:txBody>
      </p:sp>
      <p:sp>
        <p:nvSpPr>
          <p:cNvPr id="46" name="Oval 45"/>
          <p:cNvSpPr/>
          <p:nvPr/>
        </p:nvSpPr>
        <p:spPr>
          <a:xfrm>
            <a:off x="659095" y="3985716"/>
            <a:ext cx="144016" cy="144016"/>
          </a:xfrm>
          <a:prstGeom prst="ellipse">
            <a:avLst/>
          </a:prstGeom>
          <a:solidFill>
            <a:srgbClr val="CC0000"/>
          </a:solidFill>
          <a:ln w="19050">
            <a:solidFill>
              <a:schemeClr val="bg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51" name="Rectangle 50"/>
          <p:cNvSpPr/>
          <p:nvPr/>
        </p:nvSpPr>
        <p:spPr>
          <a:xfrm>
            <a:off x="1170434" y="3528888"/>
            <a:ext cx="3966145" cy="766961"/>
          </a:xfrm>
          <a:prstGeom prst="rect">
            <a:avLst/>
          </a:prstGeom>
          <a:solidFill>
            <a:schemeClr val="bg2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672"/>
              </a:spcBef>
              <a:buSzTx/>
              <a:buFont typeface="Verdana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增长受到批发商质量参差不齐和内部销售能力相对较弱的限制</a:t>
            </a:r>
            <a:endParaRPr lang="en-US" sz="1400">
              <a:solidFill>
                <a:srgbClr val="000000"/>
              </a:solidFill>
            </a:endParaRPr>
          </a:p>
        </p:txBody>
      </p:sp>
      <p:cxnSp>
        <p:nvCxnSpPr>
          <p:cNvPr id="10" name="Elbow Connector 9"/>
          <p:cNvCxnSpPr>
            <a:stCxn id="37" idx="6"/>
            <a:endCxn id="51" idx="1"/>
          </p:cNvCxnSpPr>
          <p:nvPr/>
        </p:nvCxnSpPr>
        <p:spPr>
          <a:xfrm>
            <a:off x="803111" y="2800424"/>
            <a:ext cx="367323" cy="1111945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Elbow Connector 11"/>
          <p:cNvCxnSpPr>
            <a:stCxn id="46" idx="6"/>
            <a:endCxn id="51" idx="1"/>
          </p:cNvCxnSpPr>
          <p:nvPr/>
        </p:nvCxnSpPr>
        <p:spPr>
          <a:xfrm flipV="1">
            <a:off x="803111" y="3912369"/>
            <a:ext cx="367323" cy="145355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52"/>
          <p:cNvSpPr/>
          <p:nvPr/>
        </p:nvSpPr>
        <p:spPr>
          <a:xfrm>
            <a:off x="659095" y="4223841"/>
            <a:ext cx="144016" cy="144016"/>
          </a:xfrm>
          <a:prstGeom prst="ellipse">
            <a:avLst/>
          </a:prstGeom>
          <a:solidFill>
            <a:srgbClr val="CC0000"/>
          </a:solidFill>
          <a:ln w="19050">
            <a:solidFill>
              <a:schemeClr val="bg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323543" y="4167435"/>
            <a:ext cx="309948" cy="234286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50" b="1" i="1"/>
              <a:t>’06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323543" y="5173275"/>
            <a:ext cx="309948" cy="234286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50" b="1" i="1"/>
              <a:t>’10</a:t>
            </a:r>
          </a:p>
        </p:txBody>
      </p:sp>
      <p:sp>
        <p:nvSpPr>
          <p:cNvPr id="60" name="Oval 59"/>
          <p:cNvSpPr/>
          <p:nvPr/>
        </p:nvSpPr>
        <p:spPr>
          <a:xfrm>
            <a:off x="659095" y="5233491"/>
            <a:ext cx="144016" cy="144016"/>
          </a:xfrm>
          <a:prstGeom prst="ellipse">
            <a:avLst/>
          </a:prstGeom>
          <a:solidFill>
            <a:srgbClr val="CC0000"/>
          </a:solidFill>
          <a:ln w="19050">
            <a:solidFill>
              <a:schemeClr val="bg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67" name="Rectangle 66"/>
          <p:cNvSpPr/>
          <p:nvPr>
            <p:custDataLst>
              <p:tags r:id="rId11"/>
            </p:custDataLst>
          </p:nvPr>
        </p:nvSpPr>
        <p:spPr>
          <a:xfrm>
            <a:off x="1170434" y="4356800"/>
            <a:ext cx="3966145" cy="1270986"/>
          </a:xfrm>
          <a:prstGeom prst="rect">
            <a:avLst/>
          </a:prstGeom>
          <a:solidFill>
            <a:schemeClr val="bg2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672"/>
              </a:spcBef>
              <a:buSzTx/>
              <a:buFont typeface="Verdana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建立了现代贸易和中心城市</a:t>
            </a:r>
            <a:r>
              <a:rPr lang="en-US" altLang="zh-CN" sz="1400">
                <a:solidFill>
                  <a:srgbClr val="000000"/>
                </a:solidFill>
              </a:rPr>
              <a:t>GT</a:t>
            </a:r>
            <a:r>
              <a:rPr lang="zh-CN" altLang="en-US" sz="1400">
                <a:solidFill>
                  <a:srgbClr val="000000"/>
                </a:solidFill>
              </a:rPr>
              <a:t>的直销模式和内部能力和团队</a:t>
            </a:r>
          </a:p>
          <a:p>
            <a:pPr marL="182563" indent="-182563">
              <a:spcBef>
                <a:spcPts val="672"/>
              </a:spcBef>
              <a:buSzTx/>
              <a:buFont typeface="Verdana"/>
              <a:buChar char="•"/>
            </a:pPr>
            <a:r>
              <a:rPr lang="zh-CN" altLang="en-US" sz="1200">
                <a:solidFill>
                  <a:srgbClr val="000000"/>
                </a:solidFill>
              </a:rPr>
              <a:t>超过</a:t>
            </a:r>
            <a:r>
              <a:rPr lang="en-US" altLang="zh-CN" sz="1200">
                <a:solidFill>
                  <a:srgbClr val="000000"/>
                </a:solidFill>
              </a:rPr>
              <a:t>300</a:t>
            </a:r>
            <a:r>
              <a:rPr lang="zh-CN" altLang="en-US" sz="1200">
                <a:solidFill>
                  <a:srgbClr val="000000"/>
                </a:solidFill>
              </a:rPr>
              <a:t>个销售办事处和</a:t>
            </a:r>
            <a:r>
              <a:rPr lang="en-US" altLang="zh-CN" sz="1200">
                <a:solidFill>
                  <a:srgbClr val="000000"/>
                </a:solidFill>
              </a:rPr>
              <a:t>4-5</a:t>
            </a:r>
            <a:r>
              <a:rPr lang="zh-CN" altLang="en-US" sz="1200">
                <a:solidFill>
                  <a:srgbClr val="000000"/>
                </a:solidFill>
              </a:rPr>
              <a:t>，</a:t>
            </a:r>
            <a:r>
              <a:rPr lang="en-US" altLang="zh-CN" sz="1200">
                <a:solidFill>
                  <a:srgbClr val="000000"/>
                </a:solidFill>
              </a:rPr>
              <a:t>000</a:t>
            </a:r>
            <a:r>
              <a:rPr lang="zh-CN" altLang="en-US" sz="1200">
                <a:solidFill>
                  <a:srgbClr val="000000"/>
                </a:solidFill>
              </a:rPr>
              <a:t>个自有销售代表</a:t>
            </a:r>
          </a:p>
          <a:p>
            <a:pPr marL="182563" indent="-182563">
              <a:spcBef>
                <a:spcPts val="672"/>
              </a:spcBef>
              <a:buSzTx/>
              <a:buFont typeface="Verdana"/>
              <a:buChar char="•"/>
            </a:pPr>
            <a:r>
              <a:rPr lang="en-US" altLang="zh-CN" sz="1200">
                <a:solidFill>
                  <a:srgbClr val="000000"/>
                </a:solidFill>
              </a:rPr>
              <a:t>KA</a:t>
            </a:r>
            <a:r>
              <a:rPr lang="zh-CN" altLang="en-US" sz="1200">
                <a:solidFill>
                  <a:srgbClr val="000000"/>
                </a:solidFill>
              </a:rPr>
              <a:t>和“他想要”（直接销售</a:t>
            </a:r>
            <a:r>
              <a:rPr lang="en-US" altLang="zh-CN" sz="1200">
                <a:solidFill>
                  <a:srgbClr val="000000"/>
                </a:solidFill>
              </a:rPr>
              <a:t>/</a:t>
            </a:r>
            <a:r>
              <a:rPr lang="zh-CN" altLang="en-US" sz="1200">
                <a:solidFill>
                  <a:srgbClr val="000000"/>
                </a:solidFill>
              </a:rPr>
              <a:t>间接分销）增长到收入的</a:t>
            </a:r>
            <a:r>
              <a:rPr lang="en-US" altLang="zh-CN" sz="1200">
                <a:solidFill>
                  <a:srgbClr val="000000"/>
                </a:solidFill>
              </a:rPr>
              <a:t>60%</a:t>
            </a:r>
            <a:r>
              <a:rPr lang="zh-CN" altLang="en-US" sz="1200">
                <a:solidFill>
                  <a:srgbClr val="000000"/>
                </a:solidFill>
              </a:rPr>
              <a:t>以上</a:t>
            </a:r>
            <a:endParaRPr lang="en-US" sz="1200">
              <a:solidFill>
                <a:srgbClr val="000000"/>
              </a:solidFill>
            </a:endParaRPr>
          </a:p>
        </p:txBody>
      </p:sp>
      <p:cxnSp>
        <p:nvCxnSpPr>
          <p:cNvPr id="69" name="Elbow Connector 68"/>
          <p:cNvCxnSpPr>
            <a:stCxn id="53" idx="6"/>
            <a:endCxn id="67" idx="1"/>
          </p:cNvCxnSpPr>
          <p:nvPr/>
        </p:nvCxnSpPr>
        <p:spPr>
          <a:xfrm>
            <a:off x="803111" y="4295849"/>
            <a:ext cx="367323" cy="696444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60" idx="6"/>
            <a:endCxn id="67" idx="1"/>
          </p:cNvCxnSpPr>
          <p:nvPr/>
        </p:nvCxnSpPr>
        <p:spPr>
          <a:xfrm flipV="1">
            <a:off x="803111" y="4992293"/>
            <a:ext cx="367323" cy="313206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val 72"/>
          <p:cNvSpPr/>
          <p:nvPr/>
        </p:nvSpPr>
        <p:spPr>
          <a:xfrm>
            <a:off x="659095" y="5795466"/>
            <a:ext cx="144016" cy="144016"/>
          </a:xfrm>
          <a:prstGeom prst="ellipse">
            <a:avLst/>
          </a:prstGeom>
          <a:solidFill>
            <a:srgbClr val="CC0000"/>
          </a:solidFill>
          <a:ln w="19050">
            <a:solidFill>
              <a:schemeClr val="bg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76" name="Rectangle 75"/>
          <p:cNvSpPr/>
          <p:nvPr>
            <p:custDataLst>
              <p:tags r:id="rId12"/>
            </p:custDataLst>
          </p:nvPr>
        </p:nvSpPr>
        <p:spPr>
          <a:xfrm>
            <a:off x="1170434" y="5672707"/>
            <a:ext cx="3966145" cy="781051"/>
          </a:xfrm>
          <a:prstGeom prst="rect">
            <a:avLst/>
          </a:prstGeom>
          <a:solidFill>
            <a:schemeClr val="bg2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672"/>
              </a:spcBef>
              <a:buSzTx/>
              <a:buFont typeface="Verdana"/>
              <a:buChar char="•"/>
            </a:pPr>
            <a:r>
              <a:rPr lang="zh-CN" altLang="en-US" sz="1400">
                <a:solidFill>
                  <a:srgbClr val="000000"/>
                </a:solidFill>
              </a:rPr>
              <a:t>为</a:t>
            </a:r>
            <a:r>
              <a:rPr lang="en-US" altLang="zh-CN" sz="1400">
                <a:solidFill>
                  <a:srgbClr val="000000"/>
                </a:solidFill>
              </a:rPr>
              <a:t>E&amp;D</a:t>
            </a:r>
            <a:r>
              <a:rPr lang="zh-CN" altLang="en-US" sz="1400">
                <a:solidFill>
                  <a:srgbClr val="000000"/>
                </a:solidFill>
              </a:rPr>
              <a:t>建立了间接销售模式，重点是提高渗透率</a:t>
            </a:r>
            <a:endParaRPr lang="en-US" sz="1400">
              <a:solidFill>
                <a:srgbClr val="000000"/>
              </a:solidFill>
            </a:endParaRPr>
          </a:p>
        </p:txBody>
      </p:sp>
      <p:cxnSp>
        <p:nvCxnSpPr>
          <p:cNvPr id="87" name="Elbow Connector 86"/>
          <p:cNvCxnSpPr>
            <a:stCxn id="73" idx="6"/>
            <a:endCxn id="76" idx="1"/>
          </p:cNvCxnSpPr>
          <p:nvPr/>
        </p:nvCxnSpPr>
        <p:spPr>
          <a:xfrm>
            <a:off x="803111" y="5867474"/>
            <a:ext cx="367323" cy="195759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Sticker79992"/>
          <p:cNvGrpSpPr/>
          <p:nvPr/>
        </p:nvGrpSpPr>
        <p:grpSpPr>
          <a:xfrm>
            <a:off x="8570945" y="1183386"/>
            <a:ext cx="1441099" cy="247652"/>
            <a:chOff x="8169483" y="1304663"/>
            <a:chExt cx="1441099" cy="247652"/>
          </a:xfrm>
        </p:grpSpPr>
        <p:sp>
          <p:nvSpPr>
            <p:cNvPr id="5" name="StickerText79992"/>
            <p:cNvSpPr txBox="1"/>
            <p:nvPr/>
          </p:nvSpPr>
          <p:spPr>
            <a:xfrm>
              <a:off x="8620728" y="1320767"/>
              <a:ext cx="538609" cy="215444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 cap="all">
                  <a:solidFill>
                    <a:srgbClr val="000000"/>
                  </a:solidFill>
                  <a:latin typeface="Verdana"/>
                </a:rPr>
                <a:t>初步的</a:t>
              </a:r>
              <a:endParaRPr lang="en-US" sz="1400" b="1" cap="all" err="1">
                <a:solidFill>
                  <a:srgbClr val="000000"/>
                </a:solidFill>
                <a:latin typeface="Verdana"/>
              </a:endParaRPr>
            </a:p>
          </p:txBody>
        </p:sp>
        <p:cxnSp>
          <p:nvCxnSpPr>
            <p:cNvPr id="7" name="StickerLineTop79992"/>
            <p:cNvCxnSpPr/>
            <p:nvPr/>
          </p:nvCxnSpPr>
          <p:spPr>
            <a:xfrm>
              <a:off x="8169483" y="1304663"/>
              <a:ext cx="144109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ickerLineBottom79992"/>
            <p:cNvCxnSpPr/>
            <p:nvPr/>
          </p:nvCxnSpPr>
          <p:spPr>
            <a:xfrm>
              <a:off x="8169483" y="1552315"/>
              <a:ext cx="144109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95733182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对象 3" hidden="1">
            <a:extLst>
              <a:ext uri="{FF2B5EF4-FFF2-40B4-BE49-F238E27FC236}">
                <a16:creationId xmlns:a16="http://schemas.microsoft.com/office/drawing/2014/main" id="{0C19F5FB-0581-45D5-A410-34984D719EBC}"/>
              </a:ext>
            </a:extLst>
          </p:cNvPr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859134803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幻灯片" r:id="rId4" imgW="416" imgH="416" progId="TCLayout.ActiveDocument.1">
                  <p:embed/>
                </p:oleObj>
              </mc:Choice>
              <mc:Fallback>
                <p:oleObj name="think-cell 幻灯片" r:id="rId4" imgW="416" imgH="4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4277" name="Rectangle 3"/>
          <p:cNvSpPr>
            <a:spLocks noGrp="1" noChangeArrowheads="1"/>
          </p:cNvSpPr>
          <p:nvPr>
            <p:ph type="title"/>
          </p:nvPr>
        </p:nvSpPr>
        <p:spPr>
          <a:xfrm>
            <a:off x="260310" y="272930"/>
            <a:ext cx="9269579" cy="482388"/>
          </a:xfrm>
        </p:spPr>
        <p:txBody>
          <a:bodyPr vert="horz"/>
          <a:lstStyle/>
          <a:p>
            <a:r>
              <a:rPr lang="zh-CN" altLang="en-US">
                <a:solidFill>
                  <a:srgbClr val="000000"/>
                </a:solidFill>
              </a:rPr>
              <a:t>例子：旺旺在</a:t>
            </a:r>
            <a:r>
              <a:rPr lang="en-US" altLang="zh-CN">
                <a:solidFill>
                  <a:srgbClr val="000000"/>
                </a:solidFill>
              </a:rPr>
              <a:t>90</a:t>
            </a:r>
            <a:r>
              <a:rPr lang="zh-CN" altLang="en-US">
                <a:solidFill>
                  <a:srgbClr val="000000"/>
                </a:solidFill>
              </a:rPr>
              <a:t>年代依靠间接销售和分销模式快速扩张</a:t>
            </a:r>
            <a:endParaRPr lang="en-GB">
              <a:solidFill>
                <a:srgbClr val="000000"/>
              </a:solidFill>
            </a:endParaRPr>
          </a:p>
        </p:txBody>
      </p:sp>
      <p:pic>
        <p:nvPicPr>
          <p:cNvPr id="54278" name="Picture 4" descr="252px-旺仔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00492" y="155178"/>
            <a:ext cx="768232" cy="726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308" name="Notes"/>
          <p:cNvSpPr txBox="1">
            <a:spLocks noChangeArrowheads="1"/>
          </p:cNvSpPr>
          <p:nvPr/>
        </p:nvSpPr>
        <p:spPr bwMode="auto">
          <a:xfrm>
            <a:off x="239676" y="6684556"/>
            <a:ext cx="7877555" cy="263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6783" tIns="46783" rIns="46783" bIns="46783" anchor="b">
            <a:spAutoFit/>
          </a:bodyPr>
          <a:lstStyle>
            <a:defPPr>
              <a:defRPr lang="en-US"/>
            </a:defPPr>
            <a:lvl1pPr marL="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pPr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zh-CN" altLang="en-US" sz="105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资料来源：公司年报；专家访谈；文献检索</a:t>
            </a:r>
            <a:endParaRPr lang="en-GB" sz="1050">
              <a:solidFill>
                <a:srgbClr val="000000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4313" name="BainBulletsConfiguration" hidden="1"/>
          <p:cNvSpPr txBox="1">
            <a:spLocks noChangeArrowheads="1"/>
          </p:cNvSpPr>
          <p:nvPr/>
        </p:nvSpPr>
        <p:spPr bwMode="auto">
          <a:xfrm>
            <a:off x="12698" y="12694"/>
            <a:ext cx="8888638" cy="107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13" tIns="45706" rIns="91413" bIns="45706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r>
              <a:rPr lang="en-US" sz="100">
                <a:solidFill>
                  <a:srgbClr val="FFFFFF"/>
                </a:solidFill>
              </a:rPr>
              <a:t>41_85 129_84 6_84</a:t>
            </a:r>
          </a:p>
        </p:txBody>
      </p:sp>
      <p:sp>
        <p:nvSpPr>
          <p:cNvPr id="42" name="Oval 41"/>
          <p:cNvSpPr/>
          <p:nvPr/>
        </p:nvSpPr>
        <p:spPr>
          <a:xfrm>
            <a:off x="-4564" y="0"/>
            <a:ext cx="360000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41" name="Rectangle 9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171900" y="5285889"/>
            <a:ext cx="3482157" cy="1422017"/>
          </a:xfrm>
          <a:prstGeom prst="rect">
            <a:avLst/>
          </a:prstGeom>
          <a:noFill/>
          <a:ln w="12700" algn="ctr">
            <a:solidFill>
              <a:schemeClr val="tx1"/>
            </a:solidFill>
            <a:miter lim="800000"/>
          </a:ln>
        </p:spPr>
        <p:txBody>
          <a:bodyPr lIns="46800" tIns="72000" rIns="0" bIns="0" anchor="t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528"/>
              </a:spcBef>
              <a:buSzTx/>
              <a:buFont typeface="Verdana"/>
              <a:buChar char="•"/>
            </a:pP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</a:rPr>
              <a:t>主要通过</a:t>
            </a:r>
            <a:r>
              <a:rPr lang="en-US" altLang="zh-CN" sz="1100" b="1">
                <a:solidFill>
                  <a:srgbClr val="000000"/>
                </a:solidFill>
                <a:ea typeface="宋体" pitchFamily="2" charset="-122"/>
              </a:rPr>
              <a:t>W/S</a:t>
            </a: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</a:rPr>
              <a:t>市场销售</a:t>
            </a:r>
          </a:p>
          <a:p>
            <a:pPr marL="182563" indent="-182563">
              <a:spcBef>
                <a:spcPts val="528"/>
              </a:spcBef>
              <a:buSzTx/>
              <a:buFont typeface="Verdana"/>
              <a:buChar char="•"/>
            </a:pP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</a:rPr>
              <a:t>在中国有约</a:t>
            </a:r>
            <a:r>
              <a:rPr lang="en-US" altLang="zh-CN" sz="1100" b="1">
                <a:solidFill>
                  <a:srgbClr val="000000"/>
                </a:solidFill>
                <a:ea typeface="宋体" pitchFamily="2" charset="-122"/>
              </a:rPr>
              <a:t>25</a:t>
            </a: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</a:rPr>
              <a:t>个销售办事处</a:t>
            </a:r>
          </a:p>
          <a:p>
            <a:pPr marL="182563" indent="-182563">
              <a:spcBef>
                <a:spcPts val="528"/>
              </a:spcBef>
              <a:buSzTx/>
              <a:buFont typeface="Verdana"/>
              <a:buChar char="•"/>
            </a:pP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</a:rPr>
              <a:t>非常有限的想要自己的销售人员。</a:t>
            </a:r>
          </a:p>
          <a:p>
            <a:pPr marL="182563" indent="-182563">
              <a:spcBef>
                <a:spcPts val="528"/>
              </a:spcBef>
              <a:buSzTx/>
              <a:buFont typeface="Verdana"/>
              <a:buChar char="•"/>
            </a:pPr>
            <a:r>
              <a:rPr lang="zh-CN" altLang="en-US" sz="900">
                <a:solidFill>
                  <a:srgbClr val="000000"/>
                </a:solidFill>
                <a:ea typeface="宋体" pitchFamily="2" charset="-122"/>
              </a:rPr>
              <a:t>只负责向</a:t>
            </a:r>
            <a:r>
              <a:rPr lang="en-US" altLang="zh-CN" sz="900">
                <a:solidFill>
                  <a:srgbClr val="000000"/>
                </a:solidFill>
                <a:ea typeface="宋体" pitchFamily="2" charset="-122"/>
              </a:rPr>
              <a:t>T1 DTS</a:t>
            </a:r>
            <a:r>
              <a:rPr lang="zh-CN" altLang="en-US" sz="900">
                <a:solidFill>
                  <a:srgbClr val="000000"/>
                </a:solidFill>
                <a:ea typeface="宋体" pitchFamily="2" charset="-122"/>
              </a:rPr>
              <a:t>收款</a:t>
            </a:r>
          </a:p>
          <a:p>
            <a:pPr marL="182563" indent="-182563">
              <a:spcBef>
                <a:spcPts val="528"/>
              </a:spcBef>
              <a:buSzTx/>
              <a:buFont typeface="Verdana"/>
              <a:buChar char="•"/>
            </a:pPr>
            <a:r>
              <a:rPr lang="en-US" altLang="zh-CN" sz="900">
                <a:solidFill>
                  <a:srgbClr val="000000"/>
                </a:solidFill>
                <a:ea typeface="宋体" pitchFamily="2" charset="-122"/>
              </a:rPr>
              <a:t>T2 DTS</a:t>
            </a:r>
            <a:r>
              <a:rPr lang="zh-CN" altLang="en-US" sz="900">
                <a:solidFill>
                  <a:srgbClr val="000000"/>
                </a:solidFill>
                <a:ea typeface="宋体" pitchFamily="2" charset="-122"/>
              </a:rPr>
              <a:t>或以下无能见度</a:t>
            </a:r>
            <a:endParaRPr lang="en-US" altLang="zh-CN" sz="900">
              <a:solidFill>
                <a:srgbClr val="000000"/>
              </a:solidFill>
              <a:ea typeface="宋体" pitchFamily="2" charset="-122"/>
              <a:cs typeface="Arial"/>
            </a:endParaRPr>
          </a:p>
        </p:txBody>
      </p:sp>
      <p:sp>
        <p:nvSpPr>
          <p:cNvPr id="106" name="Rectangle 6"/>
          <p:cNvSpPr>
            <a:spLocks noChangeArrowheads="1"/>
          </p:cNvSpPr>
          <p:nvPr/>
        </p:nvSpPr>
        <p:spPr bwMode="auto">
          <a:xfrm>
            <a:off x="4171900" y="1335843"/>
            <a:ext cx="2213379" cy="553111"/>
          </a:xfrm>
          <a:prstGeom prst="rect">
            <a:avLst/>
          </a:prstGeom>
          <a:solidFill>
            <a:srgbClr val="333333"/>
          </a:solidFill>
          <a:ln w="12700" algn="ctr">
            <a:solidFill>
              <a:schemeClr val="tx1"/>
            </a:solidFill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zh-CN" altLang="en-US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旺旺</a:t>
            </a:r>
            <a:endParaRPr lang="en-GB" altLang="zh-CN" sz="1600">
              <a:solidFill>
                <a:srgbClr val="FFFFFF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108" name="Rectangle 8"/>
          <p:cNvSpPr>
            <a:spLocks noChangeArrowheads="1"/>
          </p:cNvSpPr>
          <p:nvPr/>
        </p:nvSpPr>
        <p:spPr bwMode="auto">
          <a:xfrm>
            <a:off x="5440678" y="2216585"/>
            <a:ext cx="2213379" cy="553111"/>
          </a:xfrm>
          <a:prstGeom prst="rect">
            <a:avLst/>
          </a:prstGeom>
          <a:solidFill>
            <a:srgbClr val="777777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en-GB" altLang="zh-CN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T1</a:t>
            </a:r>
            <a:r>
              <a:rPr lang="zh-CN" altLang="en-US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分销商</a:t>
            </a:r>
            <a:endParaRPr lang="en-GB" altLang="zh-CN" sz="1600">
              <a:solidFill>
                <a:srgbClr val="FFFFFF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110" name="Rectangle 16"/>
          <p:cNvSpPr>
            <a:spLocks noChangeArrowheads="1"/>
          </p:cNvSpPr>
          <p:nvPr/>
        </p:nvSpPr>
        <p:spPr bwMode="auto">
          <a:xfrm>
            <a:off x="6472395" y="2991008"/>
            <a:ext cx="1181662" cy="553111"/>
          </a:xfrm>
          <a:prstGeom prst="rect">
            <a:avLst/>
          </a:prstGeom>
          <a:solidFill>
            <a:srgbClr val="777777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en-GB" altLang="zh-CN" sz="15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T2 DT / WS</a:t>
            </a:r>
            <a:endParaRPr lang="en-GB" altLang="zh-CN" sz="1300" i="1">
              <a:solidFill>
                <a:srgbClr val="FFFFFF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113" name="AutoShape 31"/>
          <p:cNvSpPr>
            <a:spLocks noChangeArrowheads="1"/>
          </p:cNvSpPr>
          <p:nvPr/>
        </p:nvSpPr>
        <p:spPr bwMode="auto">
          <a:xfrm>
            <a:off x="5440678" y="3765431"/>
            <a:ext cx="2213379" cy="591877"/>
          </a:xfrm>
          <a:prstGeom prst="rect">
            <a:avLst/>
          </a:prstGeom>
          <a:solidFill>
            <a:srgbClr val="B2B2B2"/>
          </a:solidFill>
          <a:ln w="12700" algn="ctr">
            <a:noFill/>
            <a:round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zh-CN" altLang="en-US" sz="1200" b="1">
                <a:solidFill>
                  <a:srgbClr val="000000"/>
                </a:solidFill>
                <a:latin typeface="Arial"/>
              </a:rPr>
              <a:t>间接销售与间接分销</a:t>
            </a:r>
          </a:p>
          <a:p>
            <a:pPr algn="ctr" defTabSz="1004587"/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（占销售额的</a:t>
            </a:r>
            <a:r>
              <a:rPr lang="en-US" altLang="zh-CN" sz="1200" b="1" i="1">
                <a:solidFill>
                  <a:srgbClr val="000000"/>
                </a:solidFill>
                <a:latin typeface="Arial"/>
              </a:rPr>
              <a:t>95%</a:t>
            </a:r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）</a:t>
            </a:r>
            <a:endParaRPr lang="en-GB" sz="1200" b="1" i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Rectangle 34"/>
          <p:cNvSpPr>
            <a:spLocks noChangeArrowheads="1"/>
          </p:cNvSpPr>
          <p:nvPr/>
        </p:nvSpPr>
        <p:spPr bwMode="auto">
          <a:xfrm>
            <a:off x="5440678" y="4647714"/>
            <a:ext cx="2213379" cy="553111"/>
          </a:xfrm>
          <a:prstGeom prst="rect">
            <a:avLst/>
          </a:prstGeom>
          <a:solidFill>
            <a:srgbClr val="DDDDDD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zh-CN" altLang="en-US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主要是</a:t>
            </a:r>
            <a:r>
              <a:rPr lang="en-GB" altLang="zh-CN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GT</a:t>
            </a:r>
            <a:r>
              <a:rPr lang="zh-CN" altLang="en-US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出口</a:t>
            </a:r>
            <a:endParaRPr lang="en-GB" altLang="zh-CN" sz="1500">
              <a:solidFill>
                <a:srgbClr val="000000"/>
              </a:solidFill>
              <a:latin typeface="Arial"/>
              <a:ea typeface="宋体" pitchFamily="2" charset="-122"/>
              <a:cs typeface="Arial"/>
            </a:endParaRPr>
          </a:p>
        </p:txBody>
      </p:sp>
      <p:cxnSp>
        <p:nvCxnSpPr>
          <p:cNvPr id="119" name="Elbow Connector 118"/>
          <p:cNvCxnSpPr>
            <a:stCxn id="106" idx="2"/>
            <a:endCxn id="108" idx="0"/>
          </p:cNvCxnSpPr>
          <p:nvPr/>
        </p:nvCxnSpPr>
        <p:spPr>
          <a:xfrm rot="16200000" flipH="1">
            <a:off x="5749164" y="1418380"/>
            <a:ext cx="327631" cy="1268778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Arrow Connector 122"/>
          <p:cNvCxnSpPr/>
          <p:nvPr/>
        </p:nvCxnSpPr>
        <p:spPr>
          <a:xfrm flipH="1">
            <a:off x="5751984" y="2774779"/>
            <a:ext cx="0" cy="990600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 flipH="1">
            <a:off x="6265544" y="2774779"/>
            <a:ext cx="0" cy="990600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9" name="Group 128"/>
          <p:cNvGrpSpPr/>
          <p:nvPr>
            <p:custDataLst>
              <p:tags r:id="rId8"/>
            </p:custDataLst>
          </p:nvPr>
        </p:nvGrpSpPr>
        <p:grpSpPr>
          <a:xfrm>
            <a:off x="5751986" y="4355929"/>
            <a:ext cx="513560" cy="295275"/>
            <a:chOff x="7075487" y="4333875"/>
            <a:chExt cx="571500" cy="295275"/>
          </a:xfrm>
        </p:grpSpPr>
        <p:cxnSp>
          <p:nvCxnSpPr>
            <p:cNvPr id="130" name="Straight Arrow Connector 129"/>
            <p:cNvCxnSpPr/>
            <p:nvPr/>
          </p:nvCxnSpPr>
          <p:spPr>
            <a:xfrm flipH="1">
              <a:off x="7075487" y="4333875"/>
              <a:ext cx="0" cy="295275"/>
            </a:xfrm>
            <a:prstGeom prst="straightConnector1">
              <a:avLst/>
            </a:prstGeom>
            <a:ln w="12700">
              <a:solidFill>
                <a:srgbClr val="006393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Arrow Connector 130"/>
            <p:cNvCxnSpPr/>
            <p:nvPr/>
          </p:nvCxnSpPr>
          <p:spPr>
            <a:xfrm flipH="1">
              <a:off x="7646987" y="4333875"/>
              <a:ext cx="0" cy="295275"/>
            </a:xfrm>
            <a:prstGeom prst="straightConnector1">
              <a:avLst/>
            </a:prstGeom>
            <a:ln w="12700">
              <a:solidFill>
                <a:srgbClr val="CC6666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2" name="Elbow Connector 131"/>
          <p:cNvCxnSpPr>
            <a:stCxn id="108" idx="2"/>
            <a:endCxn id="110" idx="0"/>
          </p:cNvCxnSpPr>
          <p:nvPr/>
        </p:nvCxnSpPr>
        <p:spPr>
          <a:xfrm rot="16200000" flipH="1">
            <a:off x="6694641" y="2622423"/>
            <a:ext cx="221312" cy="515859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Arrow Connector 132"/>
          <p:cNvCxnSpPr/>
          <p:nvPr/>
        </p:nvCxnSpPr>
        <p:spPr>
          <a:xfrm flipH="1">
            <a:off x="6806446" y="3546304"/>
            <a:ext cx="0" cy="219075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Arrow Connector 133"/>
          <p:cNvCxnSpPr/>
          <p:nvPr/>
        </p:nvCxnSpPr>
        <p:spPr>
          <a:xfrm flipH="1">
            <a:off x="7320006" y="3546304"/>
            <a:ext cx="0" cy="219075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Arrow Connector 134"/>
          <p:cNvCxnSpPr/>
          <p:nvPr/>
        </p:nvCxnSpPr>
        <p:spPr>
          <a:xfrm flipH="1">
            <a:off x="6806446" y="4355929"/>
            <a:ext cx="0" cy="295275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Arrow Connector 135"/>
          <p:cNvCxnSpPr/>
          <p:nvPr/>
        </p:nvCxnSpPr>
        <p:spPr>
          <a:xfrm flipH="1">
            <a:off x="7320006" y="4355929"/>
            <a:ext cx="0" cy="295275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7" name="Text Box 27"/>
          <p:cNvSpPr txBox="1">
            <a:spLocks noChangeArrowheads="1"/>
          </p:cNvSpPr>
          <p:nvPr/>
        </p:nvSpPr>
        <p:spPr bwMode="auto">
          <a:xfrm>
            <a:off x="9141614" y="1307306"/>
            <a:ext cx="862934" cy="270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0472" tIns="50236" rIns="100472" bIns="50236">
            <a:spAutoFit/>
          </a:bodyPr>
          <a:lstStyle>
            <a:defPPr>
              <a:defRPr lang="en-US"/>
            </a:defPPr>
            <a:lvl1pPr marL="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1100" i="1">
                <a:solidFill>
                  <a:srgbClr val="000000"/>
                </a:solidFill>
                <a:latin typeface="Arial"/>
              </a:rPr>
              <a:t>销售</a:t>
            </a:r>
            <a:endParaRPr lang="en-GB" sz="1100" i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Text Box 28"/>
          <p:cNvSpPr txBox="1">
            <a:spLocks noChangeArrowheads="1"/>
          </p:cNvSpPr>
          <p:nvPr/>
        </p:nvSpPr>
        <p:spPr bwMode="auto">
          <a:xfrm>
            <a:off x="9141614" y="1513544"/>
            <a:ext cx="862934" cy="270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0472" tIns="50236" rIns="100472" bIns="50236">
            <a:spAutoFit/>
          </a:bodyPr>
          <a:lstStyle>
            <a:defPPr>
              <a:defRPr lang="en-US"/>
            </a:defPPr>
            <a:lvl1pPr marL="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1100" i="1">
                <a:solidFill>
                  <a:srgbClr val="000000"/>
                </a:solidFill>
                <a:latin typeface="Arial"/>
              </a:rPr>
              <a:t>交货</a:t>
            </a:r>
            <a:endParaRPr lang="en-GB" sz="1100" i="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139" name="Straight Arrow Connector 138"/>
          <p:cNvCxnSpPr/>
          <p:nvPr/>
        </p:nvCxnSpPr>
        <p:spPr>
          <a:xfrm rot="16200000" flipH="1">
            <a:off x="8968824" y="1346643"/>
            <a:ext cx="0" cy="179746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Straight Arrow Connector 139"/>
          <p:cNvCxnSpPr/>
          <p:nvPr/>
        </p:nvCxnSpPr>
        <p:spPr>
          <a:xfrm rot="16200000" flipH="1">
            <a:off x="8968824" y="1556194"/>
            <a:ext cx="0" cy="179746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Rectangle 140"/>
          <p:cNvSpPr/>
          <p:nvPr/>
        </p:nvSpPr>
        <p:spPr>
          <a:xfrm>
            <a:off x="8729953" y="1317454"/>
            <a:ext cx="1181188" cy="4572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tx1"/>
              </a:solidFill>
            </a:endParaRPr>
          </a:p>
        </p:txBody>
      </p:sp>
      <p:grpSp>
        <p:nvGrpSpPr>
          <p:cNvPr id="6" name="Sticker87157"/>
          <p:cNvGrpSpPr/>
          <p:nvPr>
            <p:custDataLst>
              <p:tags r:id="rId9"/>
            </p:custDataLst>
          </p:nvPr>
        </p:nvGrpSpPr>
        <p:grpSpPr>
          <a:xfrm>
            <a:off x="8009403" y="843630"/>
            <a:ext cx="1441099" cy="247652"/>
            <a:chOff x="8169483" y="1304663"/>
            <a:chExt cx="1441099" cy="247652"/>
          </a:xfrm>
        </p:grpSpPr>
        <p:sp>
          <p:nvSpPr>
            <p:cNvPr id="2" name="StickerText87157"/>
            <p:cNvSpPr txBox="1"/>
            <p:nvPr/>
          </p:nvSpPr>
          <p:spPr>
            <a:xfrm>
              <a:off x="8620728" y="1320767"/>
              <a:ext cx="538609" cy="215444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 cap="all">
                  <a:solidFill>
                    <a:srgbClr val="000000"/>
                  </a:solidFill>
                  <a:latin typeface="Verdana"/>
                </a:rPr>
                <a:t>初步的</a:t>
              </a:r>
              <a:endParaRPr lang="en-US" sz="1400" b="1" cap="all" err="1">
                <a:solidFill>
                  <a:srgbClr val="000000"/>
                </a:solidFill>
                <a:latin typeface="Verdana"/>
              </a:endParaRPr>
            </a:p>
          </p:txBody>
        </p:sp>
        <p:cxnSp>
          <p:nvCxnSpPr>
            <p:cNvPr id="3" name="StickerLineTop87157"/>
            <p:cNvCxnSpPr/>
            <p:nvPr/>
          </p:nvCxnSpPr>
          <p:spPr>
            <a:xfrm>
              <a:off x="8169483" y="1304663"/>
              <a:ext cx="144109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ickerLineBottom87157"/>
            <p:cNvCxnSpPr/>
            <p:nvPr/>
          </p:nvCxnSpPr>
          <p:spPr>
            <a:xfrm>
              <a:off x="8169483" y="1552315"/>
              <a:ext cx="144109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0"/>
    </p:custDataLst>
    <p:extLst>
      <p:ext uri="{BB962C8B-B14F-4D97-AF65-F5344CB8AC3E}">
        <p14:creationId xmlns:p14="http://schemas.microsoft.com/office/powerpoint/2010/main" val="61276379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7" name="Rectangle 3"/>
          <p:cNvSpPr>
            <a:spLocks noGrp="1" noChangeArrowheads="1"/>
          </p:cNvSpPr>
          <p:nvPr>
            <p:ph type="title"/>
          </p:nvPr>
        </p:nvSpPr>
        <p:spPr>
          <a:xfrm>
            <a:off x="260310" y="272930"/>
            <a:ext cx="9269579" cy="482388"/>
          </a:xfrm>
        </p:spPr>
        <p:txBody>
          <a:bodyPr/>
          <a:lstStyle/>
          <a:p>
            <a:r>
              <a:rPr lang="zh-CN" altLang="en-US">
                <a:solidFill>
                  <a:srgbClr val="000000"/>
                </a:solidFill>
              </a:rPr>
              <a:t>例如：</a:t>
            </a:r>
            <a:r>
              <a:rPr lang="en-US" altLang="zh-CN">
                <a:solidFill>
                  <a:srgbClr val="000000"/>
                </a:solidFill>
              </a:rPr>
              <a:t>2006-2010</a:t>
            </a:r>
            <a:r>
              <a:rPr lang="zh-CN" altLang="en-US">
                <a:solidFill>
                  <a:srgbClr val="000000"/>
                </a:solidFill>
              </a:rPr>
              <a:t>年，旺旺在</a:t>
            </a:r>
            <a:r>
              <a:rPr lang="en-US" altLang="zh-CN">
                <a:solidFill>
                  <a:srgbClr val="000000"/>
                </a:solidFill>
              </a:rPr>
              <a:t>MT</a:t>
            </a:r>
            <a:r>
              <a:rPr lang="zh-CN" altLang="en-US">
                <a:solidFill>
                  <a:srgbClr val="000000"/>
                </a:solidFill>
              </a:rPr>
              <a:t>和重点城市建立了直销模式</a:t>
            </a:r>
            <a:endParaRPr lang="en-GB">
              <a:solidFill>
                <a:srgbClr val="000000"/>
              </a:solidFill>
            </a:endParaRPr>
          </a:p>
        </p:txBody>
      </p:sp>
      <p:pic>
        <p:nvPicPr>
          <p:cNvPr id="54278" name="Picture 4" descr="252px-旺仔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00492" y="155178"/>
            <a:ext cx="768232" cy="726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308" name="Notes"/>
          <p:cNvSpPr txBox="1">
            <a:spLocks noChangeArrowheads="1"/>
          </p:cNvSpPr>
          <p:nvPr/>
        </p:nvSpPr>
        <p:spPr bwMode="auto">
          <a:xfrm>
            <a:off x="239676" y="6684556"/>
            <a:ext cx="7877555" cy="263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6783" tIns="46783" rIns="46783" bIns="46783" anchor="b">
            <a:spAutoFit/>
          </a:bodyPr>
          <a:lstStyle>
            <a:defPPr>
              <a:defRPr lang="en-US"/>
            </a:defPPr>
            <a:lvl1pPr marL="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pPr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zh-CN" altLang="en-US" sz="105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资料来源：公司年报；专家访谈；文献检索</a:t>
            </a:r>
            <a:endParaRPr lang="en-GB" sz="1050">
              <a:solidFill>
                <a:srgbClr val="000000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4313" name="BainBulletsConfiguration" hidden="1"/>
          <p:cNvSpPr txBox="1">
            <a:spLocks noChangeArrowheads="1"/>
          </p:cNvSpPr>
          <p:nvPr/>
        </p:nvSpPr>
        <p:spPr bwMode="auto">
          <a:xfrm>
            <a:off x="12698" y="12694"/>
            <a:ext cx="8888638" cy="107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13" tIns="45706" rIns="91413" bIns="45706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r>
              <a:rPr lang="en-US" sz="100">
                <a:solidFill>
                  <a:srgbClr val="FFFFFF"/>
                </a:solidFill>
              </a:rPr>
              <a:t>64_85 68_85 83_84 87_84 122_84</a:t>
            </a:r>
          </a:p>
        </p:txBody>
      </p:sp>
      <p:sp>
        <p:nvSpPr>
          <p:cNvPr id="42" name="Oval 41"/>
          <p:cNvSpPr/>
          <p:nvPr/>
        </p:nvSpPr>
        <p:spPr>
          <a:xfrm>
            <a:off x="-4564" y="0"/>
            <a:ext cx="360000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</a:rPr>
              <a:t>2</a:t>
            </a:r>
          </a:p>
        </p:txBody>
      </p:sp>
      <p:cxnSp>
        <p:nvCxnSpPr>
          <p:cNvPr id="50" name="Straight Arrow Connector 49"/>
          <p:cNvCxnSpPr/>
          <p:nvPr/>
        </p:nvCxnSpPr>
        <p:spPr>
          <a:xfrm flipH="1">
            <a:off x="4305457" y="2769695"/>
            <a:ext cx="1280861" cy="1881509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ectangle 9"/>
          <p:cNvSpPr>
            <a:spLocks noChangeArrowheads="1"/>
          </p:cNvSpPr>
          <p:nvPr/>
        </p:nvSpPr>
        <p:spPr bwMode="auto">
          <a:xfrm>
            <a:off x="443297" y="4647714"/>
            <a:ext cx="2213379" cy="553111"/>
          </a:xfrm>
          <a:prstGeom prst="rect">
            <a:avLst/>
          </a:prstGeom>
          <a:solidFill>
            <a:srgbClr val="DDDDDD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zh-CN" altLang="en-US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全球和全国</a:t>
            </a:r>
            <a:r>
              <a:rPr lang="en-US" altLang="zh-CN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KA</a:t>
            </a:r>
            <a:r>
              <a:rPr lang="zh-CN" altLang="en-US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零售商</a:t>
            </a:r>
            <a:endParaRPr lang="en-GB" altLang="zh-CN" sz="1500">
              <a:solidFill>
                <a:srgbClr val="000000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2" name="Rectangle 6"/>
          <p:cNvSpPr>
            <a:spLocks noChangeArrowheads="1"/>
          </p:cNvSpPr>
          <p:nvPr/>
        </p:nvSpPr>
        <p:spPr bwMode="auto">
          <a:xfrm>
            <a:off x="4171900" y="1335843"/>
            <a:ext cx="2213379" cy="553111"/>
          </a:xfrm>
          <a:prstGeom prst="rect">
            <a:avLst/>
          </a:prstGeom>
          <a:solidFill>
            <a:srgbClr val="333333"/>
          </a:solidFill>
          <a:ln w="12700" algn="ctr">
            <a:solidFill>
              <a:schemeClr val="tx1"/>
            </a:solidFill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zh-CN" altLang="en-US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旺旺</a:t>
            </a:r>
            <a:endParaRPr lang="en-GB" altLang="zh-CN" sz="1600">
              <a:solidFill>
                <a:srgbClr val="FFFFFF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4" name="Rectangle 7"/>
          <p:cNvSpPr>
            <a:spLocks noChangeArrowheads="1"/>
          </p:cNvSpPr>
          <p:nvPr/>
        </p:nvSpPr>
        <p:spPr bwMode="auto">
          <a:xfrm>
            <a:off x="443297" y="2216585"/>
            <a:ext cx="2213379" cy="553111"/>
          </a:xfrm>
          <a:prstGeom prst="rect">
            <a:avLst/>
          </a:prstGeom>
          <a:solidFill>
            <a:srgbClr val="333333"/>
          </a:solidFill>
          <a:ln w="12700" algn="ctr">
            <a:solidFill>
              <a:schemeClr val="tx1"/>
            </a:solidFill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en-GB" altLang="zh-CN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KA</a:t>
            </a:r>
            <a:r>
              <a:rPr lang="zh-CN" altLang="en-US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销售</a:t>
            </a:r>
            <a:endParaRPr lang="zh-CN" altLang="en-GB" sz="1600">
              <a:solidFill>
                <a:srgbClr val="FFFFFF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5" name="Rectangle 8"/>
          <p:cNvSpPr>
            <a:spLocks noChangeArrowheads="1"/>
          </p:cNvSpPr>
          <p:nvPr/>
        </p:nvSpPr>
        <p:spPr bwMode="auto">
          <a:xfrm>
            <a:off x="5440678" y="2216585"/>
            <a:ext cx="2213379" cy="553111"/>
          </a:xfrm>
          <a:prstGeom prst="rect">
            <a:avLst/>
          </a:prstGeom>
          <a:solidFill>
            <a:srgbClr val="777777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en-GB" altLang="zh-CN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T1</a:t>
            </a:r>
            <a:r>
              <a:rPr lang="zh-CN" altLang="en-US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分销商</a:t>
            </a:r>
            <a:endParaRPr lang="en-GB" altLang="zh-CN" sz="1600">
              <a:solidFill>
                <a:srgbClr val="FFFFFF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7" name="Rectangle 10"/>
          <p:cNvSpPr>
            <a:spLocks noChangeArrowheads="1"/>
          </p:cNvSpPr>
          <p:nvPr/>
        </p:nvSpPr>
        <p:spPr bwMode="auto">
          <a:xfrm>
            <a:off x="2941987" y="2216585"/>
            <a:ext cx="2213379" cy="553111"/>
          </a:xfrm>
          <a:prstGeom prst="rect">
            <a:avLst/>
          </a:prstGeom>
          <a:solidFill>
            <a:srgbClr val="333333"/>
          </a:solidFill>
          <a:ln w="12700" algn="ctr">
            <a:solidFill>
              <a:schemeClr val="tx1"/>
            </a:solidFill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zh-CN" altLang="en-US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“</a:t>
            </a:r>
            <a:r>
              <a:rPr lang="en-GB" altLang="zh-CN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He Want</a:t>
            </a:r>
            <a:r>
              <a:rPr lang="zh-CN" altLang="en-US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”销售</a:t>
            </a:r>
            <a:endParaRPr lang="en-GB" altLang="zh-CN" sz="1600">
              <a:solidFill>
                <a:srgbClr val="FFFFFF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8" name="Rectangle 16"/>
          <p:cNvSpPr>
            <a:spLocks noChangeArrowheads="1"/>
          </p:cNvSpPr>
          <p:nvPr/>
        </p:nvSpPr>
        <p:spPr bwMode="auto">
          <a:xfrm>
            <a:off x="6472395" y="2991008"/>
            <a:ext cx="1181662" cy="553111"/>
          </a:xfrm>
          <a:prstGeom prst="rect">
            <a:avLst/>
          </a:prstGeom>
          <a:solidFill>
            <a:srgbClr val="777777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en-GB" altLang="zh-CN" sz="15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T2 DT / WS</a:t>
            </a:r>
            <a:endParaRPr lang="en-GB" altLang="zh-CN" sz="1300" i="1">
              <a:solidFill>
                <a:srgbClr val="FFFFFF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9" name="AutoShape 29"/>
          <p:cNvSpPr>
            <a:spLocks noChangeArrowheads="1"/>
          </p:cNvSpPr>
          <p:nvPr/>
        </p:nvSpPr>
        <p:spPr bwMode="auto">
          <a:xfrm>
            <a:off x="443297" y="3765431"/>
            <a:ext cx="2213379" cy="591877"/>
          </a:xfrm>
          <a:prstGeom prst="rect">
            <a:avLst/>
          </a:prstGeom>
          <a:solidFill>
            <a:srgbClr val="B2B2B2"/>
          </a:solidFill>
          <a:ln w="12700" algn="ctr">
            <a:noFill/>
            <a:round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zh-CN" altLang="en-US" sz="1200" b="1">
                <a:solidFill>
                  <a:srgbClr val="000000"/>
                </a:solidFill>
                <a:latin typeface="Arial"/>
              </a:rPr>
              <a:t>直销与分销</a:t>
            </a:r>
          </a:p>
          <a:p>
            <a:pPr algn="ctr" defTabSz="1004587"/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（销售额的</a:t>
            </a:r>
            <a:r>
              <a:rPr lang="en-US" altLang="zh-CN" sz="1200" b="1" i="1">
                <a:solidFill>
                  <a:srgbClr val="000000"/>
                </a:solidFill>
                <a:latin typeface="Arial"/>
              </a:rPr>
              <a:t>20%</a:t>
            </a:r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）</a:t>
            </a:r>
            <a:endParaRPr lang="en-GB" sz="1200" b="1" i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AutoShape 30"/>
          <p:cNvSpPr>
            <a:spLocks noChangeArrowheads="1"/>
          </p:cNvSpPr>
          <p:nvPr/>
        </p:nvSpPr>
        <p:spPr bwMode="auto">
          <a:xfrm>
            <a:off x="2941987" y="3765431"/>
            <a:ext cx="2213379" cy="591877"/>
          </a:xfrm>
          <a:prstGeom prst="rect">
            <a:avLst/>
          </a:prstGeom>
          <a:solidFill>
            <a:srgbClr val="B2B2B2"/>
          </a:solidFill>
          <a:ln w="12700" algn="ctr">
            <a:noFill/>
            <a:round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zh-CN" altLang="en-US" sz="1200" b="1">
                <a:solidFill>
                  <a:srgbClr val="000000"/>
                </a:solidFill>
                <a:latin typeface="Arial"/>
              </a:rPr>
              <a:t>直销与间接分销</a:t>
            </a:r>
          </a:p>
          <a:p>
            <a:pPr algn="ctr" defTabSz="1004587"/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（占销售额的</a:t>
            </a:r>
            <a:r>
              <a:rPr lang="en-US" altLang="zh-CN" sz="1200" b="1" i="1">
                <a:solidFill>
                  <a:srgbClr val="000000"/>
                </a:solidFill>
                <a:latin typeface="Arial"/>
              </a:rPr>
              <a:t>40%</a:t>
            </a:r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）</a:t>
            </a:r>
            <a:endParaRPr lang="en-GB" sz="1200" b="1" i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" name="AutoShape 31"/>
          <p:cNvSpPr>
            <a:spLocks noChangeArrowheads="1"/>
          </p:cNvSpPr>
          <p:nvPr/>
        </p:nvSpPr>
        <p:spPr bwMode="auto">
          <a:xfrm>
            <a:off x="5440678" y="3765431"/>
            <a:ext cx="2213379" cy="591877"/>
          </a:xfrm>
          <a:prstGeom prst="rect">
            <a:avLst/>
          </a:prstGeom>
          <a:solidFill>
            <a:srgbClr val="B2B2B2"/>
          </a:solidFill>
          <a:ln w="12700" algn="ctr">
            <a:noFill/>
            <a:round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zh-CN" altLang="en-US" sz="1200" b="1">
                <a:solidFill>
                  <a:srgbClr val="000000"/>
                </a:solidFill>
                <a:latin typeface="Arial"/>
              </a:rPr>
              <a:t>间接销售与间接分销</a:t>
            </a:r>
          </a:p>
          <a:p>
            <a:pPr algn="ctr" defTabSz="1004587"/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（占销售额的</a:t>
            </a:r>
            <a:r>
              <a:rPr lang="en-US" altLang="zh-CN" sz="1200" b="1" i="1">
                <a:solidFill>
                  <a:srgbClr val="000000"/>
                </a:solidFill>
                <a:latin typeface="Arial"/>
              </a:rPr>
              <a:t>40%</a:t>
            </a:r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）</a:t>
            </a:r>
            <a:endParaRPr lang="en-GB" sz="1200" b="1" i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" name="Rectangle 33"/>
          <p:cNvSpPr>
            <a:spLocks noChangeArrowheads="1"/>
          </p:cNvSpPr>
          <p:nvPr/>
        </p:nvSpPr>
        <p:spPr bwMode="auto">
          <a:xfrm>
            <a:off x="2941987" y="4647714"/>
            <a:ext cx="2213379" cy="553111"/>
          </a:xfrm>
          <a:prstGeom prst="rect">
            <a:avLst/>
          </a:prstGeom>
          <a:solidFill>
            <a:srgbClr val="DDDDDD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zh-CN" altLang="en-US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区域和本地</a:t>
            </a:r>
            <a:r>
              <a:rPr lang="en-US" altLang="zh-CN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MT</a:t>
            </a:r>
            <a:r>
              <a:rPr lang="zh-CN" altLang="en-US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、重点城市</a:t>
            </a:r>
            <a:r>
              <a:rPr lang="en-US" altLang="zh-CN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GT</a:t>
            </a:r>
            <a:endParaRPr lang="en-GB" altLang="zh-CN" sz="1500">
              <a:solidFill>
                <a:srgbClr val="000000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63" name="Rectangle 34"/>
          <p:cNvSpPr>
            <a:spLocks noChangeArrowheads="1"/>
          </p:cNvSpPr>
          <p:nvPr/>
        </p:nvSpPr>
        <p:spPr bwMode="auto">
          <a:xfrm>
            <a:off x="5440678" y="4647714"/>
            <a:ext cx="2213379" cy="553111"/>
          </a:xfrm>
          <a:prstGeom prst="rect">
            <a:avLst/>
          </a:prstGeom>
          <a:solidFill>
            <a:srgbClr val="DDDDDD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zh-CN" altLang="en-US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零碎贸易</a:t>
            </a:r>
            <a:endParaRPr lang="en-GB" altLang="zh-CN" sz="1500">
              <a:solidFill>
                <a:srgbClr val="000000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64" name="Rectangle 9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43297" y="5285889"/>
            <a:ext cx="2213379" cy="1365565"/>
          </a:xfrm>
          <a:prstGeom prst="rect">
            <a:avLst/>
          </a:prstGeom>
          <a:noFill/>
          <a:ln w="12700" algn="ctr">
            <a:solidFill>
              <a:schemeClr val="tx1"/>
            </a:solidFill>
            <a:miter lim="800000"/>
          </a:ln>
        </p:spPr>
        <p:txBody>
          <a:bodyPr lIns="4680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504"/>
              </a:spcBef>
              <a:buSzTx/>
              <a:buFont typeface="Verdana"/>
              <a:buChar char="•"/>
            </a:pPr>
            <a:r>
              <a:rPr lang="zh-CN" altLang="en-US" sz="1050">
                <a:solidFill>
                  <a:srgbClr val="000000"/>
                </a:solidFill>
                <a:ea typeface="宋体" pitchFamily="2" charset="-122"/>
                <a:cs typeface="Arial"/>
              </a:rPr>
              <a:t>直接向约</a:t>
            </a:r>
            <a:r>
              <a:rPr lang="en-US" altLang="zh-CN" sz="1050">
                <a:solidFill>
                  <a:srgbClr val="000000"/>
                </a:solidFill>
                <a:ea typeface="宋体" pitchFamily="2" charset="-122"/>
                <a:cs typeface="Arial"/>
              </a:rPr>
              <a:t>20</a:t>
            </a:r>
            <a:r>
              <a:rPr lang="zh-CN" altLang="en-US" sz="1050">
                <a:solidFill>
                  <a:srgbClr val="000000"/>
                </a:solidFill>
                <a:ea typeface="宋体" pitchFamily="2" charset="-122"/>
                <a:cs typeface="Arial"/>
              </a:rPr>
              <a:t>个全球和国家</a:t>
            </a:r>
            <a:r>
              <a:rPr lang="en-US" altLang="zh-CN" sz="1050">
                <a:solidFill>
                  <a:srgbClr val="000000"/>
                </a:solidFill>
                <a:ea typeface="宋体" pitchFamily="2" charset="-122"/>
                <a:cs typeface="Arial"/>
              </a:rPr>
              <a:t>KA</a:t>
            </a:r>
            <a:r>
              <a:rPr lang="zh-CN" altLang="en-US" sz="1050">
                <a:solidFill>
                  <a:srgbClr val="000000"/>
                </a:solidFill>
                <a:ea typeface="宋体" pitchFamily="2" charset="-122"/>
                <a:cs typeface="Arial"/>
              </a:rPr>
              <a:t>销售和交付</a:t>
            </a:r>
          </a:p>
          <a:p>
            <a:pPr marL="182563" indent="-182563">
              <a:spcBef>
                <a:spcPts val="504"/>
              </a:spcBef>
              <a:buSzTx/>
              <a:buFont typeface="Verdana"/>
              <a:buChar char="•"/>
            </a:pPr>
            <a:r>
              <a:rPr lang="zh-CN" altLang="en-US" sz="1050" b="1">
                <a:solidFill>
                  <a:srgbClr val="000000"/>
                </a:solidFill>
                <a:ea typeface="宋体" pitchFamily="2" charset="-122"/>
                <a:cs typeface="Arial"/>
              </a:rPr>
              <a:t>由约</a:t>
            </a:r>
            <a:r>
              <a:rPr lang="en-US" altLang="zh-CN" sz="1050" b="1">
                <a:solidFill>
                  <a:srgbClr val="000000"/>
                </a:solidFill>
                <a:ea typeface="宋体" pitchFamily="2" charset="-122"/>
                <a:cs typeface="Arial"/>
              </a:rPr>
              <a:t>200</a:t>
            </a:r>
            <a:r>
              <a:rPr lang="zh-CN" altLang="en-US" sz="1050" b="1">
                <a:solidFill>
                  <a:srgbClr val="000000"/>
                </a:solidFill>
                <a:ea typeface="宋体" pitchFamily="2" charset="-122"/>
                <a:cs typeface="Arial"/>
              </a:rPr>
              <a:t>名旺旺</a:t>
            </a:r>
            <a:r>
              <a:rPr lang="en-US" altLang="zh-CN" sz="1050" b="1">
                <a:solidFill>
                  <a:srgbClr val="000000"/>
                </a:solidFill>
                <a:ea typeface="宋体" pitchFamily="2" charset="-122"/>
                <a:cs typeface="Arial"/>
              </a:rPr>
              <a:t>KA</a:t>
            </a:r>
            <a:r>
              <a:rPr lang="zh-CN" altLang="en-US" sz="1050" b="1">
                <a:solidFill>
                  <a:srgbClr val="000000"/>
                </a:solidFill>
                <a:ea typeface="宋体" pitchFamily="2" charset="-122"/>
                <a:cs typeface="Arial"/>
              </a:rPr>
              <a:t>销售人员管理</a:t>
            </a:r>
          </a:p>
          <a:p>
            <a:pPr marL="182563" indent="-182563">
              <a:spcBef>
                <a:spcPts val="504"/>
              </a:spcBef>
              <a:buSzTx/>
              <a:buFont typeface="Verdana"/>
              <a:buChar char="•"/>
            </a:pPr>
            <a:r>
              <a:rPr lang="zh-CN" altLang="en-US" sz="1050">
                <a:solidFill>
                  <a:srgbClr val="000000"/>
                </a:solidFill>
                <a:ea typeface="宋体" pitchFamily="2" charset="-122"/>
                <a:cs typeface="Arial"/>
              </a:rPr>
              <a:t>由自己的配送车队或通过第三方物流提供商配送</a:t>
            </a:r>
            <a:endParaRPr lang="zh-CN" altLang="en-GB" sz="1050">
              <a:solidFill>
                <a:srgbClr val="000000"/>
              </a:solidFill>
              <a:ea typeface="宋体" pitchFamily="2" charset="-122"/>
              <a:cs typeface="Arial"/>
            </a:endParaRPr>
          </a:p>
        </p:txBody>
      </p:sp>
      <p:sp>
        <p:nvSpPr>
          <p:cNvPr id="68" name="Rectangle 9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941987" y="5285889"/>
            <a:ext cx="4712070" cy="1365565"/>
          </a:xfrm>
          <a:prstGeom prst="rect">
            <a:avLst/>
          </a:prstGeom>
          <a:noFill/>
          <a:ln w="12700" algn="ctr">
            <a:solidFill>
              <a:schemeClr val="tx1"/>
            </a:solidFill>
            <a:miter lim="800000"/>
          </a:ln>
        </p:spPr>
        <p:txBody>
          <a:bodyPr lIns="46800" tIns="72000" rIns="0" bIns="0" anchor="t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528"/>
              </a:spcBef>
              <a:buSzTx/>
              <a:buFont typeface="Verdana"/>
              <a:buChar char="•"/>
            </a:pP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“他要”模式在</a:t>
            </a:r>
            <a:r>
              <a:rPr lang="en-US" altLang="zh-CN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2008</a:t>
            </a: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年覆盖了约</a:t>
            </a:r>
            <a:r>
              <a:rPr lang="en-US" altLang="zh-CN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100</a:t>
            </a: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万家零售店</a:t>
            </a:r>
          </a:p>
          <a:p>
            <a:pPr marL="182563" indent="-182563">
              <a:spcBef>
                <a:spcPts val="528"/>
              </a:spcBef>
              <a:buSzTx/>
              <a:buFont typeface="Verdana"/>
              <a:buChar char="•"/>
            </a:pP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建立了约</a:t>
            </a:r>
            <a:r>
              <a:rPr lang="en-US" altLang="zh-CN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300</a:t>
            </a: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个销售办事处</a:t>
            </a:r>
          </a:p>
          <a:p>
            <a:pPr marL="182563" indent="-182563">
              <a:spcBef>
                <a:spcPts val="528"/>
              </a:spcBef>
              <a:buSzTx/>
              <a:buFont typeface="Verdana"/>
              <a:buChar char="•"/>
            </a:pPr>
            <a:r>
              <a:rPr lang="en-US" altLang="zh-CN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4-5K Want Want</a:t>
            </a: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自己的销售人员和</a:t>
            </a:r>
            <a:r>
              <a:rPr lang="en-US" altLang="zh-CN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10-15K DSR</a:t>
            </a: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，用于“他想要”和</a:t>
            </a:r>
            <a:r>
              <a:rPr lang="en-US" altLang="zh-CN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DT</a:t>
            </a: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管理。在</a:t>
            </a:r>
            <a:r>
              <a:rPr lang="en-US" altLang="zh-CN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2008</a:t>
            </a: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  <a:cs typeface="Arial"/>
              </a:rPr>
              <a:t>年</a:t>
            </a:r>
          </a:p>
          <a:p>
            <a:pPr marL="182563" indent="-182563">
              <a:spcBef>
                <a:spcPts val="528"/>
              </a:spcBef>
              <a:buSzTx/>
              <a:buFont typeface="Verdana"/>
              <a:buChar char="•"/>
            </a:pPr>
            <a:r>
              <a:rPr lang="zh-CN" altLang="en-US" sz="1100">
                <a:solidFill>
                  <a:srgbClr val="000000"/>
                </a:solidFill>
                <a:ea typeface="宋体" pitchFamily="2" charset="-122"/>
                <a:cs typeface="Arial"/>
              </a:rPr>
              <a:t>全国约</a:t>
            </a:r>
            <a:r>
              <a:rPr lang="en-US" altLang="zh-CN" sz="1100">
                <a:solidFill>
                  <a:srgbClr val="000000"/>
                </a:solidFill>
                <a:ea typeface="宋体" pitchFamily="2" charset="-122"/>
                <a:cs typeface="Arial"/>
              </a:rPr>
              <a:t>1.5</a:t>
            </a:r>
            <a:r>
              <a:rPr lang="zh-CN" altLang="en-US" sz="1100">
                <a:solidFill>
                  <a:srgbClr val="000000"/>
                </a:solidFill>
                <a:ea typeface="宋体" pitchFamily="2" charset="-122"/>
                <a:cs typeface="Arial"/>
              </a:rPr>
              <a:t>万台</a:t>
            </a:r>
            <a:r>
              <a:rPr lang="en-US" altLang="zh-CN" sz="1100">
                <a:solidFill>
                  <a:srgbClr val="000000"/>
                </a:solidFill>
                <a:ea typeface="宋体" pitchFamily="2" charset="-122"/>
                <a:cs typeface="Arial"/>
              </a:rPr>
              <a:t>DT/WS</a:t>
            </a:r>
            <a:r>
              <a:rPr lang="zh-CN" altLang="en-US" sz="1100">
                <a:solidFill>
                  <a:srgbClr val="000000"/>
                </a:solidFill>
                <a:ea typeface="宋体" pitchFamily="2" charset="-122"/>
                <a:cs typeface="Arial"/>
              </a:rPr>
              <a:t>，月销售额从几千元到</a:t>
            </a:r>
            <a:r>
              <a:rPr lang="en-US" altLang="zh-CN" sz="1100">
                <a:solidFill>
                  <a:srgbClr val="000000"/>
                </a:solidFill>
                <a:ea typeface="宋体" pitchFamily="2" charset="-122"/>
                <a:cs typeface="Arial"/>
              </a:rPr>
              <a:t>1</a:t>
            </a:r>
            <a:r>
              <a:rPr lang="zh-CN" altLang="en-US" sz="1100">
                <a:solidFill>
                  <a:srgbClr val="000000"/>
                </a:solidFill>
                <a:ea typeface="宋体" pitchFamily="2" charset="-122"/>
                <a:cs typeface="Arial"/>
              </a:rPr>
              <a:t>亿元不等</a:t>
            </a:r>
            <a:endParaRPr lang="en-US" altLang="zh-CN" sz="1100">
              <a:solidFill>
                <a:srgbClr val="000000"/>
              </a:solidFill>
              <a:ea typeface="宋体" pitchFamily="2" charset="-122"/>
              <a:cs typeface="Arial"/>
            </a:endParaRPr>
          </a:p>
        </p:txBody>
      </p:sp>
      <p:cxnSp>
        <p:nvCxnSpPr>
          <p:cNvPr id="70" name="Elbow Connector 69"/>
          <p:cNvCxnSpPr>
            <a:stCxn id="52" idx="2"/>
            <a:endCxn id="54" idx="0"/>
          </p:cNvCxnSpPr>
          <p:nvPr/>
        </p:nvCxnSpPr>
        <p:spPr>
          <a:xfrm rot="5400000">
            <a:off x="3250474" y="188468"/>
            <a:ext cx="327631" cy="3728603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52" idx="2"/>
            <a:endCxn id="55" idx="0"/>
          </p:cNvCxnSpPr>
          <p:nvPr/>
        </p:nvCxnSpPr>
        <p:spPr>
          <a:xfrm rot="16200000" flipH="1">
            <a:off x="5749164" y="1418380"/>
            <a:ext cx="327631" cy="1268778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/>
          <p:cNvCxnSpPr/>
          <p:nvPr/>
        </p:nvCxnSpPr>
        <p:spPr>
          <a:xfrm flipH="1">
            <a:off x="1293207" y="2774779"/>
            <a:ext cx="0" cy="990600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/>
          <p:nvPr/>
        </p:nvCxnSpPr>
        <p:spPr>
          <a:xfrm flipH="1">
            <a:off x="1806767" y="2774779"/>
            <a:ext cx="0" cy="990600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/>
          <p:nvPr/>
        </p:nvCxnSpPr>
        <p:spPr>
          <a:xfrm flipH="1">
            <a:off x="3791897" y="2774779"/>
            <a:ext cx="0" cy="990600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/>
          <p:nvPr/>
        </p:nvCxnSpPr>
        <p:spPr>
          <a:xfrm flipH="1">
            <a:off x="5751984" y="2774779"/>
            <a:ext cx="0" cy="990600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 flipH="1">
            <a:off x="6265544" y="2774779"/>
            <a:ext cx="0" cy="990600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3" name="Group 82"/>
          <p:cNvGrpSpPr/>
          <p:nvPr>
            <p:custDataLst>
              <p:tags r:id="rId6"/>
            </p:custDataLst>
          </p:nvPr>
        </p:nvGrpSpPr>
        <p:grpSpPr>
          <a:xfrm>
            <a:off x="1293207" y="4355929"/>
            <a:ext cx="513560" cy="295275"/>
            <a:chOff x="2113668" y="4333875"/>
            <a:chExt cx="571500" cy="295275"/>
          </a:xfrm>
        </p:grpSpPr>
        <p:cxnSp>
          <p:nvCxnSpPr>
            <p:cNvPr id="120" name="Straight Arrow Connector 119"/>
            <p:cNvCxnSpPr/>
            <p:nvPr/>
          </p:nvCxnSpPr>
          <p:spPr>
            <a:xfrm flipH="1">
              <a:off x="2113668" y="4333875"/>
              <a:ext cx="0" cy="295275"/>
            </a:xfrm>
            <a:prstGeom prst="straightConnector1">
              <a:avLst/>
            </a:prstGeom>
            <a:ln w="12700">
              <a:solidFill>
                <a:srgbClr val="006393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Arrow Connector 120"/>
            <p:cNvCxnSpPr/>
            <p:nvPr/>
          </p:nvCxnSpPr>
          <p:spPr>
            <a:xfrm flipH="1">
              <a:off x="2685168" y="4333875"/>
              <a:ext cx="0" cy="295275"/>
            </a:xfrm>
            <a:prstGeom prst="straightConnector1">
              <a:avLst/>
            </a:prstGeom>
            <a:ln w="12700">
              <a:solidFill>
                <a:srgbClr val="CC6666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4" name="Straight Arrow Connector 83"/>
          <p:cNvCxnSpPr/>
          <p:nvPr/>
        </p:nvCxnSpPr>
        <p:spPr>
          <a:xfrm flipH="1">
            <a:off x="3791897" y="4355929"/>
            <a:ext cx="0" cy="295275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7" name="Group 86"/>
          <p:cNvGrpSpPr/>
          <p:nvPr>
            <p:custDataLst>
              <p:tags r:id="rId7"/>
            </p:custDataLst>
          </p:nvPr>
        </p:nvGrpSpPr>
        <p:grpSpPr>
          <a:xfrm>
            <a:off x="5751986" y="4355929"/>
            <a:ext cx="513560" cy="295275"/>
            <a:chOff x="7075487" y="4333875"/>
            <a:chExt cx="571500" cy="295275"/>
          </a:xfrm>
        </p:grpSpPr>
        <p:cxnSp>
          <p:nvCxnSpPr>
            <p:cNvPr id="116" name="Straight Arrow Connector 115"/>
            <p:cNvCxnSpPr/>
            <p:nvPr/>
          </p:nvCxnSpPr>
          <p:spPr>
            <a:xfrm flipH="1">
              <a:off x="7075487" y="4333875"/>
              <a:ext cx="0" cy="295275"/>
            </a:xfrm>
            <a:prstGeom prst="straightConnector1">
              <a:avLst/>
            </a:prstGeom>
            <a:ln w="12700">
              <a:solidFill>
                <a:srgbClr val="006393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Arrow Connector 116"/>
            <p:cNvCxnSpPr/>
            <p:nvPr/>
          </p:nvCxnSpPr>
          <p:spPr>
            <a:xfrm flipH="1">
              <a:off x="7646987" y="4333875"/>
              <a:ext cx="0" cy="295275"/>
            </a:xfrm>
            <a:prstGeom prst="straightConnector1">
              <a:avLst/>
            </a:prstGeom>
            <a:ln w="12700">
              <a:solidFill>
                <a:srgbClr val="CC6666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8" name="Elbow Connector 87"/>
          <p:cNvCxnSpPr>
            <a:stCxn id="55" idx="2"/>
            <a:endCxn id="58" idx="0"/>
          </p:cNvCxnSpPr>
          <p:nvPr/>
        </p:nvCxnSpPr>
        <p:spPr>
          <a:xfrm rot="16200000" flipH="1">
            <a:off x="6694641" y="2622423"/>
            <a:ext cx="221312" cy="515859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/>
          <p:cNvCxnSpPr/>
          <p:nvPr/>
        </p:nvCxnSpPr>
        <p:spPr>
          <a:xfrm flipH="1">
            <a:off x="6806446" y="3546304"/>
            <a:ext cx="0" cy="219075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3"/>
          <p:cNvCxnSpPr/>
          <p:nvPr/>
        </p:nvCxnSpPr>
        <p:spPr>
          <a:xfrm flipH="1">
            <a:off x="7320006" y="3546304"/>
            <a:ext cx="0" cy="219075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 flipH="1">
            <a:off x="6806446" y="4355929"/>
            <a:ext cx="0" cy="295275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/>
          <p:cNvCxnSpPr/>
          <p:nvPr/>
        </p:nvCxnSpPr>
        <p:spPr>
          <a:xfrm flipH="1">
            <a:off x="7320006" y="4355929"/>
            <a:ext cx="0" cy="295275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Text Box 27"/>
          <p:cNvSpPr txBox="1">
            <a:spLocks noChangeArrowheads="1"/>
          </p:cNvSpPr>
          <p:nvPr/>
        </p:nvSpPr>
        <p:spPr bwMode="auto">
          <a:xfrm>
            <a:off x="9141614" y="1307306"/>
            <a:ext cx="862934" cy="270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0472" tIns="50236" rIns="100472" bIns="50236">
            <a:spAutoFit/>
          </a:bodyPr>
          <a:lstStyle>
            <a:defPPr>
              <a:defRPr lang="en-US"/>
            </a:defPPr>
            <a:lvl1pPr marL="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1100" i="1">
                <a:solidFill>
                  <a:srgbClr val="000000"/>
                </a:solidFill>
                <a:latin typeface="Arial"/>
              </a:rPr>
              <a:t>销售</a:t>
            </a:r>
            <a:endParaRPr lang="en-GB" sz="1100" i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Text Box 28"/>
          <p:cNvSpPr txBox="1">
            <a:spLocks noChangeArrowheads="1"/>
          </p:cNvSpPr>
          <p:nvPr/>
        </p:nvSpPr>
        <p:spPr bwMode="auto">
          <a:xfrm>
            <a:off x="9141614" y="1513544"/>
            <a:ext cx="862934" cy="270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0472" tIns="50236" rIns="100472" bIns="50236">
            <a:spAutoFit/>
          </a:bodyPr>
          <a:lstStyle>
            <a:defPPr>
              <a:defRPr lang="en-US"/>
            </a:defPPr>
            <a:lvl1pPr marL="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1100" i="1">
                <a:solidFill>
                  <a:srgbClr val="000000"/>
                </a:solidFill>
                <a:latin typeface="Arial"/>
              </a:rPr>
              <a:t>交货</a:t>
            </a:r>
            <a:endParaRPr lang="en-GB" sz="1100" i="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99" name="Straight Arrow Connector 98"/>
          <p:cNvCxnSpPr/>
          <p:nvPr/>
        </p:nvCxnSpPr>
        <p:spPr>
          <a:xfrm rot="16200000" flipH="1">
            <a:off x="8968824" y="1346643"/>
            <a:ext cx="0" cy="179746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/>
          <p:cNvCxnSpPr/>
          <p:nvPr/>
        </p:nvCxnSpPr>
        <p:spPr>
          <a:xfrm rot="16200000" flipH="1">
            <a:off x="8968824" y="1556194"/>
            <a:ext cx="0" cy="179746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Rectangle 100"/>
          <p:cNvSpPr/>
          <p:nvPr/>
        </p:nvSpPr>
        <p:spPr>
          <a:xfrm>
            <a:off x="8729953" y="1317454"/>
            <a:ext cx="1181188" cy="4572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tx1"/>
              </a:solidFill>
            </a:endParaRPr>
          </a:p>
        </p:txBody>
      </p:sp>
      <p:cxnSp>
        <p:nvCxnSpPr>
          <p:cNvPr id="115" name="Elbow Connector 114"/>
          <p:cNvCxnSpPr>
            <a:stCxn id="52" idx="2"/>
            <a:endCxn id="57" idx="0"/>
          </p:cNvCxnSpPr>
          <p:nvPr/>
        </p:nvCxnSpPr>
        <p:spPr>
          <a:xfrm rot="5400000">
            <a:off x="4499819" y="1437813"/>
            <a:ext cx="327631" cy="1229913"/>
          </a:xfrm>
          <a:prstGeom prst="bentConnector3">
            <a:avLst>
              <a:gd name="adj1" fmla="val 50000"/>
            </a:avLst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2" name="Sticker87157"/>
          <p:cNvGrpSpPr/>
          <p:nvPr>
            <p:custDataLst>
              <p:tags r:id="rId8"/>
            </p:custDataLst>
          </p:nvPr>
        </p:nvGrpSpPr>
        <p:grpSpPr>
          <a:xfrm>
            <a:off x="8009403" y="627606"/>
            <a:ext cx="1441099" cy="247652"/>
            <a:chOff x="8169483" y="1304663"/>
            <a:chExt cx="1441099" cy="247652"/>
          </a:xfrm>
        </p:grpSpPr>
        <p:sp>
          <p:nvSpPr>
            <p:cNvPr id="123" name="StickerText87157"/>
            <p:cNvSpPr txBox="1"/>
            <p:nvPr/>
          </p:nvSpPr>
          <p:spPr>
            <a:xfrm>
              <a:off x="8620728" y="1320767"/>
              <a:ext cx="538609" cy="215444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 cap="all">
                  <a:solidFill>
                    <a:srgbClr val="000000"/>
                  </a:solidFill>
                  <a:latin typeface="Verdana"/>
                </a:rPr>
                <a:t>初步的</a:t>
              </a:r>
              <a:endParaRPr lang="en-US" sz="1400" b="1" cap="all" err="1">
                <a:solidFill>
                  <a:srgbClr val="000000"/>
                </a:solidFill>
                <a:latin typeface="Verdana"/>
              </a:endParaRPr>
            </a:p>
          </p:txBody>
        </p:sp>
        <p:cxnSp>
          <p:nvCxnSpPr>
            <p:cNvPr id="124" name="StickerLineTop87157"/>
            <p:cNvCxnSpPr/>
            <p:nvPr/>
          </p:nvCxnSpPr>
          <p:spPr>
            <a:xfrm>
              <a:off x="8169483" y="1304663"/>
              <a:ext cx="144109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ickerLineBottom87157"/>
            <p:cNvCxnSpPr/>
            <p:nvPr/>
          </p:nvCxnSpPr>
          <p:spPr>
            <a:xfrm>
              <a:off x="8169483" y="1552315"/>
              <a:ext cx="144109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9"/>
    </p:custDataLst>
    <p:extLst>
      <p:ext uri="{BB962C8B-B14F-4D97-AF65-F5344CB8AC3E}">
        <p14:creationId xmlns:p14="http://schemas.microsoft.com/office/powerpoint/2010/main" val="423365652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7" name="Rectangle 3"/>
          <p:cNvSpPr>
            <a:spLocks noGrp="1" noChangeArrowheads="1"/>
          </p:cNvSpPr>
          <p:nvPr>
            <p:ph type="title"/>
          </p:nvPr>
        </p:nvSpPr>
        <p:spPr>
          <a:xfrm>
            <a:off x="260310" y="272930"/>
            <a:ext cx="9269579" cy="482388"/>
          </a:xfrm>
        </p:spPr>
        <p:txBody>
          <a:bodyPr/>
          <a:lstStyle/>
          <a:p>
            <a:r>
              <a:rPr lang="zh-CN" altLang="en-US">
                <a:solidFill>
                  <a:srgbClr val="000000"/>
                </a:solidFill>
              </a:rPr>
              <a:t>例子：旺旺随后建立了</a:t>
            </a:r>
            <a:r>
              <a:rPr lang="en-US" altLang="zh-CN">
                <a:solidFill>
                  <a:srgbClr val="000000"/>
                </a:solidFill>
              </a:rPr>
              <a:t>E&amp;D</a:t>
            </a:r>
            <a:r>
              <a:rPr lang="zh-CN" altLang="en-US">
                <a:solidFill>
                  <a:srgbClr val="000000"/>
                </a:solidFill>
              </a:rPr>
              <a:t>间接销售模式，从</a:t>
            </a:r>
            <a:r>
              <a:rPr lang="en-US" altLang="zh-CN">
                <a:solidFill>
                  <a:srgbClr val="000000"/>
                </a:solidFill>
              </a:rPr>
              <a:t>2012</a:t>
            </a:r>
            <a:r>
              <a:rPr lang="zh-CN" altLang="en-US">
                <a:solidFill>
                  <a:srgbClr val="000000"/>
                </a:solidFill>
              </a:rPr>
              <a:t>年开始加速饮料销售</a:t>
            </a:r>
            <a:endParaRPr lang="en-GB">
              <a:solidFill>
                <a:srgbClr val="000000"/>
              </a:solidFill>
            </a:endParaRPr>
          </a:p>
        </p:txBody>
      </p:sp>
      <p:pic>
        <p:nvPicPr>
          <p:cNvPr id="54278" name="Picture 4" descr="252px-旺仔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00492" y="155178"/>
            <a:ext cx="768232" cy="726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308" name="Notes"/>
          <p:cNvSpPr txBox="1">
            <a:spLocks noChangeArrowheads="1"/>
          </p:cNvSpPr>
          <p:nvPr/>
        </p:nvSpPr>
        <p:spPr bwMode="auto">
          <a:xfrm>
            <a:off x="239676" y="6684556"/>
            <a:ext cx="7877555" cy="263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6783" tIns="46783" rIns="46783" bIns="46783" anchor="b">
            <a:spAutoFit/>
          </a:bodyPr>
          <a:lstStyle>
            <a:defPPr>
              <a:defRPr lang="en-US"/>
            </a:defPPr>
            <a:lvl1pPr marL="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981075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pPr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zh-CN" altLang="en-US" sz="105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资料来源：公司年报；专家访谈；文献检索</a:t>
            </a:r>
            <a:endParaRPr lang="en-GB" sz="1050">
              <a:solidFill>
                <a:srgbClr val="000000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4313" name="BainBulletsConfiguration" hidden="1"/>
          <p:cNvSpPr txBox="1">
            <a:spLocks noChangeArrowheads="1"/>
          </p:cNvSpPr>
          <p:nvPr/>
        </p:nvSpPr>
        <p:spPr bwMode="auto">
          <a:xfrm>
            <a:off x="12698" y="12694"/>
            <a:ext cx="8888638" cy="107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13" tIns="45706" rIns="91413" bIns="45706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r>
              <a:rPr lang="en-US" sz="100">
                <a:solidFill>
                  <a:srgbClr val="FFFFFF"/>
                </a:solidFill>
              </a:rPr>
              <a:t>40_85 41_85 17_84 18_84 58_85 79_84</a:t>
            </a:r>
          </a:p>
        </p:txBody>
      </p:sp>
      <p:sp>
        <p:nvSpPr>
          <p:cNvPr id="42" name="Oval 41"/>
          <p:cNvSpPr/>
          <p:nvPr/>
        </p:nvSpPr>
        <p:spPr>
          <a:xfrm>
            <a:off x="-4564" y="0"/>
            <a:ext cx="360000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</a:rPr>
              <a:t>2</a:t>
            </a:r>
          </a:p>
        </p:txBody>
      </p:sp>
      <p:cxnSp>
        <p:nvCxnSpPr>
          <p:cNvPr id="73" name="Straight Arrow Connector 72"/>
          <p:cNvCxnSpPr/>
          <p:nvPr/>
        </p:nvCxnSpPr>
        <p:spPr>
          <a:xfrm flipH="1">
            <a:off x="4354797" y="2769695"/>
            <a:ext cx="1280861" cy="1881509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283" name="Rectangle 9"/>
          <p:cNvSpPr>
            <a:spLocks noChangeArrowheads="1"/>
          </p:cNvSpPr>
          <p:nvPr/>
        </p:nvSpPr>
        <p:spPr bwMode="auto">
          <a:xfrm>
            <a:off x="492637" y="4647714"/>
            <a:ext cx="2213379" cy="553111"/>
          </a:xfrm>
          <a:prstGeom prst="rect">
            <a:avLst/>
          </a:prstGeom>
          <a:solidFill>
            <a:srgbClr val="DDDDDD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zh-CN" altLang="en-US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全球</a:t>
            </a:r>
            <a:r>
              <a:rPr lang="en-US" altLang="zh-CN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/</a:t>
            </a:r>
            <a:r>
              <a:rPr lang="zh-CN" altLang="en-US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国家和选择性区域</a:t>
            </a:r>
            <a:r>
              <a:rPr lang="en-US" altLang="zh-CN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KA</a:t>
            </a:r>
            <a:r>
              <a:rPr lang="zh-CN" altLang="en-US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零售商</a:t>
            </a:r>
            <a:endParaRPr lang="en-GB" altLang="zh-CN" sz="1500">
              <a:solidFill>
                <a:srgbClr val="000000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4280" name="Rectangle 6"/>
          <p:cNvSpPr>
            <a:spLocks noChangeArrowheads="1"/>
          </p:cNvSpPr>
          <p:nvPr/>
        </p:nvSpPr>
        <p:spPr bwMode="auto">
          <a:xfrm>
            <a:off x="4221240" y="1335843"/>
            <a:ext cx="2213379" cy="553111"/>
          </a:xfrm>
          <a:prstGeom prst="rect">
            <a:avLst/>
          </a:prstGeom>
          <a:solidFill>
            <a:srgbClr val="333333"/>
          </a:solidFill>
          <a:ln w="12700" algn="ctr">
            <a:solidFill>
              <a:schemeClr val="tx1"/>
            </a:solidFill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zh-CN" altLang="en-US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旺旺</a:t>
            </a:r>
            <a:endParaRPr lang="en-GB" altLang="zh-CN" sz="1600">
              <a:solidFill>
                <a:srgbClr val="FFFFFF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4281" name="Rectangle 7"/>
          <p:cNvSpPr>
            <a:spLocks noChangeArrowheads="1"/>
          </p:cNvSpPr>
          <p:nvPr/>
        </p:nvSpPr>
        <p:spPr bwMode="auto">
          <a:xfrm>
            <a:off x="492637" y="2216585"/>
            <a:ext cx="2213379" cy="553111"/>
          </a:xfrm>
          <a:prstGeom prst="rect">
            <a:avLst/>
          </a:prstGeom>
          <a:solidFill>
            <a:srgbClr val="333333"/>
          </a:solidFill>
          <a:ln w="12700" algn="ctr">
            <a:solidFill>
              <a:schemeClr val="tx1"/>
            </a:solidFill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en-GB" altLang="zh-CN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KA</a:t>
            </a:r>
            <a:r>
              <a:rPr lang="zh-CN" altLang="en-US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销售</a:t>
            </a:r>
            <a:endParaRPr lang="zh-CN" altLang="en-GB" sz="1600">
              <a:solidFill>
                <a:srgbClr val="FFFFFF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4282" name="Rectangle 8"/>
          <p:cNvSpPr>
            <a:spLocks noChangeArrowheads="1"/>
          </p:cNvSpPr>
          <p:nvPr/>
        </p:nvSpPr>
        <p:spPr bwMode="auto">
          <a:xfrm>
            <a:off x="5490018" y="2216585"/>
            <a:ext cx="2213379" cy="553111"/>
          </a:xfrm>
          <a:prstGeom prst="rect">
            <a:avLst/>
          </a:prstGeom>
          <a:solidFill>
            <a:srgbClr val="777777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zh-CN" altLang="en-US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零售</a:t>
            </a:r>
            <a:r>
              <a:rPr lang="en-GB" altLang="zh-CN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T1</a:t>
            </a:r>
            <a:r>
              <a:rPr lang="zh-CN" altLang="en-US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分销商</a:t>
            </a:r>
            <a:endParaRPr lang="en-GB" altLang="zh-CN" sz="1600">
              <a:solidFill>
                <a:srgbClr val="FFFFFF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4284" name="Rectangle 10"/>
          <p:cNvSpPr>
            <a:spLocks noChangeArrowheads="1"/>
          </p:cNvSpPr>
          <p:nvPr/>
        </p:nvSpPr>
        <p:spPr bwMode="auto">
          <a:xfrm>
            <a:off x="2991327" y="2216585"/>
            <a:ext cx="2213379" cy="553111"/>
          </a:xfrm>
          <a:prstGeom prst="rect">
            <a:avLst/>
          </a:prstGeom>
          <a:solidFill>
            <a:srgbClr val="333333"/>
          </a:solidFill>
          <a:ln w="12700" algn="ctr">
            <a:solidFill>
              <a:schemeClr val="tx1"/>
            </a:solidFill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zh-CN" altLang="en-US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“</a:t>
            </a:r>
            <a:r>
              <a:rPr lang="en-GB" altLang="zh-CN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He Want</a:t>
            </a:r>
            <a:r>
              <a:rPr lang="zh-CN" altLang="en-US" sz="16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”销售</a:t>
            </a:r>
            <a:endParaRPr lang="en-GB" altLang="zh-CN" sz="1600">
              <a:solidFill>
                <a:srgbClr val="FFFFFF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4287" name="Rectangle 16"/>
          <p:cNvSpPr>
            <a:spLocks noChangeArrowheads="1"/>
          </p:cNvSpPr>
          <p:nvPr/>
        </p:nvSpPr>
        <p:spPr bwMode="auto">
          <a:xfrm>
            <a:off x="6521735" y="2991008"/>
            <a:ext cx="1181662" cy="553111"/>
          </a:xfrm>
          <a:prstGeom prst="rect">
            <a:avLst/>
          </a:prstGeom>
          <a:solidFill>
            <a:srgbClr val="777777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en-GB" altLang="zh-CN" sz="1500">
                <a:solidFill>
                  <a:srgbClr val="FFFFFF"/>
                </a:solidFill>
                <a:latin typeface="Arial"/>
                <a:ea typeface="宋体" pitchFamily="2" charset="-122"/>
                <a:cs typeface="Arial"/>
              </a:rPr>
              <a:t>T2 DT / WS</a:t>
            </a:r>
            <a:endParaRPr lang="en-GB" altLang="zh-CN" sz="1300" i="1">
              <a:solidFill>
                <a:srgbClr val="FFFFFF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4299" name="AutoShape 29"/>
          <p:cNvSpPr>
            <a:spLocks noChangeArrowheads="1"/>
          </p:cNvSpPr>
          <p:nvPr/>
        </p:nvSpPr>
        <p:spPr bwMode="auto">
          <a:xfrm>
            <a:off x="492637" y="3765431"/>
            <a:ext cx="2213379" cy="591877"/>
          </a:xfrm>
          <a:prstGeom prst="rect">
            <a:avLst/>
          </a:prstGeom>
          <a:solidFill>
            <a:srgbClr val="B2B2B2"/>
          </a:solidFill>
          <a:ln w="12700" algn="ctr">
            <a:noFill/>
            <a:round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zh-CN" altLang="en-US" sz="1200" b="1">
                <a:solidFill>
                  <a:srgbClr val="000000"/>
                </a:solidFill>
                <a:latin typeface="Arial"/>
              </a:rPr>
              <a:t>直销与分销</a:t>
            </a:r>
          </a:p>
          <a:p>
            <a:pPr algn="ctr" defTabSz="1004587"/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（销售额的</a:t>
            </a:r>
            <a:r>
              <a:rPr lang="en-US" altLang="zh-CN" sz="1200" b="1" i="1">
                <a:solidFill>
                  <a:srgbClr val="000000"/>
                </a:solidFill>
                <a:latin typeface="Arial"/>
              </a:rPr>
              <a:t>20%</a:t>
            </a:r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）</a:t>
            </a:r>
            <a:endParaRPr lang="en-GB" sz="1200" b="1" i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300" name="AutoShape 30"/>
          <p:cNvSpPr>
            <a:spLocks noChangeArrowheads="1"/>
          </p:cNvSpPr>
          <p:nvPr/>
        </p:nvSpPr>
        <p:spPr bwMode="auto">
          <a:xfrm>
            <a:off x="2991327" y="3765431"/>
            <a:ext cx="2213379" cy="591877"/>
          </a:xfrm>
          <a:prstGeom prst="rect">
            <a:avLst/>
          </a:prstGeom>
          <a:solidFill>
            <a:srgbClr val="B2B2B2"/>
          </a:solidFill>
          <a:ln w="12700" algn="ctr">
            <a:noFill/>
            <a:round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zh-CN" altLang="en-US" sz="1200" b="1">
                <a:solidFill>
                  <a:srgbClr val="000000"/>
                </a:solidFill>
                <a:latin typeface="Arial"/>
              </a:rPr>
              <a:t>直销与间接分销</a:t>
            </a:r>
          </a:p>
          <a:p>
            <a:pPr algn="ctr" defTabSz="1004587"/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（占销售额的</a:t>
            </a:r>
            <a:r>
              <a:rPr lang="en-US" altLang="zh-CN" sz="1200" b="1" i="1">
                <a:solidFill>
                  <a:srgbClr val="000000"/>
                </a:solidFill>
                <a:latin typeface="Arial"/>
              </a:rPr>
              <a:t>35%</a:t>
            </a:r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）</a:t>
            </a:r>
            <a:endParaRPr lang="en-GB" sz="1200" b="1" i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301" name="AutoShape 31"/>
          <p:cNvSpPr>
            <a:spLocks noChangeArrowheads="1"/>
          </p:cNvSpPr>
          <p:nvPr/>
        </p:nvSpPr>
        <p:spPr bwMode="auto">
          <a:xfrm>
            <a:off x="5490018" y="3765431"/>
            <a:ext cx="2213379" cy="591877"/>
          </a:xfrm>
          <a:prstGeom prst="rect">
            <a:avLst/>
          </a:prstGeom>
          <a:solidFill>
            <a:srgbClr val="B2B2B2"/>
          </a:solidFill>
          <a:ln w="12700" algn="ctr">
            <a:noFill/>
            <a:round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zh-CN" altLang="en-US" sz="1200" b="1">
                <a:solidFill>
                  <a:srgbClr val="000000"/>
                </a:solidFill>
                <a:latin typeface="Arial"/>
              </a:rPr>
              <a:t>间接销售与间接分销</a:t>
            </a:r>
          </a:p>
          <a:p>
            <a:pPr algn="ctr" defTabSz="1004587"/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（占销售额的</a:t>
            </a:r>
            <a:r>
              <a:rPr lang="en-US" altLang="zh-CN" sz="1200" b="1" i="1">
                <a:solidFill>
                  <a:srgbClr val="000000"/>
                </a:solidFill>
                <a:latin typeface="Arial"/>
              </a:rPr>
              <a:t>35%</a:t>
            </a:r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）</a:t>
            </a:r>
            <a:endParaRPr lang="en-GB" sz="1200" b="1" i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303" name="Rectangle 33"/>
          <p:cNvSpPr>
            <a:spLocks noChangeArrowheads="1"/>
          </p:cNvSpPr>
          <p:nvPr/>
        </p:nvSpPr>
        <p:spPr bwMode="auto">
          <a:xfrm>
            <a:off x="2991327" y="4647714"/>
            <a:ext cx="2213379" cy="553111"/>
          </a:xfrm>
          <a:prstGeom prst="rect">
            <a:avLst/>
          </a:prstGeom>
          <a:solidFill>
            <a:srgbClr val="DDDDDD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zh-CN" altLang="en-US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区域和本地</a:t>
            </a:r>
            <a:r>
              <a:rPr lang="en-GB" altLang="zh-CN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MT</a:t>
            </a:r>
            <a:endParaRPr lang="en-GB" altLang="zh-CN" sz="1500">
              <a:solidFill>
                <a:srgbClr val="000000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4304" name="Rectangle 34"/>
          <p:cNvSpPr>
            <a:spLocks noChangeArrowheads="1"/>
          </p:cNvSpPr>
          <p:nvPr/>
        </p:nvSpPr>
        <p:spPr bwMode="auto">
          <a:xfrm>
            <a:off x="5490018" y="4647714"/>
            <a:ext cx="2213379" cy="553111"/>
          </a:xfrm>
          <a:prstGeom prst="rect">
            <a:avLst/>
          </a:prstGeom>
          <a:solidFill>
            <a:srgbClr val="DDDDDD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zh-CN" altLang="en-US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一般贸易</a:t>
            </a:r>
            <a:endParaRPr lang="en-GB" altLang="zh-CN" sz="1500">
              <a:solidFill>
                <a:srgbClr val="000000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40" name="Rectangle 9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92637" y="5285889"/>
            <a:ext cx="2213379" cy="1365565"/>
          </a:xfrm>
          <a:prstGeom prst="rect">
            <a:avLst/>
          </a:prstGeom>
          <a:noFill/>
          <a:ln w="12700" algn="ctr">
            <a:solidFill>
              <a:schemeClr val="tx1"/>
            </a:solidFill>
            <a:miter lim="800000"/>
          </a:ln>
        </p:spPr>
        <p:txBody>
          <a:bodyPr lIns="4680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504"/>
              </a:spcBef>
              <a:buSzTx/>
              <a:buFont typeface="Verdana"/>
              <a:buChar char="•"/>
            </a:pPr>
            <a:r>
              <a:rPr lang="zh-CN" altLang="en-US" sz="1050">
                <a:solidFill>
                  <a:srgbClr val="000000"/>
                </a:solidFill>
                <a:ea typeface="宋体" pitchFamily="2" charset="-122"/>
                <a:cs typeface="Arial"/>
              </a:rPr>
              <a:t>将</a:t>
            </a:r>
            <a:r>
              <a:rPr lang="en-US" altLang="zh-CN" sz="1050">
                <a:solidFill>
                  <a:srgbClr val="000000"/>
                </a:solidFill>
                <a:ea typeface="宋体" pitchFamily="2" charset="-122"/>
                <a:cs typeface="Arial"/>
              </a:rPr>
              <a:t>KA</a:t>
            </a:r>
            <a:r>
              <a:rPr lang="zh-CN" altLang="en-US" sz="1050">
                <a:solidFill>
                  <a:srgbClr val="000000"/>
                </a:solidFill>
                <a:ea typeface="宋体" pitchFamily="2" charset="-122"/>
                <a:cs typeface="Arial"/>
              </a:rPr>
              <a:t>覆盖范围扩展到最大的区域</a:t>
            </a:r>
            <a:r>
              <a:rPr lang="en-US" altLang="zh-CN" sz="1050">
                <a:solidFill>
                  <a:srgbClr val="000000"/>
                </a:solidFill>
                <a:ea typeface="宋体" pitchFamily="2" charset="-122"/>
                <a:cs typeface="Arial"/>
              </a:rPr>
              <a:t>MT</a:t>
            </a:r>
            <a:r>
              <a:rPr lang="zh-CN" altLang="en-US" sz="1050">
                <a:solidFill>
                  <a:srgbClr val="000000"/>
                </a:solidFill>
                <a:ea typeface="宋体" pitchFamily="2" charset="-122"/>
                <a:cs typeface="Arial"/>
              </a:rPr>
              <a:t>连锁店</a:t>
            </a:r>
          </a:p>
          <a:p>
            <a:pPr marL="182563" indent="-182563">
              <a:spcBef>
                <a:spcPts val="504"/>
              </a:spcBef>
              <a:buSzTx/>
              <a:buFont typeface="Verdana"/>
              <a:buChar char="•"/>
            </a:pPr>
            <a:r>
              <a:rPr lang="en-US" altLang="zh-CN" sz="1050" b="1">
                <a:solidFill>
                  <a:srgbClr val="000000"/>
                </a:solidFill>
                <a:ea typeface="宋体" pitchFamily="2" charset="-122"/>
                <a:cs typeface="Arial"/>
              </a:rPr>
              <a:t>~200</a:t>
            </a:r>
            <a:r>
              <a:rPr lang="zh-CN" altLang="en-US" sz="1050" b="1">
                <a:solidFill>
                  <a:srgbClr val="000000"/>
                </a:solidFill>
                <a:ea typeface="宋体" pitchFamily="2" charset="-122"/>
                <a:cs typeface="Arial"/>
              </a:rPr>
              <a:t>旺旺</a:t>
            </a:r>
            <a:r>
              <a:rPr lang="en-US" altLang="zh-CN" sz="1050" b="1">
                <a:solidFill>
                  <a:srgbClr val="000000"/>
                </a:solidFill>
                <a:ea typeface="宋体" pitchFamily="2" charset="-122"/>
                <a:cs typeface="Arial"/>
              </a:rPr>
              <a:t>KA</a:t>
            </a:r>
            <a:r>
              <a:rPr lang="zh-CN" altLang="en-US" sz="1050" b="1">
                <a:solidFill>
                  <a:srgbClr val="000000"/>
                </a:solidFill>
                <a:ea typeface="宋体" pitchFamily="2" charset="-122"/>
                <a:cs typeface="Arial"/>
              </a:rPr>
              <a:t>销售</a:t>
            </a:r>
          </a:p>
          <a:p>
            <a:pPr marL="182563" indent="-182563">
              <a:spcBef>
                <a:spcPts val="504"/>
              </a:spcBef>
              <a:buSzTx/>
              <a:buFont typeface="Verdana"/>
              <a:buChar char="•"/>
            </a:pPr>
            <a:r>
              <a:rPr lang="zh-CN" altLang="en-US" sz="1050">
                <a:solidFill>
                  <a:srgbClr val="000000"/>
                </a:solidFill>
                <a:ea typeface="宋体" pitchFamily="2" charset="-122"/>
                <a:cs typeface="Arial"/>
              </a:rPr>
              <a:t>由自己的配送车队或通过第三方物流提供商配送</a:t>
            </a:r>
            <a:endParaRPr lang="zh-CN" altLang="en-GB" sz="1050">
              <a:solidFill>
                <a:srgbClr val="000000"/>
              </a:solidFill>
              <a:ea typeface="宋体" pitchFamily="2" charset="-122"/>
              <a:cs typeface="Arial"/>
            </a:endParaRPr>
          </a:p>
        </p:txBody>
      </p:sp>
      <p:sp>
        <p:nvSpPr>
          <p:cNvPr id="41" name="Rectangle 9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991327" y="5285889"/>
            <a:ext cx="4712070" cy="1365565"/>
          </a:xfrm>
          <a:prstGeom prst="rect">
            <a:avLst/>
          </a:prstGeom>
          <a:noFill/>
          <a:ln w="12700" algn="ctr">
            <a:solidFill>
              <a:schemeClr val="tx1"/>
            </a:solidFill>
            <a:miter lim="800000"/>
          </a:ln>
        </p:spPr>
        <p:txBody>
          <a:bodyPr lIns="46800" tIns="72000" rIns="0" bIns="0" anchor="t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528"/>
              </a:spcBef>
              <a:buSzTx/>
              <a:buFont typeface="Verdana"/>
              <a:buChar char="•"/>
            </a:pP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</a:rPr>
              <a:t>在中国扩展到</a:t>
            </a:r>
            <a:r>
              <a:rPr lang="en-US" altLang="zh-CN" sz="1100" b="1">
                <a:solidFill>
                  <a:srgbClr val="000000"/>
                </a:solidFill>
                <a:ea typeface="宋体" pitchFamily="2" charset="-122"/>
              </a:rPr>
              <a:t>350</a:t>
            </a: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</a:rPr>
              <a:t>多个销售办事处</a:t>
            </a:r>
          </a:p>
          <a:p>
            <a:pPr marL="182563" indent="-182563">
              <a:spcBef>
                <a:spcPts val="528"/>
              </a:spcBef>
              <a:buSzTx/>
              <a:buFont typeface="Verdana"/>
              <a:buChar char="•"/>
            </a:pP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</a:rPr>
              <a:t>稳定了自有销售人员的数量，增加了</a:t>
            </a:r>
            <a:r>
              <a:rPr lang="en-US" altLang="zh-CN" sz="1100" b="1">
                <a:solidFill>
                  <a:srgbClr val="000000"/>
                </a:solidFill>
                <a:ea typeface="宋体" pitchFamily="2" charset="-122"/>
              </a:rPr>
              <a:t>DSR</a:t>
            </a:r>
            <a:r>
              <a:rPr lang="zh-CN" altLang="en-US" sz="1100" b="1">
                <a:solidFill>
                  <a:srgbClr val="000000"/>
                </a:solidFill>
                <a:ea typeface="宋体" pitchFamily="2" charset="-122"/>
              </a:rPr>
              <a:t>和店内促销人员的数量。</a:t>
            </a:r>
          </a:p>
          <a:p>
            <a:pPr marL="182563" indent="-182563">
              <a:spcBef>
                <a:spcPts val="528"/>
              </a:spcBef>
              <a:buSzTx/>
              <a:buFont typeface="Verdana"/>
              <a:buChar char="•"/>
            </a:pPr>
            <a:r>
              <a:rPr lang="zh-CN" altLang="en-US" sz="900">
                <a:solidFill>
                  <a:srgbClr val="000000"/>
                </a:solidFill>
                <a:ea typeface="宋体" pitchFamily="2" charset="-122"/>
              </a:rPr>
              <a:t>推出“两想”项目强化店内执行力</a:t>
            </a:r>
          </a:p>
          <a:p>
            <a:pPr marL="182563" indent="-182563">
              <a:spcBef>
                <a:spcPts val="528"/>
              </a:spcBef>
              <a:buSzTx/>
              <a:buFont typeface="Verdana"/>
              <a:buChar char="•"/>
            </a:pPr>
            <a:r>
              <a:rPr lang="zh-CN" altLang="en-US" sz="1100">
                <a:solidFill>
                  <a:srgbClr val="000000"/>
                </a:solidFill>
                <a:ea typeface="宋体" pitchFamily="2" charset="-122"/>
              </a:rPr>
              <a:t>在全国范围内降低到约</a:t>
            </a:r>
            <a:r>
              <a:rPr lang="en-US" altLang="zh-CN" sz="1100">
                <a:solidFill>
                  <a:srgbClr val="000000"/>
                </a:solidFill>
                <a:ea typeface="宋体" pitchFamily="2" charset="-122"/>
              </a:rPr>
              <a:t>8K</a:t>
            </a:r>
            <a:r>
              <a:rPr lang="zh-CN" altLang="en-US" sz="1100">
                <a:solidFill>
                  <a:srgbClr val="000000"/>
                </a:solidFill>
                <a:ea typeface="宋体" pitchFamily="2" charset="-122"/>
              </a:rPr>
              <a:t>高质量</a:t>
            </a:r>
            <a:r>
              <a:rPr lang="en-US" altLang="zh-CN" sz="1100">
                <a:solidFill>
                  <a:srgbClr val="000000"/>
                </a:solidFill>
                <a:ea typeface="宋体" pitchFamily="2" charset="-122"/>
              </a:rPr>
              <a:t>DT/WS</a:t>
            </a:r>
            <a:r>
              <a:rPr lang="zh-CN" altLang="en-US" sz="1100">
                <a:solidFill>
                  <a:srgbClr val="000000"/>
                </a:solidFill>
                <a:ea typeface="宋体" pitchFamily="2" charset="-122"/>
              </a:rPr>
              <a:t>（通过</a:t>
            </a:r>
            <a:r>
              <a:rPr lang="en-US" altLang="zh-CN" sz="1100">
                <a:solidFill>
                  <a:srgbClr val="000000"/>
                </a:solidFill>
                <a:ea typeface="宋体" pitchFamily="2" charset="-122"/>
              </a:rPr>
              <a:t>T2 DT</a:t>
            </a:r>
            <a:r>
              <a:rPr lang="zh-CN" altLang="en-US" sz="1100">
                <a:solidFill>
                  <a:srgbClr val="000000"/>
                </a:solidFill>
                <a:ea typeface="宋体" pitchFamily="2" charset="-122"/>
              </a:rPr>
              <a:t>仅占一小部分）</a:t>
            </a:r>
            <a:endParaRPr lang="en-US" altLang="zh-CN" sz="1100">
              <a:solidFill>
                <a:srgbClr val="000000"/>
              </a:solidFill>
              <a:ea typeface="宋体" pitchFamily="2" charset="-122"/>
              <a:cs typeface="Arial"/>
            </a:endParaRPr>
          </a:p>
        </p:txBody>
      </p:sp>
      <p:cxnSp>
        <p:nvCxnSpPr>
          <p:cNvPr id="8" name="Elbow Connector 7"/>
          <p:cNvCxnSpPr>
            <a:stCxn id="54280" idx="2"/>
            <a:endCxn id="54281" idx="0"/>
          </p:cNvCxnSpPr>
          <p:nvPr/>
        </p:nvCxnSpPr>
        <p:spPr>
          <a:xfrm rot="5400000">
            <a:off x="3299814" y="188468"/>
            <a:ext cx="327631" cy="3728603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Elbow Connector 9"/>
          <p:cNvCxnSpPr>
            <a:stCxn id="54280" idx="2"/>
            <a:endCxn id="54282" idx="0"/>
          </p:cNvCxnSpPr>
          <p:nvPr/>
        </p:nvCxnSpPr>
        <p:spPr>
          <a:xfrm rot="16200000" flipH="1">
            <a:off x="5798504" y="1418380"/>
            <a:ext cx="327631" cy="1268778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1342547" y="2774779"/>
            <a:ext cx="0" cy="990600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 flipH="1">
            <a:off x="1856107" y="2774779"/>
            <a:ext cx="0" cy="990600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/>
          <p:nvPr/>
        </p:nvCxnSpPr>
        <p:spPr>
          <a:xfrm flipH="1">
            <a:off x="3841237" y="2774779"/>
            <a:ext cx="0" cy="990600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/>
          <p:cNvCxnSpPr/>
          <p:nvPr/>
        </p:nvCxnSpPr>
        <p:spPr>
          <a:xfrm flipH="1">
            <a:off x="5801324" y="2774779"/>
            <a:ext cx="0" cy="990600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/>
          <p:nvPr/>
        </p:nvCxnSpPr>
        <p:spPr>
          <a:xfrm flipH="1">
            <a:off x="6314884" y="2774779"/>
            <a:ext cx="0" cy="990600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/>
          <p:cNvGrpSpPr/>
          <p:nvPr>
            <p:custDataLst>
              <p:tags r:id="rId6"/>
            </p:custDataLst>
          </p:nvPr>
        </p:nvGrpSpPr>
        <p:grpSpPr>
          <a:xfrm>
            <a:off x="1342547" y="4355929"/>
            <a:ext cx="513560" cy="295275"/>
            <a:chOff x="2113668" y="4333875"/>
            <a:chExt cx="571500" cy="295275"/>
          </a:xfrm>
        </p:grpSpPr>
        <p:cxnSp>
          <p:nvCxnSpPr>
            <p:cNvPr id="67" name="Straight Arrow Connector 66"/>
            <p:cNvCxnSpPr/>
            <p:nvPr/>
          </p:nvCxnSpPr>
          <p:spPr>
            <a:xfrm flipH="1">
              <a:off x="2113668" y="4333875"/>
              <a:ext cx="0" cy="295275"/>
            </a:xfrm>
            <a:prstGeom prst="straightConnector1">
              <a:avLst/>
            </a:prstGeom>
            <a:ln w="12700">
              <a:solidFill>
                <a:srgbClr val="006393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Arrow Connector 68"/>
            <p:cNvCxnSpPr/>
            <p:nvPr/>
          </p:nvCxnSpPr>
          <p:spPr>
            <a:xfrm flipH="1">
              <a:off x="2685168" y="4333875"/>
              <a:ext cx="0" cy="295275"/>
            </a:xfrm>
            <a:prstGeom prst="straightConnector1">
              <a:avLst/>
            </a:prstGeom>
            <a:ln w="12700">
              <a:solidFill>
                <a:srgbClr val="CC6666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72" name="Straight Arrow Connector 71"/>
          <p:cNvCxnSpPr/>
          <p:nvPr/>
        </p:nvCxnSpPr>
        <p:spPr>
          <a:xfrm flipH="1">
            <a:off x="3841237" y="4355929"/>
            <a:ext cx="0" cy="295275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Group 17"/>
          <p:cNvGrpSpPr/>
          <p:nvPr>
            <p:custDataLst>
              <p:tags r:id="rId7"/>
            </p:custDataLst>
          </p:nvPr>
        </p:nvGrpSpPr>
        <p:grpSpPr>
          <a:xfrm>
            <a:off x="5801324" y="4355929"/>
            <a:ext cx="2905852" cy="295275"/>
            <a:chOff x="7075487" y="4333875"/>
            <a:chExt cx="3233692" cy="295275"/>
          </a:xfrm>
        </p:grpSpPr>
        <p:cxnSp>
          <p:nvCxnSpPr>
            <p:cNvPr id="75" name="Straight Arrow Connector 74"/>
            <p:cNvCxnSpPr/>
            <p:nvPr/>
          </p:nvCxnSpPr>
          <p:spPr>
            <a:xfrm flipH="1">
              <a:off x="7075487" y="4333875"/>
              <a:ext cx="0" cy="295275"/>
            </a:xfrm>
            <a:prstGeom prst="straightConnector1">
              <a:avLst/>
            </a:prstGeom>
            <a:ln w="12700">
              <a:solidFill>
                <a:srgbClr val="006393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Arrow Connector 75"/>
            <p:cNvCxnSpPr/>
            <p:nvPr/>
          </p:nvCxnSpPr>
          <p:spPr>
            <a:xfrm flipH="1">
              <a:off x="7646987" y="4333875"/>
              <a:ext cx="0" cy="295275"/>
            </a:xfrm>
            <a:prstGeom prst="straightConnector1">
              <a:avLst/>
            </a:prstGeom>
            <a:ln w="12700">
              <a:solidFill>
                <a:srgbClr val="CC6666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Arrow Connector 60"/>
            <p:cNvCxnSpPr/>
            <p:nvPr/>
          </p:nvCxnSpPr>
          <p:spPr>
            <a:xfrm flipH="1">
              <a:off x="9737678" y="4333875"/>
              <a:ext cx="0" cy="295275"/>
            </a:xfrm>
            <a:prstGeom prst="straightConnector1">
              <a:avLst/>
            </a:prstGeom>
            <a:ln w="12700">
              <a:solidFill>
                <a:srgbClr val="006393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Arrow Connector 61"/>
            <p:cNvCxnSpPr/>
            <p:nvPr/>
          </p:nvCxnSpPr>
          <p:spPr>
            <a:xfrm flipH="1">
              <a:off x="10309179" y="4333875"/>
              <a:ext cx="0" cy="295275"/>
            </a:xfrm>
            <a:prstGeom prst="straightConnector1">
              <a:avLst/>
            </a:prstGeom>
            <a:ln w="12700">
              <a:solidFill>
                <a:srgbClr val="CC6666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Elbow Connector 19"/>
          <p:cNvCxnSpPr>
            <a:stCxn id="54282" idx="2"/>
            <a:endCxn id="54287" idx="0"/>
          </p:cNvCxnSpPr>
          <p:nvPr/>
        </p:nvCxnSpPr>
        <p:spPr>
          <a:xfrm rot="16200000" flipH="1">
            <a:off x="6743981" y="2622423"/>
            <a:ext cx="221312" cy="515859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/>
          <p:nvPr/>
        </p:nvCxnSpPr>
        <p:spPr>
          <a:xfrm flipH="1">
            <a:off x="6855786" y="3546304"/>
            <a:ext cx="0" cy="219075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/>
          <p:nvPr/>
        </p:nvCxnSpPr>
        <p:spPr>
          <a:xfrm flipH="1">
            <a:off x="7369346" y="3546304"/>
            <a:ext cx="0" cy="219075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/>
          <p:cNvCxnSpPr/>
          <p:nvPr/>
        </p:nvCxnSpPr>
        <p:spPr>
          <a:xfrm flipH="1">
            <a:off x="6855786" y="4355929"/>
            <a:ext cx="0" cy="295275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7369346" y="4355929"/>
            <a:ext cx="0" cy="295275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 Box 27"/>
          <p:cNvSpPr txBox="1">
            <a:spLocks noChangeArrowheads="1"/>
          </p:cNvSpPr>
          <p:nvPr/>
        </p:nvSpPr>
        <p:spPr bwMode="auto">
          <a:xfrm>
            <a:off x="9190954" y="1307306"/>
            <a:ext cx="862934" cy="270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0472" tIns="50236" rIns="100472" bIns="50236">
            <a:spAutoFit/>
          </a:bodyPr>
          <a:lstStyle>
            <a:defPPr>
              <a:defRPr lang="en-US"/>
            </a:defPPr>
            <a:lvl1pPr marL="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1100" i="1">
                <a:solidFill>
                  <a:srgbClr val="000000"/>
                </a:solidFill>
                <a:latin typeface="Arial"/>
              </a:rPr>
              <a:t>销售</a:t>
            </a:r>
            <a:endParaRPr lang="en-GB" sz="1100" i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Text Box 28"/>
          <p:cNvSpPr txBox="1">
            <a:spLocks noChangeArrowheads="1"/>
          </p:cNvSpPr>
          <p:nvPr/>
        </p:nvSpPr>
        <p:spPr bwMode="auto">
          <a:xfrm>
            <a:off x="9190954" y="1513544"/>
            <a:ext cx="862934" cy="270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0472" tIns="50236" rIns="100472" bIns="50236">
            <a:spAutoFit/>
          </a:bodyPr>
          <a:lstStyle>
            <a:defPPr>
              <a:defRPr lang="en-US"/>
            </a:defPPr>
            <a:lvl1pPr marL="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1100" i="1">
                <a:solidFill>
                  <a:srgbClr val="000000"/>
                </a:solidFill>
                <a:latin typeface="Arial"/>
              </a:rPr>
              <a:t>交货</a:t>
            </a:r>
            <a:endParaRPr lang="en-GB" sz="1100" i="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92" name="Straight Arrow Connector 91"/>
          <p:cNvCxnSpPr/>
          <p:nvPr/>
        </p:nvCxnSpPr>
        <p:spPr>
          <a:xfrm rot="16200000" flipH="1">
            <a:off x="9018164" y="1346643"/>
            <a:ext cx="0" cy="179746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rot="16200000" flipH="1">
            <a:off x="9018164" y="1556194"/>
            <a:ext cx="0" cy="179746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8779293" y="1317454"/>
            <a:ext cx="1181188" cy="4572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tx1"/>
              </a:solidFill>
            </a:endParaRPr>
          </a:p>
        </p:txBody>
      </p:sp>
      <p:sp>
        <p:nvSpPr>
          <p:cNvPr id="54" name="Rectangle 9"/>
          <p:cNvSpPr>
            <a:spLocks noChangeArrowheads="1"/>
          </p:cNvSpPr>
          <p:nvPr/>
        </p:nvSpPr>
        <p:spPr bwMode="auto">
          <a:xfrm>
            <a:off x="7856245" y="4647714"/>
            <a:ext cx="2213379" cy="553111"/>
          </a:xfrm>
          <a:prstGeom prst="rect">
            <a:avLst/>
          </a:prstGeom>
          <a:solidFill>
            <a:srgbClr val="DDDDDD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zh-CN" altLang="en-US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关注</a:t>
            </a:r>
            <a:r>
              <a:rPr lang="en-GB" altLang="zh-CN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E&amp;D</a:t>
            </a:r>
            <a:r>
              <a:rPr lang="zh-CN" altLang="en-US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网点</a:t>
            </a:r>
            <a:endParaRPr lang="en-GB" altLang="zh-CN" sz="1500">
              <a:solidFill>
                <a:srgbClr val="000000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5" name="Rectangle 7"/>
          <p:cNvSpPr>
            <a:spLocks noChangeArrowheads="1"/>
          </p:cNvSpPr>
          <p:nvPr/>
        </p:nvSpPr>
        <p:spPr bwMode="auto">
          <a:xfrm>
            <a:off x="7856246" y="2216585"/>
            <a:ext cx="2213379" cy="553111"/>
          </a:xfrm>
          <a:prstGeom prst="rect">
            <a:avLst/>
          </a:prstGeom>
          <a:solidFill>
            <a:srgbClr val="B2B2B2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en-GB" altLang="zh-CN" sz="16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E&amp;D T1</a:t>
            </a:r>
            <a:r>
              <a:rPr lang="zh-CN" altLang="en-US" sz="16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分销商</a:t>
            </a:r>
            <a:endParaRPr lang="zh-CN" altLang="en-GB" sz="1600">
              <a:solidFill>
                <a:srgbClr val="000000"/>
              </a:solidFill>
              <a:latin typeface="Arial"/>
              <a:ea typeface="宋体" pitchFamily="2" charset="-122"/>
              <a:cs typeface="Arial"/>
            </a:endParaRPr>
          </a:p>
        </p:txBody>
      </p:sp>
      <p:sp>
        <p:nvSpPr>
          <p:cNvPr id="57" name="AutoShape 29"/>
          <p:cNvSpPr>
            <a:spLocks noChangeArrowheads="1"/>
          </p:cNvSpPr>
          <p:nvPr/>
        </p:nvSpPr>
        <p:spPr bwMode="auto">
          <a:xfrm>
            <a:off x="7856245" y="3765431"/>
            <a:ext cx="2213379" cy="591877"/>
          </a:xfrm>
          <a:prstGeom prst="rect">
            <a:avLst/>
          </a:prstGeom>
          <a:solidFill>
            <a:srgbClr val="B2B2B2"/>
          </a:solidFill>
          <a:ln w="12700" algn="ctr">
            <a:noFill/>
            <a:round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zh-CN" altLang="en-US" sz="1200" b="1">
                <a:solidFill>
                  <a:srgbClr val="000000"/>
                </a:solidFill>
                <a:latin typeface="Arial"/>
              </a:rPr>
              <a:t>间接销售与间接分销</a:t>
            </a:r>
          </a:p>
          <a:p>
            <a:pPr algn="ctr" defTabSz="1004587"/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（销售额的</a:t>
            </a:r>
            <a:r>
              <a:rPr lang="en-US" altLang="zh-CN" sz="1200" b="1" i="1">
                <a:solidFill>
                  <a:srgbClr val="000000"/>
                </a:solidFill>
                <a:latin typeface="Arial"/>
              </a:rPr>
              <a:t>10%</a:t>
            </a:r>
            <a:r>
              <a:rPr lang="zh-CN" altLang="en-US" sz="1200" b="1" i="1">
                <a:solidFill>
                  <a:srgbClr val="000000"/>
                </a:solidFill>
                <a:latin typeface="Arial"/>
              </a:rPr>
              <a:t>）</a:t>
            </a:r>
            <a:endParaRPr lang="en-GB" sz="1200" b="1" i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" name="Rectangle 9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7856245" y="5285889"/>
            <a:ext cx="2213379" cy="1365565"/>
          </a:xfrm>
          <a:prstGeom prst="rect">
            <a:avLst/>
          </a:prstGeom>
          <a:noFill/>
          <a:ln w="12700" algn="ctr">
            <a:solidFill>
              <a:schemeClr val="tx1"/>
            </a:solidFill>
            <a:miter lim="800000"/>
          </a:ln>
        </p:spPr>
        <p:txBody>
          <a:bodyPr lIns="4680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504"/>
              </a:spcBef>
              <a:buSzTx/>
              <a:buFont typeface="Verdana"/>
              <a:buChar char="•"/>
            </a:pPr>
            <a:r>
              <a:rPr lang="zh-CN" altLang="en-US" sz="1050" b="1">
                <a:solidFill>
                  <a:srgbClr val="000000"/>
                </a:solidFill>
                <a:ea typeface="宋体" pitchFamily="2" charset="-122"/>
                <a:cs typeface="Arial"/>
              </a:rPr>
              <a:t>开始招聘</a:t>
            </a:r>
            <a:r>
              <a:rPr lang="en-US" altLang="zh-CN" sz="1050" b="1">
                <a:solidFill>
                  <a:srgbClr val="000000"/>
                </a:solidFill>
                <a:ea typeface="宋体" pitchFamily="2" charset="-122"/>
                <a:cs typeface="Arial"/>
              </a:rPr>
              <a:t>E&amp;D</a:t>
            </a:r>
            <a:r>
              <a:rPr lang="zh-CN" altLang="en-US" sz="1050" b="1">
                <a:solidFill>
                  <a:srgbClr val="000000"/>
                </a:solidFill>
                <a:ea typeface="宋体" pitchFamily="2" charset="-122"/>
                <a:cs typeface="Arial"/>
              </a:rPr>
              <a:t>专用</a:t>
            </a:r>
            <a:r>
              <a:rPr lang="en-US" altLang="zh-CN" sz="1050" b="1">
                <a:solidFill>
                  <a:srgbClr val="000000"/>
                </a:solidFill>
                <a:ea typeface="宋体" pitchFamily="2" charset="-122"/>
                <a:cs typeface="Arial"/>
              </a:rPr>
              <a:t>DTS</a:t>
            </a:r>
            <a:r>
              <a:rPr lang="zh-CN" altLang="en-US" sz="1050" b="1">
                <a:solidFill>
                  <a:srgbClr val="000000"/>
                </a:solidFill>
                <a:ea typeface="宋体" pitchFamily="2" charset="-122"/>
                <a:cs typeface="Arial"/>
              </a:rPr>
              <a:t>，具有区域独占性</a:t>
            </a:r>
          </a:p>
          <a:p>
            <a:pPr marL="182563" indent="-182563">
              <a:spcBef>
                <a:spcPts val="504"/>
              </a:spcBef>
              <a:buSzTx/>
              <a:buFont typeface="Verdana"/>
              <a:buChar char="•"/>
            </a:pPr>
            <a:r>
              <a:rPr lang="zh-CN" altLang="en-US" sz="1050">
                <a:solidFill>
                  <a:srgbClr val="000000"/>
                </a:solidFill>
                <a:ea typeface="宋体" pitchFamily="2" charset="-122"/>
                <a:cs typeface="Arial"/>
              </a:rPr>
              <a:t>支持的</a:t>
            </a:r>
            <a:r>
              <a:rPr lang="en-US" altLang="zh-CN" sz="1050">
                <a:solidFill>
                  <a:srgbClr val="000000"/>
                </a:solidFill>
                <a:ea typeface="宋体" pitchFamily="2" charset="-122"/>
                <a:cs typeface="Arial"/>
              </a:rPr>
              <a:t>DTS</a:t>
            </a:r>
            <a:r>
              <a:rPr lang="zh-CN" altLang="en-US" sz="1050">
                <a:solidFill>
                  <a:srgbClr val="000000"/>
                </a:solidFill>
                <a:ea typeface="宋体" pitchFamily="2" charset="-122"/>
                <a:cs typeface="Arial"/>
              </a:rPr>
              <a:t>，带有用于不同</a:t>
            </a:r>
            <a:r>
              <a:rPr lang="en-US" altLang="zh-CN" sz="1050">
                <a:solidFill>
                  <a:srgbClr val="000000"/>
                </a:solidFill>
                <a:ea typeface="宋体" pitchFamily="2" charset="-122"/>
                <a:cs typeface="Arial"/>
              </a:rPr>
              <a:t>E&amp;D</a:t>
            </a:r>
            <a:r>
              <a:rPr lang="zh-CN" altLang="en-US" sz="1050">
                <a:solidFill>
                  <a:srgbClr val="000000"/>
                </a:solidFill>
                <a:ea typeface="宋体" pitchFamily="2" charset="-122"/>
                <a:cs typeface="Arial"/>
              </a:rPr>
              <a:t>类型（布局、促销计划等）的分段输入工具包</a:t>
            </a:r>
            <a:endParaRPr lang="zh-CN" altLang="en-GB" sz="1050">
              <a:solidFill>
                <a:srgbClr val="000000"/>
              </a:solidFill>
              <a:ea typeface="宋体" pitchFamily="2" charset="-122"/>
              <a:cs typeface="Arial"/>
            </a:endParaRPr>
          </a:p>
        </p:txBody>
      </p:sp>
      <p:cxnSp>
        <p:nvCxnSpPr>
          <p:cNvPr id="59" name="Straight Arrow Connector 58"/>
          <p:cNvCxnSpPr/>
          <p:nvPr/>
        </p:nvCxnSpPr>
        <p:spPr>
          <a:xfrm flipH="1">
            <a:off x="8193616" y="2774779"/>
            <a:ext cx="0" cy="990600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/>
          <p:nvPr/>
        </p:nvCxnSpPr>
        <p:spPr>
          <a:xfrm flipH="1">
            <a:off x="8707176" y="2774779"/>
            <a:ext cx="0" cy="990600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Rectangle 16"/>
          <p:cNvSpPr>
            <a:spLocks noChangeArrowheads="1"/>
          </p:cNvSpPr>
          <p:nvPr/>
        </p:nvSpPr>
        <p:spPr bwMode="auto">
          <a:xfrm>
            <a:off x="8894894" y="2991008"/>
            <a:ext cx="1181662" cy="553111"/>
          </a:xfrm>
          <a:prstGeom prst="rect">
            <a:avLst/>
          </a:prstGeom>
          <a:solidFill>
            <a:srgbClr val="B2B2B2"/>
          </a:solidFill>
          <a:ln w="12700" algn="ctr">
            <a:noFill/>
            <a:miter lim="800000"/>
          </a:ln>
        </p:spPr>
        <p:txBody>
          <a:bodyPr lIns="0" tIns="0" rIns="0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53784">
              <a:lnSpc>
                <a:spcPct val="90000"/>
              </a:lnSpc>
            </a:pPr>
            <a:r>
              <a:rPr lang="en-GB" altLang="zh-CN" sz="1500">
                <a:solidFill>
                  <a:srgbClr val="000000"/>
                </a:solidFill>
                <a:latin typeface="Arial"/>
                <a:ea typeface="宋体" pitchFamily="2" charset="-122"/>
                <a:cs typeface="Arial"/>
              </a:rPr>
              <a:t>T2 DT / WS</a:t>
            </a:r>
            <a:endParaRPr lang="en-GB" altLang="zh-CN" sz="1300" i="1">
              <a:solidFill>
                <a:srgbClr val="000000"/>
              </a:solidFill>
              <a:latin typeface="Arial"/>
              <a:ea typeface="宋体" pitchFamily="2" charset="-122"/>
              <a:cs typeface="Arial"/>
            </a:endParaRPr>
          </a:p>
        </p:txBody>
      </p:sp>
      <p:cxnSp>
        <p:nvCxnSpPr>
          <p:cNvPr id="64" name="Elbow Connector 63"/>
          <p:cNvCxnSpPr>
            <a:endCxn id="63" idx="0"/>
          </p:cNvCxnSpPr>
          <p:nvPr/>
        </p:nvCxnSpPr>
        <p:spPr>
          <a:xfrm rot="16200000" flipH="1">
            <a:off x="9117140" y="2622423"/>
            <a:ext cx="221312" cy="515859"/>
          </a:xfrm>
          <a:prstGeom prst="bentConnector3">
            <a:avLst/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 flipH="1">
            <a:off x="9228945" y="3546304"/>
            <a:ext cx="0" cy="219075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/>
          <p:cNvCxnSpPr/>
          <p:nvPr/>
        </p:nvCxnSpPr>
        <p:spPr>
          <a:xfrm flipH="1">
            <a:off x="9742505" y="3546304"/>
            <a:ext cx="0" cy="219075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/>
          <p:nvPr/>
        </p:nvCxnSpPr>
        <p:spPr>
          <a:xfrm flipH="1">
            <a:off x="9228945" y="4355929"/>
            <a:ext cx="0" cy="295275"/>
          </a:xfrm>
          <a:prstGeom prst="straightConnector1">
            <a:avLst/>
          </a:prstGeom>
          <a:ln w="12700">
            <a:solidFill>
              <a:srgbClr val="006393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/>
          <p:cNvCxnSpPr/>
          <p:nvPr/>
        </p:nvCxnSpPr>
        <p:spPr>
          <a:xfrm flipH="1">
            <a:off x="9742505" y="4355929"/>
            <a:ext cx="0" cy="295275"/>
          </a:xfrm>
          <a:prstGeom prst="straightConnector1">
            <a:avLst/>
          </a:prstGeom>
          <a:ln w="12700">
            <a:solidFill>
              <a:srgbClr val="CC6666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Elbow Connector 76"/>
          <p:cNvCxnSpPr>
            <a:stCxn id="54280" idx="2"/>
            <a:endCxn id="55" idx="0"/>
          </p:cNvCxnSpPr>
          <p:nvPr/>
        </p:nvCxnSpPr>
        <p:spPr>
          <a:xfrm rot="16200000" flipH="1">
            <a:off x="6981618" y="235266"/>
            <a:ext cx="327631" cy="3635006"/>
          </a:xfrm>
          <a:prstGeom prst="bentConnector3">
            <a:avLst>
              <a:gd name="adj1" fmla="val 50000"/>
            </a:avLst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Elbow Connector 77"/>
          <p:cNvCxnSpPr>
            <a:stCxn id="54280" idx="2"/>
            <a:endCxn id="54284" idx="0"/>
          </p:cNvCxnSpPr>
          <p:nvPr/>
        </p:nvCxnSpPr>
        <p:spPr>
          <a:xfrm rot="5400000">
            <a:off x="4549159" y="1437813"/>
            <a:ext cx="327631" cy="1229913"/>
          </a:xfrm>
          <a:prstGeom prst="bentConnector3">
            <a:avLst>
              <a:gd name="adj1" fmla="val 50000"/>
            </a:avLst>
          </a:prstGeom>
          <a:ln w="12700">
            <a:solidFill>
              <a:srgbClr val="0808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9" name="Sticker87157"/>
          <p:cNvGrpSpPr/>
          <p:nvPr>
            <p:custDataLst>
              <p:tags r:id="rId9"/>
            </p:custDataLst>
          </p:nvPr>
        </p:nvGrpSpPr>
        <p:grpSpPr>
          <a:xfrm>
            <a:off x="8009403" y="634282"/>
            <a:ext cx="1441099" cy="247652"/>
            <a:chOff x="8169483" y="1304663"/>
            <a:chExt cx="1441099" cy="247652"/>
          </a:xfrm>
        </p:grpSpPr>
        <p:sp>
          <p:nvSpPr>
            <p:cNvPr id="81" name="StickerText87157"/>
            <p:cNvSpPr txBox="1"/>
            <p:nvPr/>
          </p:nvSpPr>
          <p:spPr>
            <a:xfrm>
              <a:off x="8620728" y="1320767"/>
              <a:ext cx="538609" cy="215444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 cap="all">
                  <a:solidFill>
                    <a:srgbClr val="000000"/>
                  </a:solidFill>
                  <a:latin typeface="Verdana"/>
                </a:rPr>
                <a:t>初步的</a:t>
              </a:r>
              <a:endParaRPr lang="en-US" sz="1400" b="1" cap="all" err="1">
                <a:solidFill>
                  <a:srgbClr val="000000"/>
                </a:solidFill>
                <a:latin typeface="Verdana"/>
              </a:endParaRPr>
            </a:p>
          </p:txBody>
        </p:sp>
        <p:cxnSp>
          <p:nvCxnSpPr>
            <p:cNvPr id="83" name="StickerLineTop87157"/>
            <p:cNvCxnSpPr/>
            <p:nvPr/>
          </p:nvCxnSpPr>
          <p:spPr>
            <a:xfrm>
              <a:off x="8169483" y="1304663"/>
              <a:ext cx="144109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ickerLineBottom87157"/>
            <p:cNvCxnSpPr/>
            <p:nvPr/>
          </p:nvCxnSpPr>
          <p:spPr>
            <a:xfrm>
              <a:off x="8169483" y="1552315"/>
              <a:ext cx="144109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0"/>
    </p:custDataLst>
    <p:extLst>
      <p:ext uri="{BB962C8B-B14F-4D97-AF65-F5344CB8AC3E}">
        <p14:creationId xmlns:p14="http://schemas.microsoft.com/office/powerpoint/2010/main" val="2930911949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" name="对象 10" hidden="1">
            <a:extLst>
              <a:ext uri="{FF2B5EF4-FFF2-40B4-BE49-F238E27FC236}">
                <a16:creationId xmlns:a16="http://schemas.microsoft.com/office/drawing/2014/main" id="{7FF94ADC-6857-4B06-BA8D-4E06DADCB072}"/>
              </a:ext>
            </a:extLst>
          </p:cNvPr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2411761797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think-cell 幻灯片" r:id="rId4" imgW="416" imgH="416" progId="TCLayout.ActiveDocument.1">
                  <p:embed/>
                </p:oleObj>
              </mc:Choice>
              <mc:Fallback>
                <p:oleObj name="think-cell 幻灯片" r:id="rId4" imgW="416" imgH="4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693" y="68409"/>
            <a:ext cx="9833871" cy="878857"/>
          </a:xfrm>
        </p:spPr>
        <p:txBody>
          <a:bodyPr vert="horz"/>
          <a:lstStyle/>
          <a:p>
            <a:r>
              <a:rPr lang="zh-CN" altLang="en-US">
                <a:solidFill>
                  <a:srgbClr val="000000"/>
                </a:solidFill>
              </a:rPr>
              <a:t>箭牌是一家擅长管理间接和直接销售模式的跨国公司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">
                <a:solidFill>
                  <a:srgbClr val="FFFFFF"/>
                </a:solidFill>
              </a:rPr>
              <a:t>3_85 10_84</a:t>
            </a:r>
            <a:endParaRPr lang="en-US" sz="100" err="1">
              <a:solidFill>
                <a:srgbClr val="FFFFFF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-4564" y="0"/>
            <a:ext cx="360000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</a:rPr>
              <a:t>2</a:t>
            </a:r>
          </a:p>
        </p:txBody>
      </p:sp>
      <p:pic>
        <p:nvPicPr>
          <p:cNvPr id="6" name="Picture 6" descr="wrigley_logo_blu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8636364" y="594996"/>
            <a:ext cx="1517417" cy="352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le 2"/>
          <p:cNvGraphicFramePr>
            <a:graphicFrameLocks noGrp="1"/>
          </p:cNvGraphicFramePr>
          <p:nvPr>
            <p:custDataLst>
              <p:tags r:id="rId7"/>
            </p:custDataLst>
            <p:extLst>
              <p:ext uri="{D42A27DB-BD31-4B8C-83A1-F6EECF244321}">
                <p14:modId xmlns:p14="http://schemas.microsoft.com/office/powerpoint/2010/main" val="4037124369"/>
              </p:ext>
            </p:extLst>
          </p:nvPr>
        </p:nvGraphicFramePr>
        <p:xfrm>
          <a:off x="1503041" y="2298144"/>
          <a:ext cx="8501507" cy="393197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630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630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754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38832">
                <a:tc>
                  <a:txBody>
                    <a:bodyPr vert="horz" wrap="square"/>
                    <a:lstStyle/>
                    <a:p>
                      <a:pPr marL="182563" indent="-182563" algn="l" defTabSz="981334" rtl="0" eaLnBrk="1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/>
                        <a:buChar char="•"/>
                      </a:pPr>
                      <a:r>
                        <a:rPr lang="zh-CN" altLang="en-US" sz="1400" b="1" i="0" u="none" baseline="0">
                          <a:solidFill>
                            <a:srgbClr val="000000"/>
                          </a:solidFill>
                        </a:rPr>
                        <a:t>间接销售和分销，具有一组规模化分销商</a:t>
                      </a:r>
                      <a:endParaRPr lang="en-US" sz="1400" b="1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2563" indent="-182563" algn="l" defTabSz="981334" rtl="0" eaLnBrk="1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/>
                        <a:buChar char="•"/>
                      </a:pPr>
                      <a:r>
                        <a:rPr lang="zh-CN" altLang="en-US" sz="1400" b="1" i="0" u="none" baseline="0">
                          <a:solidFill>
                            <a:srgbClr val="000000"/>
                          </a:solidFill>
                        </a:rPr>
                        <a:t>复制间接销售和分销，招募新的分销商</a:t>
                      </a:r>
                    </a:p>
                    <a:p>
                      <a:pPr marL="182563" indent="-182563" algn="l" defTabSz="981334" rtl="0" eaLnBrk="1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/>
                        <a:buChar char="•"/>
                      </a:pPr>
                      <a:r>
                        <a:rPr lang="zh-CN" altLang="en-US" sz="1400" b="1" i="0" u="none" baseline="0">
                          <a:solidFill>
                            <a:srgbClr val="000000"/>
                          </a:solidFill>
                        </a:rPr>
                        <a:t>为</a:t>
                      </a:r>
                      <a:r>
                        <a:rPr lang="en-US" altLang="zh-CN" sz="1400" b="1" i="0" u="none" baseline="0">
                          <a:solidFill>
                            <a:srgbClr val="000000"/>
                          </a:solidFill>
                        </a:rPr>
                        <a:t>MT</a:t>
                      </a:r>
                      <a:r>
                        <a:rPr lang="zh-CN" altLang="en-US" sz="1400" b="1" i="0" u="none" baseline="0">
                          <a:solidFill>
                            <a:srgbClr val="000000"/>
                          </a:solidFill>
                        </a:rPr>
                        <a:t>建立直销模式</a:t>
                      </a:r>
                      <a:endParaRPr lang="en-US" sz="1400" b="1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2563" indent="-182563" algn="l" defTabSz="981334" rtl="0" eaLnBrk="1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/>
                        <a:buChar char="•"/>
                      </a:pPr>
                      <a:r>
                        <a:rPr lang="zh-CN" altLang="en-US" sz="1400" b="1" i="0" u="none" baseline="0">
                          <a:solidFill>
                            <a:srgbClr val="000000"/>
                          </a:solidFill>
                        </a:rPr>
                        <a:t>间接模式：改进分销商规模、能力和系统</a:t>
                      </a:r>
                    </a:p>
                    <a:p>
                      <a:pPr marL="182563" indent="-182563" algn="l" defTabSz="981334" rtl="0" eaLnBrk="1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/>
                        <a:buChar char="•"/>
                      </a:pPr>
                      <a:r>
                        <a:rPr lang="zh-CN" altLang="en-US" sz="1400" b="1" i="0" u="none" baseline="0">
                          <a:solidFill>
                            <a:srgbClr val="000000"/>
                          </a:solidFill>
                        </a:rPr>
                        <a:t>直接模式：重组以更好地服务于不同的</a:t>
                      </a:r>
                      <a:r>
                        <a:rPr lang="en-US" altLang="zh-CN" sz="1400" b="1" i="0" u="none" baseline="0">
                          <a:solidFill>
                            <a:srgbClr val="000000"/>
                          </a:solidFill>
                        </a:rPr>
                        <a:t>KA</a:t>
                      </a:r>
                      <a:endParaRPr lang="en-US" sz="1400" b="1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1048">
                <a:tc>
                  <a:txBody>
                    <a:bodyPr vert="horz" wrap="square"/>
                    <a:lstStyle/>
                    <a:p>
                      <a:pPr marL="182563" indent="-182563" algn="l" defTabSz="981334" rtl="0" eaLnBrk="1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/>
                        <a:buChar char="•"/>
                      </a:pPr>
                      <a:r>
                        <a:rPr lang="en-US" altLang="zh-CN" sz="1400" b="0" i="0" u="none" baseline="0">
                          <a:solidFill>
                            <a:srgbClr val="000000"/>
                          </a:solidFill>
                        </a:rPr>
                        <a:t>50-100</a:t>
                      </a:r>
                      <a:r>
                        <a:rPr lang="zh-CN" altLang="en-US" sz="1400" b="0" i="0" u="none" baseline="0">
                          <a:solidFill>
                            <a:srgbClr val="000000"/>
                          </a:solidFill>
                        </a:rPr>
                        <a:t>个城市</a:t>
                      </a:r>
                      <a:endParaRPr lang="en-US" sz="1400" b="0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82563" indent="-182563" algn="l" defTabSz="981334" rtl="0" eaLnBrk="1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/>
                        <a:buChar char="•"/>
                      </a:pPr>
                      <a:r>
                        <a:rPr lang="zh-CN" altLang="en-US" sz="1400" b="0" i="0" u="none" baseline="0">
                          <a:solidFill>
                            <a:srgbClr val="000000"/>
                          </a:solidFill>
                        </a:rPr>
                        <a:t>每年新增</a:t>
                      </a:r>
                      <a:r>
                        <a:rPr lang="en-US" altLang="zh-CN" sz="1400" b="0" i="0" u="none" baseline="0">
                          <a:solidFill>
                            <a:srgbClr val="000000"/>
                          </a:solidFill>
                        </a:rPr>
                        <a:t>100</a:t>
                      </a:r>
                      <a:r>
                        <a:rPr lang="zh-CN" altLang="en-US" sz="1400" b="0" i="0" u="none" baseline="0">
                          <a:solidFill>
                            <a:srgbClr val="000000"/>
                          </a:solidFill>
                        </a:rPr>
                        <a:t>个城市</a:t>
                      </a:r>
                      <a:endParaRPr lang="en-US" sz="1400" b="0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82563" indent="-182563" algn="l" defTabSz="981334" rtl="0" eaLnBrk="1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/>
                        <a:buChar char="•"/>
                      </a:pPr>
                      <a:r>
                        <a:rPr lang="zh-CN" altLang="en-US" sz="1400" b="0" i="0" u="none" baseline="0">
                          <a:solidFill>
                            <a:srgbClr val="000000"/>
                          </a:solidFill>
                        </a:rPr>
                        <a:t>全国</a:t>
                      </a:r>
                      <a:r>
                        <a:rPr lang="en-US" altLang="zh-CN" sz="1400" b="0" i="0" u="none" baseline="0">
                          <a:solidFill>
                            <a:srgbClr val="000000"/>
                          </a:solidFill>
                        </a:rPr>
                        <a:t>1000</a:t>
                      </a:r>
                      <a:r>
                        <a:rPr lang="zh-CN" altLang="en-US" sz="1400" b="0" i="0" u="none" baseline="0">
                          <a:solidFill>
                            <a:srgbClr val="000000"/>
                          </a:solidFill>
                        </a:rPr>
                        <a:t>个城市</a:t>
                      </a:r>
                      <a:endParaRPr lang="en-US" sz="1400" b="0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1048">
                <a:tc>
                  <a:txBody>
                    <a:bodyPr vert="horz" wrap="square"/>
                    <a:lstStyle/>
                    <a:p>
                      <a:pPr marL="182563" indent="-182563" algn="l" defTabSz="981334" rtl="0" eaLnBrk="1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/>
                        <a:buChar char="•"/>
                      </a:pPr>
                      <a:r>
                        <a:rPr lang="zh-CN" altLang="en-US" sz="1400" b="0" i="0" u="none" baseline="0">
                          <a:solidFill>
                            <a:srgbClr val="000000"/>
                          </a:solidFill>
                        </a:rPr>
                        <a:t>主要是传统贸易</a:t>
                      </a:r>
                      <a:endParaRPr lang="en-US" sz="1400" b="0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2563" indent="-182563" algn="l" defTabSz="981334" rtl="0" eaLnBrk="1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/>
                        <a:buChar char="•"/>
                      </a:pPr>
                      <a:r>
                        <a:rPr lang="en-US" sz="1400"/>
                        <a:t>70% TT, 30% MT</a:t>
                      </a: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2563" indent="-182563" algn="l" defTabSz="981334" rtl="0" eaLnBrk="1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/>
                        <a:buChar char="•"/>
                      </a:pPr>
                      <a:r>
                        <a:rPr lang="en-US" sz="1400"/>
                        <a:t>50% TT, 50% MT</a:t>
                      </a: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1048">
                <a:tc>
                  <a:txBody>
                    <a:bodyPr vert="horz" wrap="square"/>
                    <a:lstStyle/>
                    <a:p>
                      <a:pPr marL="182563" indent="-182563" algn="l" defTabSz="981334" rtl="0" eaLnBrk="1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/>
                        <a:buChar char="•"/>
                      </a:pPr>
                      <a:r>
                        <a:rPr lang="en-US" altLang="zh-CN" sz="1400" b="0" i="0" u="none" baseline="0">
                          <a:solidFill>
                            <a:srgbClr val="000000"/>
                          </a:solidFill>
                        </a:rPr>
                        <a:t>1</a:t>
                      </a:r>
                      <a:r>
                        <a:rPr lang="zh-CN" altLang="en-US" sz="1400" b="0" i="0" u="none" baseline="0">
                          <a:solidFill>
                            <a:srgbClr val="000000"/>
                          </a:solidFill>
                        </a:rPr>
                        <a:t>个品牌：</a:t>
                      </a:r>
                      <a:r>
                        <a:rPr lang="en-US" sz="1400" b="0" i="0" u="none" baseline="0">
                          <a:solidFill>
                            <a:srgbClr val="000000"/>
                          </a:solidFill>
                        </a:rPr>
                        <a:t>DoubleMint</a:t>
                      </a:r>
                      <a:endParaRPr lang="en-US" sz="1400" b="0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82563" indent="-182563" algn="l" defTabSz="981334" rtl="0" eaLnBrk="1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/>
                        <a:buChar char="•"/>
                      </a:pPr>
                      <a:r>
                        <a:rPr lang="en-US" altLang="zh-CN" sz="1400" b="0" i="0" u="none" baseline="0">
                          <a:solidFill>
                            <a:srgbClr val="000000"/>
                          </a:solidFill>
                        </a:rPr>
                        <a:t>2</a:t>
                      </a:r>
                      <a:r>
                        <a:rPr lang="zh-CN" altLang="en-US" sz="1400" b="0" i="0" u="none" baseline="0">
                          <a:solidFill>
                            <a:srgbClr val="000000"/>
                          </a:solidFill>
                        </a:rPr>
                        <a:t>个品牌：</a:t>
                      </a:r>
                      <a:r>
                        <a:rPr lang="en-US" sz="1400" b="0" i="0" u="none" baseline="0">
                          <a:solidFill>
                            <a:srgbClr val="000000"/>
                          </a:solidFill>
                        </a:rPr>
                        <a:t>DoubleMint、Extra</a:t>
                      </a:r>
                      <a:endParaRPr lang="en-US" sz="1400" b="0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82563" indent="-182563" algn="l" defTabSz="981334" rtl="0" eaLnBrk="1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/>
                        <a:buChar char="•"/>
                      </a:pPr>
                      <a:r>
                        <a:rPr lang="zh-CN" altLang="en-US" sz="1400" b="0" i="0" u="none" baseline="0">
                          <a:solidFill>
                            <a:srgbClr val="000000"/>
                          </a:solidFill>
                        </a:rPr>
                        <a:t>多品类、多品牌</a:t>
                      </a:r>
                      <a:endParaRPr lang="en-US" sz="1400" b="0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2" name="Rectangle 31"/>
          <p:cNvSpPr/>
          <p:nvPr/>
        </p:nvSpPr>
        <p:spPr>
          <a:xfrm>
            <a:off x="227176" y="2298143"/>
            <a:ext cx="1204111" cy="1393565"/>
          </a:xfrm>
          <a:prstGeom prst="rect">
            <a:avLst/>
          </a:prstGeom>
          <a:solidFill>
            <a:srgbClr val="777777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1600" b="1">
                <a:solidFill>
                  <a:srgbClr val="FFFFFF"/>
                </a:solidFill>
              </a:rPr>
              <a:t>RTM</a:t>
            </a:r>
            <a:r>
              <a:rPr lang="zh-CN" altLang="en-US" sz="1600" b="1">
                <a:solidFill>
                  <a:srgbClr val="FFFFFF"/>
                </a:solidFill>
              </a:rPr>
              <a:t>模型</a:t>
            </a:r>
            <a:endParaRPr lang="en-US" sz="1600" b="1">
              <a:solidFill>
                <a:srgbClr val="FFFFFF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227176" y="3747089"/>
            <a:ext cx="1204111" cy="786984"/>
          </a:xfrm>
          <a:prstGeom prst="rect">
            <a:avLst/>
          </a:prstGeom>
          <a:solidFill>
            <a:srgbClr val="777777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</a:rPr>
              <a:t>城市数量</a:t>
            </a:r>
            <a:endParaRPr lang="en-US" sz="1600" b="1">
              <a:solidFill>
                <a:srgbClr val="FFFFFF"/>
              </a:solidFill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227176" y="5488874"/>
            <a:ext cx="1204111" cy="786984"/>
          </a:xfrm>
          <a:prstGeom prst="rect">
            <a:avLst/>
          </a:prstGeom>
          <a:solidFill>
            <a:srgbClr val="777777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</a:rPr>
              <a:t>产品</a:t>
            </a:r>
            <a:r>
              <a:rPr lang="en-US" altLang="zh-CN" sz="1600" b="1">
                <a:solidFill>
                  <a:srgbClr val="FFFFFF"/>
                </a:solidFill>
              </a:rPr>
              <a:t>/</a:t>
            </a:r>
            <a:r>
              <a:rPr lang="zh-CN" altLang="en-US" sz="1600" b="1">
                <a:solidFill>
                  <a:srgbClr val="FFFFFF"/>
                </a:solidFill>
              </a:rPr>
              <a:t>品牌组合</a:t>
            </a:r>
            <a:endParaRPr lang="en-US" sz="1600" b="1">
              <a:solidFill>
                <a:srgbClr val="FFFFFF"/>
              </a:solidFill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227176" y="4624778"/>
            <a:ext cx="1204111" cy="786984"/>
          </a:xfrm>
          <a:prstGeom prst="rect">
            <a:avLst/>
          </a:prstGeom>
          <a:solidFill>
            <a:srgbClr val="777777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</a:rPr>
              <a:t>渠道组合</a:t>
            </a:r>
            <a:endParaRPr lang="en-US" sz="1600" b="1">
              <a:solidFill>
                <a:srgbClr val="FFFFFF"/>
              </a:solidFill>
            </a:endParaRPr>
          </a:p>
        </p:txBody>
      </p:sp>
      <p:sp>
        <p:nvSpPr>
          <p:cNvPr id="37" name="TextBox 36"/>
          <p:cNvSpPr txBox="1"/>
          <p:nvPr>
            <p:custDataLst>
              <p:tags r:id="rId8"/>
            </p:custDataLst>
          </p:nvPr>
        </p:nvSpPr>
        <p:spPr>
          <a:xfrm>
            <a:off x="1503042" y="1476838"/>
            <a:ext cx="2720695" cy="828432"/>
          </a:xfrm>
          <a:prstGeom prst="rect">
            <a:avLst/>
          </a:prstGeom>
          <a:blipFill dpi="0" rotWithShape="1">
            <a:blip r:embed="rId9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cap="all">
                <a:solidFill>
                  <a:srgbClr val="000000"/>
                </a:solidFill>
              </a:rPr>
              <a:t>第一阶段：</a:t>
            </a:r>
          </a:p>
          <a:p>
            <a:pPr algn="ctr"/>
            <a:r>
              <a:rPr lang="zh-CN" altLang="en-US" sz="1600" b="1" cap="all">
                <a:solidFill>
                  <a:srgbClr val="000000"/>
                </a:solidFill>
              </a:rPr>
              <a:t>开发可重复模型</a:t>
            </a:r>
          </a:p>
          <a:p>
            <a:pPr algn="ctr"/>
            <a:r>
              <a:rPr lang="en-US" altLang="zh-CN" sz="1600" b="1" cap="all"/>
              <a:t>(’93-’02)</a:t>
            </a:r>
            <a:endParaRPr lang="en-US" sz="1600" b="1" cap="all"/>
          </a:p>
        </p:txBody>
      </p:sp>
      <p:sp>
        <p:nvSpPr>
          <p:cNvPr id="38" name="TextBox 37"/>
          <p:cNvSpPr txBox="1"/>
          <p:nvPr>
            <p:custDataLst>
              <p:tags r:id="rId10"/>
            </p:custDataLst>
          </p:nvPr>
        </p:nvSpPr>
        <p:spPr>
          <a:xfrm>
            <a:off x="4287237" y="1723059"/>
            <a:ext cx="2720695" cy="582211"/>
          </a:xfrm>
          <a:prstGeom prst="rect">
            <a:avLst/>
          </a:prstGeom>
          <a:blipFill dpi="0" rotWithShape="1">
            <a:blip r:embed="rId9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cap="all">
                <a:solidFill>
                  <a:srgbClr val="000000"/>
                </a:solidFill>
              </a:rPr>
              <a:t>第二阶段：水平增长（</a:t>
            </a:r>
            <a:r>
              <a:rPr lang="en-US" altLang="zh-CN" sz="1600" b="1" cap="all">
                <a:solidFill>
                  <a:srgbClr val="000000"/>
                </a:solidFill>
              </a:rPr>
              <a:t>'02-'11</a:t>
            </a:r>
            <a:r>
              <a:rPr lang="zh-CN" altLang="en-US" sz="1600" b="1" cap="all">
                <a:solidFill>
                  <a:srgbClr val="000000"/>
                </a:solidFill>
              </a:rPr>
              <a:t>）</a:t>
            </a:r>
            <a:endParaRPr lang="en-US" sz="1600" b="1" cap="all">
              <a:solidFill>
                <a:srgbClr val="000000"/>
              </a:solidFill>
            </a:endParaRPr>
          </a:p>
        </p:txBody>
      </p:sp>
      <p:sp>
        <p:nvSpPr>
          <p:cNvPr id="39" name="TextBox 38"/>
          <p:cNvSpPr txBox="1"/>
          <p:nvPr>
            <p:custDataLst>
              <p:tags r:id="rId11"/>
            </p:custDataLst>
          </p:nvPr>
        </p:nvSpPr>
        <p:spPr>
          <a:xfrm>
            <a:off x="7071431" y="1723059"/>
            <a:ext cx="2720695" cy="582211"/>
          </a:xfrm>
          <a:prstGeom prst="rect">
            <a:avLst/>
          </a:prstGeom>
          <a:blipFill dpi="0" rotWithShape="1">
            <a:blip r:embed="rId9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cap="all">
                <a:solidFill>
                  <a:srgbClr val="000000"/>
                </a:solidFill>
              </a:rPr>
              <a:t>第三阶段：</a:t>
            </a:r>
          </a:p>
          <a:p>
            <a:pPr algn="ctr"/>
            <a:r>
              <a:rPr lang="zh-CN" altLang="en-US" sz="1600" b="1" cap="all">
                <a:solidFill>
                  <a:srgbClr val="000000"/>
                </a:solidFill>
              </a:rPr>
              <a:t>垂直增长（自</a:t>
            </a:r>
            <a:r>
              <a:rPr lang="en-US" altLang="zh-CN" sz="1600" b="1" cap="all">
                <a:solidFill>
                  <a:srgbClr val="000000"/>
                </a:solidFill>
              </a:rPr>
              <a:t>2011</a:t>
            </a:r>
            <a:r>
              <a:rPr lang="zh-CN" altLang="en-US" sz="1600" b="1" cap="all">
                <a:solidFill>
                  <a:srgbClr val="000000"/>
                </a:solidFill>
              </a:rPr>
              <a:t>年以来）</a:t>
            </a:r>
            <a:endParaRPr lang="en-US" sz="1600" b="1" cap="all">
              <a:solidFill>
                <a:srgbClr val="000000"/>
              </a:solidFill>
            </a:endParaRPr>
          </a:p>
        </p:txBody>
      </p:sp>
      <p:grpSp>
        <p:nvGrpSpPr>
          <p:cNvPr id="10" name="Sticker69455"/>
          <p:cNvGrpSpPr/>
          <p:nvPr>
            <p:custDataLst>
              <p:tags r:id="rId12"/>
            </p:custDataLst>
          </p:nvPr>
        </p:nvGrpSpPr>
        <p:grpSpPr>
          <a:xfrm>
            <a:off x="7129845" y="643251"/>
            <a:ext cx="1441099" cy="247652"/>
            <a:chOff x="8169483" y="1304663"/>
            <a:chExt cx="1441099" cy="247652"/>
          </a:xfrm>
        </p:grpSpPr>
        <p:sp>
          <p:nvSpPr>
            <p:cNvPr id="7" name="StickerText69455"/>
            <p:cNvSpPr txBox="1"/>
            <p:nvPr/>
          </p:nvSpPr>
          <p:spPr>
            <a:xfrm>
              <a:off x="8620728" y="1320767"/>
              <a:ext cx="538609" cy="215444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 cap="all">
                  <a:solidFill>
                    <a:srgbClr val="000000"/>
                  </a:solidFill>
                  <a:latin typeface="Verdana"/>
                </a:rPr>
                <a:t>初步的</a:t>
              </a:r>
              <a:endParaRPr lang="en-US" sz="1400" b="1" cap="all" err="1">
                <a:solidFill>
                  <a:srgbClr val="000000"/>
                </a:solidFill>
                <a:latin typeface="Verdana"/>
              </a:endParaRPr>
            </a:p>
          </p:txBody>
        </p:sp>
        <p:cxnSp>
          <p:nvCxnSpPr>
            <p:cNvPr id="8" name="StickerLineTop69455"/>
            <p:cNvCxnSpPr/>
            <p:nvPr/>
          </p:nvCxnSpPr>
          <p:spPr>
            <a:xfrm>
              <a:off x="8169483" y="1304663"/>
              <a:ext cx="144109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ickerLineBottom69455"/>
            <p:cNvCxnSpPr/>
            <p:nvPr/>
          </p:nvCxnSpPr>
          <p:spPr>
            <a:xfrm>
              <a:off x="8169483" y="1552315"/>
              <a:ext cx="144109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76291769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Rectangle 24"/>
          <p:cNvSpPr/>
          <p:nvPr/>
        </p:nvSpPr>
        <p:spPr>
          <a:xfrm>
            <a:off x="139452" y="1307306"/>
            <a:ext cx="5932119" cy="5241957"/>
          </a:xfrm>
          <a:prstGeom prst="rect">
            <a:avLst/>
          </a:prstGeom>
          <a:solidFill>
            <a:srgbClr val="FFFFFF"/>
          </a:solidFill>
          <a:ln w="19050">
            <a:solidFill>
              <a:srgbClr val="333333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717" y="56429"/>
            <a:ext cx="9833871" cy="878857"/>
          </a:xfrm>
        </p:spPr>
        <p:txBody>
          <a:bodyPr/>
          <a:lstStyle/>
          <a:p>
            <a:r>
              <a:rPr lang="zh-CN" altLang="en-US"/>
              <a:t> </a:t>
            </a:r>
            <a:r>
              <a:rPr lang="zh-CN" altLang="en-US">
                <a:solidFill>
                  <a:srgbClr val="000000"/>
                </a:solidFill>
              </a:rPr>
              <a:t>快速消费品倾向于使用针对不同市场和渠道优先级</a:t>
            </a:r>
            <a:r>
              <a:rPr lang="en-US" altLang="zh-CN">
                <a:solidFill>
                  <a:srgbClr val="000000"/>
                </a:solidFill>
              </a:rPr>
              <a:t>/</a:t>
            </a:r>
            <a:r>
              <a:rPr lang="zh-CN" altLang="en-US">
                <a:solidFill>
                  <a:srgbClr val="000000"/>
                </a:solidFill>
              </a:rPr>
              <a:t>动态定制的不同</a:t>
            </a:r>
            <a:r>
              <a:rPr lang="en-US" altLang="zh-CN">
                <a:solidFill>
                  <a:srgbClr val="000000"/>
                </a:solidFill>
              </a:rPr>
              <a:t>RTM</a:t>
            </a:r>
            <a:r>
              <a:rPr lang="zh-CN" altLang="en-US">
                <a:solidFill>
                  <a:srgbClr val="000000"/>
                </a:solidFill>
              </a:rPr>
              <a:t>模型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">
                <a:solidFill>
                  <a:srgbClr val="FFFFFF"/>
                </a:solidFill>
              </a:rPr>
              <a:t>6_85 11_84</a:t>
            </a:r>
            <a:endParaRPr lang="en-US" sz="100" err="1">
              <a:solidFill>
                <a:srgbClr val="FFFFFF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-4565" y="0"/>
            <a:ext cx="674632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1800">
                <a:solidFill>
                  <a:srgbClr val="FFFFFF"/>
                </a:solidFill>
              </a:rPr>
              <a:t>3/4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327155" y="2181740"/>
            <a:ext cx="1789986" cy="3497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 i="1" u="sng">
                <a:solidFill>
                  <a:srgbClr val="000000"/>
                </a:solidFill>
              </a:rPr>
              <a:t>地理学的</a:t>
            </a:r>
            <a:endParaRPr lang="en-US" sz="1800" b="1" i="1" u="sng">
              <a:solidFill>
                <a:srgbClr val="00000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39452" y="1307307"/>
            <a:ext cx="5932119" cy="432048"/>
          </a:xfrm>
          <a:prstGeom prst="rect">
            <a:avLst/>
          </a:prstGeom>
          <a:solidFill>
            <a:srgbClr val="333333"/>
          </a:solidFill>
          <a:ln w="19050">
            <a:solidFill>
              <a:srgbClr val="3333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FFFF"/>
                </a:solidFill>
              </a:rPr>
              <a:t>地理和渠道优先级</a:t>
            </a:r>
            <a:endParaRPr lang="en-US" b="1">
              <a:solidFill>
                <a:srgbClr val="FFFFFF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 rot="16200000">
            <a:off x="156475" y="4364444"/>
            <a:ext cx="534368" cy="349702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 i="1" u="sng">
                <a:solidFill>
                  <a:srgbClr val="000000"/>
                </a:solidFill>
              </a:rPr>
              <a:t>渠道</a:t>
            </a:r>
            <a:endParaRPr lang="en-US" sz="1800" b="1" i="1" u="sng">
              <a:solidFill>
                <a:srgbClr val="000000"/>
              </a:solidFill>
            </a:endParaRPr>
          </a:p>
        </p:txBody>
      </p:sp>
      <p:graphicFrame>
        <p:nvGraphicFramePr>
          <p:cNvPr id="28" name="Table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0430738"/>
              </p:ext>
            </p:extLst>
          </p:nvPr>
        </p:nvGraphicFramePr>
        <p:xfrm>
          <a:off x="752863" y="2717428"/>
          <a:ext cx="5182829" cy="35727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504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771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38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638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6380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638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63195"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2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</a:pPr>
                      <a:r>
                        <a:rPr lang="zh-CN" altLang="en-US" sz="1100" b="1" i="0" u="none" baseline="0">
                          <a:solidFill>
                            <a:srgbClr val="000000"/>
                          </a:solidFill>
                        </a:rPr>
                        <a:t>地铁</a:t>
                      </a:r>
                      <a:endParaRPr lang="en-US" sz="1100" b="1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2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U1</a:t>
                      </a:r>
                    </a:p>
                  </a:txBody>
                  <a:tcPr marL="86868" marR="86868" marT="43434" marB="4343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2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U2</a:t>
                      </a:r>
                    </a:p>
                  </a:txBody>
                  <a:tcPr marL="86868" marR="86868" marT="43434" marB="4343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2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</a:pPr>
                      <a:r>
                        <a:rPr lang="zh-CN" altLang="en-US" sz="1100" b="1" i="0" u="none" baseline="0">
                          <a:solidFill>
                            <a:srgbClr val="000000"/>
                          </a:solidFill>
                        </a:rPr>
                        <a:t>郡县</a:t>
                      </a:r>
                      <a:endParaRPr lang="en-US" sz="1100" b="1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2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T&amp;V</a:t>
                      </a:r>
                    </a:p>
                  </a:txBody>
                  <a:tcPr marL="86868" marR="86868" marT="43434" marB="4343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2B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6535">
                <a:tc>
                  <a:txBody>
                    <a:bodyPr vert="horz" wrap="square"/>
                    <a:lstStyle/>
                    <a:p>
                      <a:pPr algn="ctr">
                        <a:buClrTx/>
                      </a:pPr>
                      <a:r>
                        <a:rPr lang="zh-CN" altLang="en-US" sz="1100" b="1" i="0" u="none" baseline="0">
                          <a:solidFill>
                            <a:srgbClr val="000000"/>
                          </a:solidFill>
                        </a:rPr>
                        <a:t>百万吨</a:t>
                      </a:r>
                      <a:r>
                        <a:rPr lang="en-US" altLang="zh-CN" sz="1100" b="1" i="0" u="none" baseline="0">
                          <a:solidFill>
                            <a:srgbClr val="000000"/>
                          </a:solidFill>
                        </a:rPr>
                        <a:t>/</a:t>
                      </a:r>
                      <a:r>
                        <a:rPr lang="zh-CN" altLang="en-US" sz="1100" b="1" i="0" u="none" baseline="0">
                          <a:solidFill>
                            <a:srgbClr val="000000"/>
                          </a:solidFill>
                        </a:rPr>
                        <a:t>千安</a:t>
                      </a:r>
                      <a:endParaRPr lang="en-US" sz="1100" b="1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2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en-US" sz="1500"/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en-US" sz="1500"/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en-US" sz="1500"/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en-US" sz="1500"/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en-US" sz="1500"/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7459">
                <a:tc>
                  <a:txBody>
                    <a:bodyPr vert="horz" wrap="square"/>
                    <a:lstStyle/>
                    <a:p>
                      <a:pPr algn="ctr">
                        <a:buClrTx/>
                      </a:pPr>
                      <a:r>
                        <a:rPr lang="en-US" sz="1100" b="1" i="0" u="none" baseline="0">
                          <a:solidFill>
                            <a:srgbClr val="000000"/>
                          </a:solidFill>
                        </a:rPr>
                        <a:t>GT</a:t>
                      </a:r>
                      <a:r>
                        <a:rPr lang="zh-CN" altLang="en-US" sz="1100" b="1" i="0" u="none" baseline="0">
                          <a:solidFill>
                            <a:srgbClr val="000000"/>
                          </a:solidFill>
                        </a:rPr>
                        <a:t>公司</a:t>
                      </a:r>
                      <a:endParaRPr lang="en-US" sz="1100" b="1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2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892175" rtl="0" eaLnBrk="1" latinLnBrk="0" hangingPunct="1"/>
                      <a:endParaRPr lang="en-US" sz="1300" b="1" kern="1200">
                        <a:solidFill>
                          <a:srgbClr val="000000"/>
                        </a:solidFill>
                        <a:latin typeface="+mn-lt"/>
                        <a:ea typeface="宋体" pitchFamily="2" charset="-122"/>
                        <a:cs typeface="Arial"/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892175" rtl="0" eaLnBrk="1" latinLnBrk="0" hangingPunct="1"/>
                      <a:endParaRPr lang="en-US" sz="1300" b="1" kern="1200">
                        <a:solidFill>
                          <a:srgbClr val="000000"/>
                        </a:solidFill>
                        <a:latin typeface="+mn-lt"/>
                        <a:ea typeface="宋体" pitchFamily="2" charset="-122"/>
                        <a:cs typeface="Arial"/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en-US" sz="1500"/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2296">
                <a:tc>
                  <a:txBody>
                    <a:bodyPr vert="horz" wrap="square"/>
                    <a:lstStyle/>
                    <a:p>
                      <a:pPr algn="ctr">
                        <a:buClrTx/>
                      </a:pPr>
                      <a:r>
                        <a:rPr lang="zh-CN" altLang="en-US" sz="1100" b="1" i="0" u="none" baseline="0">
                          <a:solidFill>
                            <a:srgbClr val="000000"/>
                          </a:solidFill>
                        </a:rPr>
                        <a:t>高端</a:t>
                      </a:r>
                      <a:r>
                        <a:rPr lang="en-US" altLang="zh-CN" sz="1100" b="1" i="0" u="none" baseline="0">
                          <a:solidFill>
                            <a:srgbClr val="000000"/>
                          </a:solidFill>
                        </a:rPr>
                        <a:t>/</a:t>
                      </a:r>
                      <a:r>
                        <a:rPr lang="zh-CN" altLang="en-US" sz="1100" b="1" i="0" u="none" baseline="0">
                          <a:solidFill>
                            <a:srgbClr val="000000"/>
                          </a:solidFill>
                        </a:rPr>
                        <a:t>中端</a:t>
                      </a:r>
                      <a:r>
                        <a:rPr lang="en-US" sz="1100" b="1" i="0" u="none" baseline="0">
                          <a:solidFill>
                            <a:srgbClr val="000000"/>
                          </a:solidFill>
                        </a:rPr>
                        <a:t>E&amp;D</a:t>
                      </a:r>
                      <a:endParaRPr lang="en-US" sz="1100" b="1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2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en-US" sz="1500"/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en-US" sz="1500"/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en-US" sz="1500"/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FFFFFF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2745">
                <a:tc>
                  <a:txBody>
                    <a:bodyPr vert="horz" wrap="square"/>
                    <a:lstStyle/>
                    <a:p>
                      <a:pPr algn="ctr">
                        <a:buClrTx/>
                      </a:pPr>
                      <a:r>
                        <a:rPr lang="zh-CN" altLang="en-US" sz="1100" b="1" i="0" u="none" baseline="0">
                          <a:solidFill>
                            <a:srgbClr val="000000"/>
                          </a:solidFill>
                        </a:rPr>
                        <a:t>低端</a:t>
                      </a:r>
                      <a:r>
                        <a:rPr lang="en-US" sz="1100" b="1" i="0" u="none" baseline="0">
                          <a:solidFill>
                            <a:srgbClr val="000000"/>
                          </a:solidFill>
                        </a:rPr>
                        <a:t>E&amp;D</a:t>
                      </a:r>
                      <a:endParaRPr lang="en-US" sz="1100" b="1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2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FFFFFF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FFFFFF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60501">
                <a:tc>
                  <a:txBody>
                    <a:bodyPr vert="horz" wrap="square"/>
                    <a:lstStyle/>
                    <a:p>
                      <a:pPr algn="ctr">
                        <a:buClrTx/>
                      </a:pPr>
                      <a:r>
                        <a:rPr lang="zh-CN" altLang="en-US" sz="1100" b="0" i="0" u="none" baseline="0">
                          <a:solidFill>
                            <a:srgbClr val="000000"/>
                          </a:solidFill>
                        </a:rPr>
                        <a:t>其他渠道（如体育场馆等）</a:t>
                      </a:r>
                      <a:endParaRPr lang="en-US" sz="1100" b="0" i="0" u="none" baseline="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2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FFFFFF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FFFFFF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en-US" sz="1500">
                        <a:solidFill>
                          <a:srgbClr val="000000"/>
                        </a:solidFill>
                      </a:endParaRPr>
                    </a:p>
                  </a:txBody>
                  <a:tcPr marL="86868" marR="86868" marT="43434" marB="434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>
            <p:custDataLst>
              <p:tags r:id="rId3"/>
            </p:custDataLst>
          </p:nvPr>
        </p:nvSpPr>
        <p:spPr>
          <a:xfrm>
            <a:off x="6304677" y="1828422"/>
            <a:ext cx="3843887" cy="3742939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864"/>
              </a:spcBef>
              <a:buSzTx/>
              <a:buFont typeface="Verdana"/>
              <a:buChar char="•"/>
            </a:pPr>
            <a:r>
              <a:rPr lang="en-US" altLang="zh-CN" sz="1800">
                <a:solidFill>
                  <a:srgbClr val="000000"/>
                </a:solidFill>
              </a:rPr>
              <a:t>RTM</a:t>
            </a:r>
            <a:r>
              <a:rPr lang="zh-CN" altLang="en-US" sz="1800">
                <a:solidFill>
                  <a:srgbClr val="000000"/>
                </a:solidFill>
              </a:rPr>
              <a:t>模型的不同组合，由以下因素驱动</a:t>
            </a:r>
          </a:p>
          <a:p>
            <a:pPr marL="182563" indent="-182563">
              <a:spcBef>
                <a:spcPts val="864"/>
              </a:spcBef>
              <a:buSzTx/>
              <a:buFont typeface="Verdana"/>
              <a:buChar char="•"/>
            </a:pPr>
            <a:r>
              <a:rPr lang="zh-CN" altLang="en-US" sz="1600">
                <a:solidFill>
                  <a:srgbClr val="000000"/>
                </a:solidFill>
              </a:rPr>
              <a:t>范畴性质</a:t>
            </a:r>
          </a:p>
          <a:p>
            <a:pPr marL="182563" indent="-182563">
              <a:spcBef>
                <a:spcPts val="864"/>
              </a:spcBef>
              <a:buSzTx/>
              <a:buFont typeface="Verdana"/>
              <a:buChar char="•"/>
            </a:pPr>
            <a:r>
              <a:rPr lang="zh-CN" altLang="en-US" sz="1600">
                <a:solidFill>
                  <a:srgbClr val="000000"/>
                </a:solidFill>
              </a:rPr>
              <a:t>市场规模</a:t>
            </a:r>
            <a:r>
              <a:rPr lang="en-US" altLang="zh-CN" sz="1600">
                <a:solidFill>
                  <a:srgbClr val="000000"/>
                </a:solidFill>
              </a:rPr>
              <a:t>/</a:t>
            </a:r>
            <a:r>
              <a:rPr lang="zh-CN" altLang="en-US" sz="1600">
                <a:solidFill>
                  <a:srgbClr val="000000"/>
                </a:solidFill>
              </a:rPr>
              <a:t>份额（成本</a:t>
            </a:r>
            <a:r>
              <a:rPr lang="en-US" altLang="zh-CN" sz="1600">
                <a:solidFill>
                  <a:srgbClr val="000000"/>
                </a:solidFill>
              </a:rPr>
              <a:t>/</a:t>
            </a:r>
            <a:r>
              <a:rPr lang="zh-CN" altLang="en-US" sz="1600">
                <a:solidFill>
                  <a:srgbClr val="000000"/>
                </a:solidFill>
              </a:rPr>
              <a:t>经济性）</a:t>
            </a:r>
          </a:p>
          <a:p>
            <a:pPr marL="182563" indent="-182563">
              <a:spcBef>
                <a:spcPts val="864"/>
              </a:spcBef>
              <a:buSzTx/>
              <a:buFont typeface="Verdana"/>
              <a:buChar char="•"/>
            </a:pPr>
            <a:r>
              <a:rPr lang="zh-CN" altLang="en-US" sz="1600">
                <a:solidFill>
                  <a:srgbClr val="000000"/>
                </a:solidFill>
              </a:rPr>
              <a:t>内部能力</a:t>
            </a:r>
          </a:p>
          <a:p>
            <a:pPr marL="182563" indent="-182563">
              <a:spcBef>
                <a:spcPts val="864"/>
              </a:spcBef>
              <a:buSzTx/>
              <a:buFont typeface="Verdana"/>
              <a:buChar char="•"/>
            </a:pPr>
            <a:endParaRPr lang="zh-CN" altLang="en-US" sz="1800" b="1"/>
          </a:p>
          <a:p>
            <a:pPr marL="182563" indent="-182563">
              <a:spcBef>
                <a:spcPts val="864"/>
              </a:spcBef>
              <a:buSzTx/>
              <a:buFont typeface="Verdana"/>
              <a:buChar char="•"/>
            </a:pPr>
            <a:r>
              <a:rPr lang="zh-CN" altLang="en-US" sz="1800">
                <a:solidFill>
                  <a:srgbClr val="000000"/>
                </a:solidFill>
              </a:rPr>
              <a:t>随着发展的不同阶段，不断发展</a:t>
            </a:r>
            <a:r>
              <a:rPr lang="en-US" altLang="zh-CN" sz="1800">
                <a:solidFill>
                  <a:srgbClr val="000000"/>
                </a:solidFill>
              </a:rPr>
              <a:t>RTM</a:t>
            </a:r>
            <a:r>
              <a:rPr lang="zh-CN" altLang="en-US" sz="1800">
                <a:solidFill>
                  <a:srgbClr val="000000"/>
                </a:solidFill>
              </a:rPr>
              <a:t>模型</a:t>
            </a:r>
          </a:p>
          <a:p>
            <a:pPr marL="182563" indent="-182563">
              <a:spcBef>
                <a:spcPts val="864"/>
              </a:spcBef>
              <a:buSzTx/>
              <a:buFont typeface="Verdana"/>
              <a:buChar char="•"/>
            </a:pPr>
            <a:r>
              <a:rPr lang="zh-CN" altLang="en-US" sz="1600">
                <a:solidFill>
                  <a:srgbClr val="000000"/>
                </a:solidFill>
              </a:rPr>
              <a:t>适应市场动态</a:t>
            </a:r>
          </a:p>
          <a:p>
            <a:pPr marL="182563" indent="-182563">
              <a:spcBef>
                <a:spcPts val="864"/>
              </a:spcBef>
              <a:buSzTx/>
              <a:buFont typeface="Verdana"/>
              <a:buChar char="•"/>
            </a:pPr>
            <a:r>
              <a:rPr lang="zh-CN" altLang="en-US" sz="1600">
                <a:solidFill>
                  <a:srgbClr val="000000"/>
                </a:solidFill>
              </a:rPr>
              <a:t>通过增加规模和内部功能来优化成本，而不牺牲控制能力</a:t>
            </a:r>
            <a:endParaRPr lang="en-US" sz="1600">
              <a:solidFill>
                <a:srgbClr val="000000"/>
              </a:solidFill>
            </a:endParaRPr>
          </a:p>
        </p:txBody>
      </p:sp>
      <p:grpSp>
        <p:nvGrpSpPr>
          <p:cNvPr id="11" name="Sticker87467"/>
          <p:cNvGrpSpPr/>
          <p:nvPr>
            <p:custDataLst>
              <p:tags r:id="rId4"/>
            </p:custDataLst>
          </p:nvPr>
        </p:nvGrpSpPr>
        <p:grpSpPr>
          <a:xfrm rot="19057456">
            <a:off x="2844138" y="4036472"/>
            <a:ext cx="1397932" cy="247652"/>
            <a:chOff x="8148644" y="1304663"/>
            <a:chExt cx="1482777" cy="247652"/>
          </a:xfrm>
        </p:grpSpPr>
        <p:sp>
          <p:nvSpPr>
            <p:cNvPr id="7" name="StickerText87467"/>
            <p:cNvSpPr txBox="1"/>
            <p:nvPr/>
          </p:nvSpPr>
          <p:spPr>
            <a:xfrm>
              <a:off x="8509167" y="1320767"/>
              <a:ext cx="761732" cy="215444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 cap="all">
                  <a:solidFill>
                    <a:srgbClr val="000000"/>
                  </a:solidFill>
                  <a:latin typeface="Verdana"/>
                </a:rPr>
                <a:t>说明性的</a:t>
              </a:r>
              <a:endParaRPr lang="en-US" sz="1400" b="1" cap="all" err="1">
                <a:solidFill>
                  <a:srgbClr val="000000"/>
                </a:solidFill>
                <a:latin typeface="Verdana"/>
              </a:endParaRPr>
            </a:p>
          </p:txBody>
        </p:sp>
        <p:cxnSp>
          <p:nvCxnSpPr>
            <p:cNvPr id="9" name="StickerLineTop87467"/>
            <p:cNvCxnSpPr/>
            <p:nvPr/>
          </p:nvCxnSpPr>
          <p:spPr>
            <a:xfrm>
              <a:off x="8148644" y="1304663"/>
              <a:ext cx="1482777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ickerLineBottom87467"/>
            <p:cNvCxnSpPr/>
            <p:nvPr/>
          </p:nvCxnSpPr>
          <p:spPr>
            <a:xfrm>
              <a:off x="8148644" y="1552315"/>
              <a:ext cx="1482777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>
            <a:off x="6332140" y="1307307"/>
            <a:ext cx="3699871" cy="432048"/>
          </a:xfrm>
          <a:prstGeom prst="rect">
            <a:avLst/>
          </a:prstGeom>
          <a:solidFill>
            <a:srgbClr val="333333"/>
          </a:solidFill>
          <a:ln w="19050">
            <a:solidFill>
              <a:srgbClr val="3333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FFFFFF"/>
                </a:solidFill>
              </a:rPr>
              <a:t>…</a:t>
            </a:r>
            <a:r>
              <a:rPr lang="zh-CN" altLang="en-US" b="1">
                <a:solidFill>
                  <a:srgbClr val="FFFFFF"/>
                </a:solidFill>
              </a:rPr>
              <a:t>以及其他考虑因素</a:t>
            </a:r>
            <a:endParaRPr lang="en-US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844222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4" name="Freeform 2"/>
          <p:cNvSpPr/>
          <p:nvPr/>
        </p:nvSpPr>
        <p:spPr bwMode="auto">
          <a:xfrm>
            <a:off x="2079306" y="3700424"/>
            <a:ext cx="3244721" cy="2123142"/>
          </a:xfrm>
          <a:custGeom>
            <a:gdLst>
              <a:gd name="T0" fmla="*/ 12592 w 1743"/>
              <a:gd name="T1" fmla="*/ 1101372 h 1269"/>
              <a:gd name="T2" fmla="*/ 0 w 1743"/>
              <a:gd name="T3" fmla="*/ 2124075 h 1269"/>
              <a:gd name="T4" fmla="*/ 3135313 w 1743"/>
              <a:gd name="T5" fmla="*/ 2124075 h 1269"/>
              <a:gd name="T6" fmla="*/ 3135313 w 1743"/>
              <a:gd name="T7" fmla="*/ 0 h 1269"/>
              <a:gd name="T8" fmla="*/ 1196204 w 1743"/>
              <a:gd name="T9" fmla="*/ 0 h 1269"/>
              <a:gd name="T10" fmla="*/ 1196204 w 1743"/>
              <a:gd name="T11" fmla="*/ 1091329 h 1269"/>
              <a:gd name="T12" fmla="*/ 12592 w 1743"/>
              <a:gd name="T13" fmla="*/ 1101372 h 126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743"/>
              <a:gd name="T22" fmla="*/ 0 h 1269"/>
              <a:gd name="T23" fmla="*/ 1743 w 1743"/>
              <a:gd name="T24" fmla="*/ 1269 h 1269"/>
            </a:gdLst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743" h="1269">
                <a:moveTo>
                  <a:pt x="7" y="658"/>
                </a:moveTo>
                <a:lnTo>
                  <a:pt x="0" y="1269"/>
                </a:lnTo>
                <a:lnTo>
                  <a:pt x="1743" y="1269"/>
                </a:lnTo>
                <a:lnTo>
                  <a:pt x="1743" y="0"/>
                </a:lnTo>
                <a:lnTo>
                  <a:pt x="665" y="0"/>
                </a:lnTo>
                <a:lnTo>
                  <a:pt x="665" y="652"/>
                </a:lnTo>
                <a:lnTo>
                  <a:pt x="7" y="658"/>
                </a:lnTo>
                <a:close/>
              </a:path>
            </a:pathLst>
          </a:custGeom>
          <a:solidFill>
            <a:srgbClr val="336633"/>
          </a:solidFill>
          <a:ln w="12700" cap="flat" cmpd="sng">
            <a:solidFill>
              <a:schemeClr val="tx1"/>
            </a:solidFill>
            <a:prstDash val="solid"/>
            <a:round/>
          </a:ln>
        </p:spPr>
        <p:txBody>
          <a:bodyPr lIns="91413" tIns="45706" rIns="91413" bIns="4570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1445" name="Rectangle 3"/>
          <p:cNvSpPr>
            <a:spLocks noChangeArrowheads="1"/>
          </p:cNvSpPr>
          <p:nvPr/>
        </p:nvSpPr>
        <p:spPr bwMode="auto">
          <a:xfrm>
            <a:off x="1498371" y="2657894"/>
            <a:ext cx="2645957" cy="1052050"/>
          </a:xfrm>
          <a:prstGeom prst="rect">
            <a:avLst/>
          </a:prstGeom>
          <a:solidFill>
            <a:srgbClr val="CC6666"/>
          </a:solidFill>
          <a:ln w="12700" algn="ctr">
            <a:solidFill>
              <a:schemeClr val="tx1"/>
            </a:solidFill>
            <a:miter lim="800000"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endParaRPr lang="en-US" sz="2000" b="1">
              <a:latin typeface="Arial"/>
            </a:endParaRPr>
          </a:p>
        </p:txBody>
      </p:sp>
      <p:sp>
        <p:nvSpPr>
          <p:cNvPr id="61446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571500" y="11162"/>
            <a:ext cx="9764803" cy="963228"/>
          </a:xfrm>
          <a:noFill/>
        </p:spPr>
        <p:txBody>
          <a:bodyPr wrap="square" lIns="100472" tIns="50236" rIns="100472" bIns="50236" anchor="t">
            <a:spAutoFit/>
          </a:bodyPr>
          <a:lstStyle/>
          <a:p>
            <a:r>
              <a:rPr lang="zh-CN" altLang="en-US" sz="2800">
                <a:solidFill>
                  <a:srgbClr val="000000"/>
                </a:solidFill>
              </a:rPr>
              <a:t>例如：箭牌对其</a:t>
            </a:r>
            <a:r>
              <a:rPr lang="en-US" altLang="zh-CN" sz="2800">
                <a:solidFill>
                  <a:srgbClr val="000000"/>
                </a:solidFill>
              </a:rPr>
              <a:t>RTM</a:t>
            </a:r>
            <a:r>
              <a:rPr lang="zh-CN" altLang="en-US" sz="2800">
                <a:solidFill>
                  <a:srgbClr val="000000"/>
                </a:solidFill>
              </a:rPr>
              <a:t>车型进行了调整，对主要城市和</a:t>
            </a:r>
            <a:r>
              <a:rPr lang="en-US" altLang="zh-CN" sz="2800">
                <a:solidFill>
                  <a:srgbClr val="000000"/>
                </a:solidFill>
              </a:rPr>
              <a:t>TT</a:t>
            </a:r>
            <a:r>
              <a:rPr lang="zh-CN" altLang="en-US" sz="2800">
                <a:solidFill>
                  <a:srgbClr val="000000"/>
                </a:solidFill>
              </a:rPr>
              <a:t>进行了差异化关注</a:t>
            </a:r>
            <a:endParaRPr lang="en-GB" sz="2800">
              <a:solidFill>
                <a:srgbClr val="000000"/>
              </a:solidFill>
            </a:endParaRPr>
          </a:p>
        </p:txBody>
      </p:sp>
      <p:sp>
        <p:nvSpPr>
          <p:cNvPr id="61447" name="Title Two"/>
          <p:cNvSpPr txBox="1">
            <a:spLocks noChangeArrowheads="1"/>
          </p:cNvSpPr>
          <p:nvPr/>
        </p:nvSpPr>
        <p:spPr bwMode="auto">
          <a:xfrm>
            <a:off x="595222" y="875915"/>
            <a:ext cx="999178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pPr algn="r" eaLnBrk="1" fontAlgn="t" hangingPunct="1"/>
            <a:r>
              <a:rPr lang="en-GB" sz="2200" b="1">
                <a:latin typeface="Arial"/>
              </a:rPr>
              <a:t> </a:t>
            </a:r>
          </a:p>
        </p:txBody>
      </p:sp>
      <p:pic>
        <p:nvPicPr>
          <p:cNvPr id="61448" name="Picture 6" descr="wrigley_logo_blu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8636364" y="594996"/>
            <a:ext cx="1517417" cy="352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49" name="Notes"/>
          <p:cNvSpPr txBox="1">
            <a:spLocks noChangeArrowheads="1"/>
          </p:cNvSpPr>
          <p:nvPr/>
        </p:nvSpPr>
        <p:spPr bwMode="auto">
          <a:xfrm>
            <a:off x="296818" y="6352397"/>
            <a:ext cx="8118819" cy="571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46786" tIns="46786" rIns="46786" bIns="46786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spcBef>
                <a:spcPct val="50000"/>
              </a:spcBef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000000"/>
                </a:solidFill>
              </a:rPr>
              <a:t>*家乐福、沃尔玛、欧尚、大润发、易初莲花、麦德龙</a:t>
            </a:r>
            <a:br>
              <a:rPr lang="zh-CN" altLang="en-US"/>
            </a:br>
            <a:r>
              <a:rPr lang="zh-CN" altLang="en-US">
                <a:solidFill>
                  <a:srgbClr val="000000"/>
                </a:solidFill>
              </a:rPr>
              <a:t>**配送可由第三方物流提供商完成</a:t>
            </a:r>
            <a:br>
              <a:rPr lang="zh-CN" altLang="en-US"/>
            </a:br>
            <a:r>
              <a:rPr lang="zh-CN" altLang="en-US">
                <a:solidFill>
                  <a:srgbClr val="000000"/>
                </a:solidFill>
              </a:rPr>
              <a:t>来源：专家访谈；文献检索</a:t>
            </a:r>
            <a:endParaRPr lang="en-GB">
              <a:solidFill>
                <a:srgbClr val="000000"/>
              </a:solidFill>
            </a:endParaRPr>
          </a:p>
        </p:txBody>
      </p:sp>
      <p:sp>
        <p:nvSpPr>
          <p:cNvPr id="61450" name="Rectangle 8"/>
          <p:cNvSpPr>
            <a:spLocks noChangeArrowheads="1"/>
          </p:cNvSpPr>
          <p:nvPr/>
        </p:nvSpPr>
        <p:spPr bwMode="auto">
          <a:xfrm>
            <a:off x="1520592" y="1615366"/>
            <a:ext cx="1212664" cy="1050463"/>
          </a:xfrm>
          <a:prstGeom prst="rect">
            <a:avLst/>
          </a:prstGeom>
          <a:solidFill>
            <a:srgbClr val="99CCFF"/>
          </a:solidFill>
          <a:ln w="12700" algn="ctr">
            <a:solidFill>
              <a:schemeClr val="tx1"/>
            </a:solidFill>
            <a:miter lim="800000"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zh-CN" altLang="en-US" sz="1500" b="1">
                <a:solidFill>
                  <a:srgbClr val="000000"/>
                </a:solidFill>
                <a:latin typeface="Arial"/>
                <a:ea typeface="宋体" pitchFamily="2" charset="-122"/>
              </a:rPr>
              <a:t>重点城市</a:t>
            </a:r>
          </a:p>
          <a:p>
            <a:pPr algn="ctr" defTabSz="1004587"/>
            <a:r>
              <a:rPr lang="zh-CN" altLang="en-US" sz="1100" b="1">
                <a:solidFill>
                  <a:srgbClr val="000000"/>
                </a:solidFill>
                <a:latin typeface="Arial"/>
                <a:ea typeface="宋体" pitchFamily="2" charset="-122"/>
              </a:rPr>
              <a:t>（</a:t>
            </a:r>
            <a:r>
              <a:rPr lang="en-US" altLang="zh-CN" sz="1100" b="1">
                <a:solidFill>
                  <a:srgbClr val="000000"/>
                </a:solidFill>
                <a:latin typeface="Arial"/>
                <a:ea typeface="宋体" pitchFamily="2" charset="-122"/>
              </a:rPr>
              <a:t>~50</a:t>
            </a:r>
            <a:r>
              <a:rPr lang="zh-CN" altLang="en-US" sz="1100" b="1">
                <a:solidFill>
                  <a:srgbClr val="000000"/>
                </a:solidFill>
                <a:latin typeface="Arial"/>
                <a:ea typeface="宋体" pitchFamily="2" charset="-122"/>
              </a:rPr>
              <a:t>个重点和省级城市）</a:t>
            </a:r>
            <a:endParaRPr lang="en-GB" altLang="zh-CN" sz="1100" b="1">
              <a:solidFill>
                <a:srgbClr val="000000"/>
              </a:solidFill>
              <a:latin typeface="Arial"/>
              <a:ea typeface="宋体" pitchFamily="2" charset="-122"/>
            </a:endParaRPr>
          </a:p>
        </p:txBody>
      </p:sp>
      <p:sp>
        <p:nvSpPr>
          <p:cNvPr id="61451" name="Rectangle 9"/>
          <p:cNvSpPr>
            <a:spLocks noChangeArrowheads="1"/>
          </p:cNvSpPr>
          <p:nvPr/>
        </p:nvSpPr>
        <p:spPr bwMode="auto">
          <a:xfrm>
            <a:off x="2731670" y="1615366"/>
            <a:ext cx="1215839" cy="1050463"/>
          </a:xfrm>
          <a:prstGeom prst="rect">
            <a:avLst/>
          </a:prstGeom>
          <a:solidFill>
            <a:srgbClr val="99CCFF"/>
          </a:solidFill>
          <a:ln w="12700" algn="ctr">
            <a:solidFill>
              <a:schemeClr val="tx1"/>
            </a:solidFill>
            <a:miter lim="800000"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en-US" altLang="zh-CN" sz="1500" b="1">
                <a:solidFill>
                  <a:srgbClr val="000000"/>
                </a:solidFill>
                <a:latin typeface="Arial"/>
              </a:rPr>
              <a:t>B</a:t>
            </a:r>
            <a:r>
              <a:rPr lang="zh-CN" altLang="en-US" sz="1500" b="1">
                <a:solidFill>
                  <a:srgbClr val="000000"/>
                </a:solidFill>
                <a:latin typeface="Arial"/>
              </a:rPr>
              <a:t>类城市</a:t>
            </a:r>
          </a:p>
          <a:p>
            <a:pPr algn="ctr" defTabSz="1004587"/>
            <a:r>
              <a:rPr lang="zh-CN" altLang="en-US" sz="1100" b="1">
                <a:solidFill>
                  <a:srgbClr val="000000"/>
                </a:solidFill>
                <a:latin typeface="Arial"/>
              </a:rPr>
              <a:t>（</a:t>
            </a:r>
            <a:r>
              <a:rPr lang="en-US" altLang="zh-CN" sz="1100" b="1">
                <a:solidFill>
                  <a:srgbClr val="000000"/>
                </a:solidFill>
                <a:latin typeface="Arial"/>
              </a:rPr>
              <a:t>~200</a:t>
            </a:r>
            <a:r>
              <a:rPr lang="zh-CN" altLang="en-US" sz="1100" b="1">
                <a:solidFill>
                  <a:srgbClr val="000000"/>
                </a:solidFill>
                <a:latin typeface="Arial"/>
              </a:rPr>
              <a:t>个地级市）</a:t>
            </a:r>
            <a:endParaRPr lang="en-GB" sz="11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52" name="Rectangle 10"/>
          <p:cNvSpPr>
            <a:spLocks noChangeArrowheads="1"/>
          </p:cNvSpPr>
          <p:nvPr/>
        </p:nvSpPr>
        <p:spPr bwMode="auto">
          <a:xfrm>
            <a:off x="3931636" y="1615366"/>
            <a:ext cx="1392392" cy="1050463"/>
          </a:xfrm>
          <a:prstGeom prst="rect">
            <a:avLst/>
          </a:prstGeom>
          <a:solidFill>
            <a:srgbClr val="99CCFF"/>
          </a:solidFill>
          <a:ln w="12700" algn="ctr">
            <a:solidFill>
              <a:schemeClr val="tx1"/>
            </a:solidFill>
            <a:miter lim="800000"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en-US" altLang="zh-CN" sz="1500" b="1">
                <a:solidFill>
                  <a:srgbClr val="000000"/>
                </a:solidFill>
                <a:latin typeface="Arial"/>
              </a:rPr>
              <a:t>C</a:t>
            </a:r>
            <a:r>
              <a:rPr lang="zh-CN" altLang="en-US" sz="1500" b="1">
                <a:solidFill>
                  <a:srgbClr val="000000"/>
                </a:solidFill>
                <a:latin typeface="Arial"/>
              </a:rPr>
              <a:t>、</a:t>
            </a:r>
            <a:r>
              <a:rPr lang="en-US" altLang="zh-CN" sz="1500" b="1">
                <a:solidFill>
                  <a:srgbClr val="000000"/>
                </a:solidFill>
                <a:latin typeface="Arial"/>
              </a:rPr>
              <a:t>D</a:t>
            </a:r>
            <a:r>
              <a:rPr lang="zh-CN" altLang="en-US" sz="1500" b="1">
                <a:solidFill>
                  <a:srgbClr val="000000"/>
                </a:solidFill>
                <a:latin typeface="Arial"/>
              </a:rPr>
              <a:t>城市和农村</a:t>
            </a:r>
          </a:p>
          <a:p>
            <a:pPr algn="ctr" defTabSz="1004587"/>
            <a:r>
              <a:rPr lang="zh-CN" altLang="en-US" sz="1100" b="1">
                <a:solidFill>
                  <a:srgbClr val="000000"/>
                </a:solidFill>
                <a:latin typeface="Arial"/>
              </a:rPr>
              <a:t>（较小的地级市、县、镇）</a:t>
            </a:r>
            <a:endParaRPr lang="en-GB" sz="11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53" name="Rectangle 11"/>
          <p:cNvSpPr>
            <a:spLocks noChangeArrowheads="1"/>
          </p:cNvSpPr>
          <p:nvPr/>
        </p:nvSpPr>
        <p:spPr bwMode="auto">
          <a:xfrm>
            <a:off x="296818" y="2657894"/>
            <a:ext cx="1214251" cy="1052050"/>
          </a:xfrm>
          <a:prstGeom prst="rect">
            <a:avLst/>
          </a:prstGeom>
          <a:solidFill>
            <a:schemeClr val="accent1"/>
          </a:solidFill>
          <a:ln w="12700" algn="ctr">
            <a:solidFill>
              <a:schemeClr val="tx1"/>
            </a:solidFill>
            <a:miter lim="800000"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zh-CN" altLang="en-US" sz="1500" b="1">
                <a:solidFill>
                  <a:srgbClr val="000000"/>
                </a:solidFill>
                <a:latin typeface="Arial"/>
              </a:rPr>
              <a:t>全球</a:t>
            </a:r>
            <a:r>
              <a:rPr lang="en-US" altLang="zh-CN" sz="1500" b="1">
                <a:solidFill>
                  <a:srgbClr val="000000"/>
                </a:solidFill>
                <a:latin typeface="Arial"/>
              </a:rPr>
              <a:t>6 kA*</a:t>
            </a:r>
          </a:p>
          <a:p>
            <a:pPr algn="ctr" defTabSz="1004587"/>
            <a:r>
              <a:rPr lang="zh-CN" altLang="en-US" sz="1100" b="1">
                <a:solidFill>
                  <a:srgbClr val="000000"/>
                </a:solidFill>
                <a:latin typeface="Arial"/>
              </a:rPr>
              <a:t>（约占销售额的</a:t>
            </a:r>
            <a:r>
              <a:rPr lang="en-US" altLang="zh-CN" sz="1100" b="1">
                <a:solidFill>
                  <a:srgbClr val="000000"/>
                </a:solidFill>
                <a:latin typeface="Arial"/>
              </a:rPr>
              <a:t>10%</a:t>
            </a:r>
            <a:r>
              <a:rPr lang="zh-CN" altLang="en-US" sz="1100" b="1">
                <a:solidFill>
                  <a:srgbClr val="000000"/>
                </a:solidFill>
                <a:latin typeface="Arial"/>
              </a:rPr>
              <a:t>）</a:t>
            </a:r>
            <a:endParaRPr lang="en-GB" sz="11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54" name="Rectangle 12"/>
          <p:cNvSpPr>
            <a:spLocks noChangeArrowheads="1"/>
          </p:cNvSpPr>
          <p:nvPr/>
        </p:nvSpPr>
        <p:spPr bwMode="auto">
          <a:xfrm>
            <a:off x="296818" y="3713118"/>
            <a:ext cx="1214251" cy="1052051"/>
          </a:xfrm>
          <a:prstGeom prst="rect">
            <a:avLst/>
          </a:prstGeom>
          <a:solidFill>
            <a:schemeClr val="accent1"/>
          </a:solidFill>
          <a:ln w="12700" algn="ctr">
            <a:solidFill>
              <a:schemeClr val="tx1"/>
            </a:solidFill>
            <a:miter lim="800000"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zh-CN" altLang="en-US" sz="1500" b="1">
                <a:solidFill>
                  <a:srgbClr val="000000"/>
                </a:solidFill>
                <a:latin typeface="Arial"/>
              </a:rPr>
              <a:t>其他</a:t>
            </a:r>
            <a:r>
              <a:rPr lang="en-US" altLang="zh-CN" sz="1500" b="1">
                <a:solidFill>
                  <a:srgbClr val="000000"/>
                </a:solidFill>
                <a:latin typeface="Arial"/>
              </a:rPr>
              <a:t>MT</a:t>
            </a:r>
          </a:p>
          <a:p>
            <a:pPr algn="ctr" defTabSz="1004587"/>
            <a:r>
              <a:rPr lang="zh-CN" altLang="en-US" sz="1100" b="1">
                <a:solidFill>
                  <a:srgbClr val="000000"/>
                </a:solidFill>
                <a:latin typeface="Arial"/>
              </a:rPr>
              <a:t>（约占销售额的</a:t>
            </a:r>
            <a:r>
              <a:rPr lang="en-US" altLang="zh-CN" sz="1100" b="1">
                <a:solidFill>
                  <a:srgbClr val="000000"/>
                </a:solidFill>
                <a:latin typeface="Arial"/>
              </a:rPr>
              <a:t>40%</a:t>
            </a:r>
            <a:r>
              <a:rPr lang="zh-CN" altLang="en-US" sz="1100" b="1">
                <a:solidFill>
                  <a:srgbClr val="000000"/>
                </a:solidFill>
                <a:latin typeface="Arial"/>
              </a:rPr>
              <a:t>）</a:t>
            </a:r>
            <a:endParaRPr lang="en-GB" sz="11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55" name="Rectangle 13"/>
          <p:cNvSpPr>
            <a:spLocks noChangeArrowheads="1"/>
          </p:cNvSpPr>
          <p:nvPr/>
        </p:nvSpPr>
        <p:spPr bwMode="auto">
          <a:xfrm>
            <a:off x="296818" y="4768343"/>
            <a:ext cx="1214251" cy="1050463"/>
          </a:xfrm>
          <a:prstGeom prst="rect">
            <a:avLst/>
          </a:prstGeom>
          <a:solidFill>
            <a:schemeClr val="accent1"/>
          </a:solidFill>
          <a:ln w="12700" algn="ctr">
            <a:solidFill>
              <a:schemeClr val="tx1"/>
            </a:solidFill>
            <a:miter lim="800000"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en-US" altLang="zh-CN" sz="1500" b="1">
                <a:solidFill>
                  <a:srgbClr val="000000"/>
                </a:solidFill>
                <a:latin typeface="Arial"/>
              </a:rPr>
              <a:t>TT</a:t>
            </a:r>
            <a:r>
              <a:rPr lang="zh-CN" altLang="en-US" sz="1500" b="1">
                <a:solidFill>
                  <a:srgbClr val="000000"/>
                </a:solidFill>
                <a:latin typeface="Arial"/>
              </a:rPr>
              <a:t>语言</a:t>
            </a:r>
          </a:p>
          <a:p>
            <a:pPr algn="ctr" defTabSz="1004587"/>
            <a:r>
              <a:rPr lang="zh-CN" altLang="en-US" sz="1100" b="1">
                <a:solidFill>
                  <a:srgbClr val="000000"/>
                </a:solidFill>
                <a:latin typeface="Arial"/>
              </a:rPr>
              <a:t>（约占销售额的</a:t>
            </a:r>
            <a:r>
              <a:rPr lang="en-US" altLang="zh-CN" sz="1100" b="1">
                <a:solidFill>
                  <a:srgbClr val="000000"/>
                </a:solidFill>
                <a:latin typeface="Arial"/>
              </a:rPr>
              <a:t>50%</a:t>
            </a:r>
            <a:r>
              <a:rPr lang="zh-CN" altLang="en-US" sz="1100" b="1">
                <a:solidFill>
                  <a:srgbClr val="000000"/>
                </a:solidFill>
                <a:latin typeface="Arial"/>
              </a:rPr>
              <a:t>）</a:t>
            </a:r>
            <a:endParaRPr lang="en-GB" sz="11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56" name="Freeform 14"/>
          <p:cNvSpPr/>
          <p:nvPr/>
        </p:nvSpPr>
        <p:spPr bwMode="auto">
          <a:xfrm>
            <a:off x="1498371" y="3700424"/>
            <a:ext cx="2428503" cy="2123142"/>
          </a:xfrm>
          <a:custGeom>
            <a:gdLst>
              <a:gd name="T0" fmla="*/ 12594 w 1350"/>
              <a:gd name="T1" fmla="*/ 11708 h 1270"/>
              <a:gd name="T2" fmla="*/ 0 w 1350"/>
              <a:gd name="T3" fmla="*/ 2124075 h 1270"/>
              <a:gd name="T4" fmla="*/ 1734397 w 1350"/>
              <a:gd name="T5" fmla="*/ 2124075 h 1270"/>
              <a:gd name="T6" fmla="*/ 1746991 w 1350"/>
              <a:gd name="T7" fmla="*/ 1078763 h 1270"/>
              <a:gd name="T8" fmla="*/ 2428875 w 1350"/>
              <a:gd name="T9" fmla="*/ 1085453 h 1270"/>
              <a:gd name="T10" fmla="*/ 2421678 w 1350"/>
              <a:gd name="T11" fmla="*/ 0 h 1270"/>
              <a:gd name="T12" fmla="*/ 12594 w 1350"/>
              <a:gd name="T13" fmla="*/ 11708 h 127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350"/>
              <a:gd name="T22" fmla="*/ 0 h 1270"/>
              <a:gd name="T23" fmla="*/ 1350 w 1350"/>
              <a:gd name="T24" fmla="*/ 1270 h 1270"/>
            </a:gdLst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350" h="1270">
                <a:moveTo>
                  <a:pt x="7" y="7"/>
                </a:moveTo>
                <a:lnTo>
                  <a:pt x="0" y="1270"/>
                </a:lnTo>
                <a:lnTo>
                  <a:pt x="964" y="1270"/>
                </a:lnTo>
                <a:lnTo>
                  <a:pt x="971" y="645"/>
                </a:lnTo>
                <a:lnTo>
                  <a:pt x="1350" y="649"/>
                </a:lnTo>
                <a:lnTo>
                  <a:pt x="1346" y="0"/>
                </a:lnTo>
                <a:lnTo>
                  <a:pt x="7" y="7"/>
                </a:lnTo>
                <a:close/>
              </a:path>
            </a:pathLst>
          </a:custGeom>
          <a:solidFill>
            <a:srgbClr val="339966"/>
          </a:solidFill>
          <a:ln w="12700" cap="flat" cmpd="sng">
            <a:solidFill>
              <a:schemeClr val="tx1"/>
            </a:solidFill>
            <a:prstDash val="solid"/>
            <a:round/>
          </a:ln>
        </p:spPr>
        <p:txBody>
          <a:bodyPr lIns="91413" tIns="45706" rIns="91413" bIns="4570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1457" name="Text Box 15"/>
          <p:cNvSpPr txBox="1">
            <a:spLocks noChangeArrowheads="1"/>
          </p:cNvSpPr>
          <p:nvPr/>
        </p:nvSpPr>
        <p:spPr bwMode="auto">
          <a:xfrm>
            <a:off x="1672969" y="2935585"/>
            <a:ext cx="2398345" cy="301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0472" tIns="50236" rIns="100472" bIns="50236">
            <a:spAutoFit/>
          </a:bodyPr>
          <a:lstStyle>
            <a:defPPr>
              <a:defRPr lang="en-US"/>
            </a:defPPr>
            <a:lvl1pPr marL="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1300" b="1" i="1">
                <a:solidFill>
                  <a:srgbClr val="FFFFFF"/>
                </a:solidFill>
              </a:rPr>
              <a:t>直销与分销**</a:t>
            </a:r>
            <a:endParaRPr lang="en-GB" sz="1300" b="1" i="1">
              <a:solidFill>
                <a:srgbClr val="FFFFFF"/>
              </a:solidFill>
            </a:endParaRPr>
          </a:p>
        </p:txBody>
      </p:sp>
      <p:sp>
        <p:nvSpPr>
          <p:cNvPr id="61458" name="Text Box 16"/>
          <p:cNvSpPr txBox="1">
            <a:spLocks noChangeArrowheads="1"/>
          </p:cNvSpPr>
          <p:nvPr/>
        </p:nvSpPr>
        <p:spPr bwMode="auto">
          <a:xfrm>
            <a:off x="1651454" y="4240183"/>
            <a:ext cx="1701539" cy="801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0472" tIns="50236" rIns="100472" bIns="50236">
            <a:spAutoFit/>
          </a:bodyPr>
          <a:lstStyle>
            <a:defPPr>
              <a:defRPr lang="en-US"/>
            </a:defPPr>
            <a:lvl1pPr marL="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1300" b="1" i="1">
                <a:solidFill>
                  <a:srgbClr val="FFFFFF"/>
                </a:solidFill>
              </a:rPr>
              <a:t>直接和间接销售的混合；</a:t>
            </a:r>
          </a:p>
          <a:p>
            <a:pPr algn="ctr" eaLnBrk="1" hangingPunct="1">
              <a:spcBef>
                <a:spcPct val="50000"/>
              </a:spcBef>
            </a:pPr>
            <a:r>
              <a:rPr lang="zh-CN" altLang="en-US" sz="1300" b="1" i="1">
                <a:solidFill>
                  <a:srgbClr val="FFFFFF"/>
                </a:solidFill>
              </a:rPr>
              <a:t>间接分配</a:t>
            </a:r>
            <a:endParaRPr lang="en-US" sz="1300" b="1" i="1">
              <a:solidFill>
                <a:srgbClr val="FFFFFF"/>
              </a:solidFill>
            </a:endParaRPr>
          </a:p>
        </p:txBody>
      </p:sp>
      <p:sp>
        <p:nvSpPr>
          <p:cNvPr id="61459" name="Text Box 17"/>
          <p:cNvSpPr txBox="1">
            <a:spLocks noChangeArrowheads="1"/>
          </p:cNvSpPr>
          <p:nvPr/>
        </p:nvSpPr>
        <p:spPr bwMode="auto">
          <a:xfrm>
            <a:off x="3417364" y="4923849"/>
            <a:ext cx="1701539" cy="301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0472" tIns="50236" rIns="100472" bIns="50236">
            <a:spAutoFit/>
          </a:bodyPr>
          <a:lstStyle>
            <a:defPPr>
              <a:defRPr lang="en-US"/>
            </a:defPPr>
            <a:lvl1pPr marL="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1004888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100488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1300" b="1" i="1">
                <a:solidFill>
                  <a:srgbClr val="FFFFFF"/>
                </a:solidFill>
                <a:ea typeface="宋体" pitchFamily="2" charset="-122"/>
              </a:rPr>
              <a:t>间接销售与分销</a:t>
            </a:r>
            <a:endParaRPr lang="en-GB" sz="1300" b="1" i="1">
              <a:solidFill>
                <a:srgbClr val="FFFFFF"/>
              </a:solidFill>
            </a:endParaRPr>
          </a:p>
        </p:txBody>
      </p:sp>
      <p:sp>
        <p:nvSpPr>
          <p:cNvPr id="61460" name="AutoShape 18"/>
          <p:cNvSpPr>
            <a:spLocks noChangeArrowheads="1"/>
          </p:cNvSpPr>
          <p:nvPr/>
        </p:nvSpPr>
        <p:spPr bwMode="auto">
          <a:xfrm>
            <a:off x="5801492" y="2027386"/>
            <a:ext cx="4347072" cy="3669914"/>
          </a:xfrm>
          <a:prstGeom prst="roundRect">
            <a:avLst>
              <a:gd name="adj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square" lIns="51423" tIns="51423" rIns="51423" bIns="51423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8360" indent="-298360" defTabSz="1077590">
              <a:spcBef>
                <a:spcPct val="40000"/>
              </a:spcBef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 sz="1800" b="1">
                <a:solidFill>
                  <a:srgbClr val="000000"/>
                </a:solidFill>
              </a:rPr>
              <a:t>箭牌在中国拥有超过</a:t>
            </a:r>
            <a:r>
              <a:rPr lang="en-US" altLang="zh-CN" sz="1800" b="1">
                <a:solidFill>
                  <a:srgbClr val="000000"/>
                </a:solidFill>
              </a:rPr>
              <a:t>300</a:t>
            </a:r>
            <a:r>
              <a:rPr lang="zh-CN" altLang="en-US" sz="1800" b="1">
                <a:solidFill>
                  <a:srgbClr val="000000"/>
                </a:solidFill>
              </a:rPr>
              <a:t>万家门店，并在约</a:t>
            </a:r>
            <a:r>
              <a:rPr lang="en-US" altLang="zh-CN" sz="1800" b="1">
                <a:solidFill>
                  <a:srgbClr val="000000"/>
                </a:solidFill>
              </a:rPr>
              <a:t>80</a:t>
            </a:r>
            <a:r>
              <a:rPr lang="zh-CN" altLang="en-US" sz="1800" b="1">
                <a:solidFill>
                  <a:srgbClr val="000000"/>
                </a:solidFill>
              </a:rPr>
              <a:t>万家门店拥有知名度，其约</a:t>
            </a:r>
            <a:r>
              <a:rPr lang="en-US" altLang="zh-CN" sz="1800" b="1">
                <a:solidFill>
                  <a:srgbClr val="000000"/>
                </a:solidFill>
              </a:rPr>
              <a:t>2</a:t>
            </a:r>
            <a:r>
              <a:rPr lang="zh-CN" altLang="en-US" sz="1800" b="1">
                <a:solidFill>
                  <a:srgbClr val="000000"/>
                </a:solidFill>
              </a:rPr>
              <a:t>，</a:t>
            </a:r>
            <a:r>
              <a:rPr lang="en-US" altLang="zh-CN" sz="1800" b="1">
                <a:solidFill>
                  <a:srgbClr val="000000"/>
                </a:solidFill>
              </a:rPr>
              <a:t>000</a:t>
            </a:r>
            <a:r>
              <a:rPr lang="zh-CN" altLang="en-US" sz="1800" b="1">
                <a:solidFill>
                  <a:srgbClr val="000000"/>
                </a:solidFill>
              </a:rPr>
              <a:t>名销售代表和</a:t>
            </a:r>
            <a:r>
              <a:rPr lang="en-US" altLang="zh-CN" sz="1800" b="1">
                <a:solidFill>
                  <a:srgbClr val="000000"/>
                </a:solidFill>
              </a:rPr>
              <a:t>3</a:t>
            </a:r>
            <a:r>
              <a:rPr lang="zh-CN" altLang="en-US" sz="1800" b="1">
                <a:solidFill>
                  <a:srgbClr val="000000"/>
                </a:solidFill>
              </a:rPr>
              <a:t>，</a:t>
            </a:r>
            <a:r>
              <a:rPr lang="en-US" altLang="zh-CN" sz="1800" b="1">
                <a:solidFill>
                  <a:srgbClr val="000000"/>
                </a:solidFill>
              </a:rPr>
              <a:t>400</a:t>
            </a:r>
            <a:r>
              <a:rPr lang="zh-CN" altLang="en-US" sz="1800" b="1">
                <a:solidFill>
                  <a:srgbClr val="000000"/>
                </a:solidFill>
              </a:rPr>
              <a:t>名直销代表向这些门店销售产品</a:t>
            </a:r>
          </a:p>
          <a:p>
            <a:pPr marL="298360" indent="-298360" defTabSz="1077590">
              <a:spcBef>
                <a:spcPct val="40000"/>
              </a:spcBef>
              <a:buClr>
                <a:schemeClr val="tx1"/>
              </a:buClr>
              <a:buFont typeface="Verdana" pitchFamily="34" charset="0"/>
              <a:buChar char="•"/>
            </a:pPr>
            <a:endParaRPr lang="zh-CN" altLang="en-US" sz="1800"/>
          </a:p>
          <a:p>
            <a:pPr marL="298360" indent="-298360" defTabSz="1077590">
              <a:spcBef>
                <a:spcPct val="40000"/>
              </a:spcBef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 sz="1800" b="1">
                <a:solidFill>
                  <a:srgbClr val="000000"/>
                </a:solidFill>
              </a:rPr>
              <a:t>这些约</a:t>
            </a:r>
            <a:r>
              <a:rPr lang="en-US" altLang="zh-CN" sz="1800" b="1">
                <a:solidFill>
                  <a:srgbClr val="000000"/>
                </a:solidFill>
              </a:rPr>
              <a:t>80</a:t>
            </a:r>
            <a:r>
              <a:rPr lang="zh-CN" altLang="en-US" sz="1800" b="1">
                <a:solidFill>
                  <a:srgbClr val="000000"/>
                </a:solidFill>
              </a:rPr>
              <a:t>万家门店和</a:t>
            </a:r>
            <a:r>
              <a:rPr lang="en-US" altLang="zh-CN" sz="1800" b="1">
                <a:solidFill>
                  <a:srgbClr val="000000"/>
                </a:solidFill>
              </a:rPr>
              <a:t>T1</a:t>
            </a:r>
            <a:r>
              <a:rPr lang="zh-CN" altLang="en-US" sz="1800" b="1">
                <a:solidFill>
                  <a:srgbClr val="000000"/>
                </a:solidFill>
              </a:rPr>
              <a:t>经销商的集中销售数据库</a:t>
            </a:r>
          </a:p>
          <a:p>
            <a:pPr marL="298360" indent="-298360" defTabSz="1077590">
              <a:spcBef>
                <a:spcPct val="40000"/>
              </a:spcBef>
              <a:buClr>
                <a:schemeClr val="tx1"/>
              </a:buClr>
              <a:buFont typeface="Verdana" pitchFamily="34" charset="0"/>
              <a:buChar char="•"/>
            </a:pPr>
            <a:endParaRPr lang="zh-CN" altLang="en-US" sz="1800"/>
          </a:p>
          <a:p>
            <a:pPr marL="298360" indent="-298360" defTabSz="1077590">
              <a:spcBef>
                <a:spcPct val="40000"/>
              </a:spcBef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 sz="1800">
                <a:solidFill>
                  <a:srgbClr val="000000"/>
                </a:solidFill>
              </a:rPr>
              <a:t>专注于排名前</a:t>
            </a:r>
            <a:r>
              <a:rPr lang="en-US" altLang="zh-CN" sz="1800">
                <a:solidFill>
                  <a:srgbClr val="000000"/>
                </a:solidFill>
              </a:rPr>
              <a:t>50</a:t>
            </a:r>
            <a:r>
              <a:rPr lang="zh-CN" altLang="en-US" sz="1800">
                <a:solidFill>
                  <a:srgbClr val="000000"/>
                </a:solidFill>
              </a:rPr>
              <a:t>的城市，在市场上拥有强大的销售实力</a:t>
            </a:r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61461" name="Line 19"/>
          <p:cNvSpPr>
            <a:spLocks noChangeShapeType="1"/>
          </p:cNvSpPr>
          <p:nvPr/>
        </p:nvSpPr>
        <p:spPr bwMode="auto">
          <a:xfrm flipH="1" flipV="1">
            <a:off x="3782433" y="3364022"/>
            <a:ext cx="2296760" cy="9362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1413" tIns="45706" rIns="91413" bIns="4570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1462" name="Line 20"/>
          <p:cNvSpPr>
            <a:spLocks noChangeShapeType="1"/>
          </p:cNvSpPr>
          <p:nvPr/>
        </p:nvSpPr>
        <p:spPr bwMode="auto">
          <a:xfrm flipH="1">
            <a:off x="3418951" y="3562372"/>
            <a:ext cx="2660242" cy="61409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1413" tIns="45706" rIns="91413" bIns="4570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1463" name="Rectangle 21"/>
          <p:cNvSpPr>
            <a:spLocks noChangeArrowheads="1"/>
          </p:cNvSpPr>
          <p:nvPr/>
        </p:nvSpPr>
        <p:spPr bwMode="auto">
          <a:xfrm>
            <a:off x="5782021" y="1739354"/>
            <a:ext cx="4366543" cy="488735"/>
          </a:xfrm>
          <a:prstGeom prst="rect">
            <a:avLst/>
          </a:prstGeom>
          <a:solidFill>
            <a:srgbClr val="FFE433"/>
          </a:solidFill>
          <a:ln w="12700" algn="ctr">
            <a:solidFill>
              <a:schemeClr val="tx1"/>
            </a:solidFill>
            <a:miter lim="800000"/>
          </a:ln>
        </p:spPr>
        <p:txBody>
          <a:bodyPr lIns="100472" tIns="50236" rIns="100472" bIns="50236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04587"/>
            <a:r>
              <a:rPr lang="zh-CN" altLang="en-US" sz="2000" b="1">
                <a:solidFill>
                  <a:srgbClr val="000000"/>
                </a:solidFill>
                <a:latin typeface="Arial"/>
              </a:rPr>
              <a:t>出口范围和灵活性</a:t>
            </a:r>
            <a:endParaRPr lang="en-GB" sz="20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64" name="BainBulletsConfiguration" hidden="1"/>
          <p:cNvSpPr txBox="1">
            <a:spLocks noChangeArrowheads="1"/>
          </p:cNvSpPr>
          <p:nvPr/>
        </p:nvSpPr>
        <p:spPr bwMode="auto">
          <a:xfrm>
            <a:off x="12698" y="12694"/>
            <a:ext cx="8888638" cy="107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13" tIns="45706" rIns="91413" bIns="45706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1pPr>
            <a:lvl2pPr marL="742950" indent="-28575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2pPr>
            <a:lvl3pPr marL="1143000" indent="-22860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3pPr>
            <a:lvl4pPr marL="1600200" indent="-22860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4pPr>
            <a:lvl5pPr marL="2057400" indent="-228600" algn="l" defTabSz="981334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5pPr>
            <a:lvl6pPr marL="25146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6pPr>
            <a:lvl7pPr marL="29718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7pPr>
            <a:lvl8pPr marL="34290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8pPr>
            <a:lvl9pPr marL="3886200" indent="-228600" algn="l" defTabSz="98133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STXihei" pitchFamily="2" charset="-122"/>
                <a:cs typeface="+mn-cs"/>
              </a:defRPr>
            </a:lvl9pPr>
          </a:lstStyle>
          <a:p>
            <a:endParaRPr lang="en-US" sz="100">
              <a:solidFill>
                <a:srgbClr val="FFFFFF"/>
              </a:solidFill>
            </a:endParaRPr>
          </a:p>
        </p:txBody>
      </p:sp>
      <p:sp>
        <p:nvSpPr>
          <p:cNvPr id="24" name="Oval 23"/>
          <p:cNvSpPr/>
          <p:nvPr/>
        </p:nvSpPr>
        <p:spPr>
          <a:xfrm>
            <a:off x="-4565" y="0"/>
            <a:ext cx="674632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1800">
                <a:solidFill>
                  <a:srgbClr val="FFFFFF"/>
                </a:solidFill>
              </a:rPr>
              <a:t>3/4</a:t>
            </a:r>
          </a:p>
        </p:txBody>
      </p:sp>
    </p:spTree>
    <p:custDataLst>
      <p:tags r:id="rId4"/>
    </p:custDataLst>
    <p:extLst>
      <p:ext uri="{BB962C8B-B14F-4D97-AF65-F5344CB8AC3E}">
        <p14:creationId xmlns:p14="http://schemas.microsoft.com/office/powerpoint/2010/main" val="3716580437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2"/>
          <p:cNvSpPr/>
          <p:nvPr/>
        </p:nvSpPr>
        <p:spPr>
          <a:xfrm>
            <a:off x="402612" y="1820654"/>
            <a:ext cx="1753064" cy="742992"/>
          </a:xfrm>
          <a:prstGeom prst="rect">
            <a:avLst/>
          </a:prstGeom>
          <a:solidFill>
            <a:srgbClr val="333333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i="1">
                <a:solidFill>
                  <a:srgbClr val="FFFFFF"/>
                </a:solidFill>
              </a:rPr>
              <a:t>空白处</a:t>
            </a:r>
          </a:p>
          <a:p>
            <a:pPr algn="ctr"/>
            <a:r>
              <a:rPr lang="zh-CN" altLang="en-US" sz="1600" i="1">
                <a:solidFill>
                  <a:srgbClr val="FFFFFF"/>
                </a:solidFill>
              </a:rPr>
              <a:t>（无对照）</a:t>
            </a:r>
            <a:endParaRPr lang="en-US" sz="1600" i="1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204348" y="1820654"/>
            <a:ext cx="2016224" cy="742992"/>
          </a:xfrm>
          <a:prstGeom prst="rect">
            <a:avLst/>
          </a:prstGeom>
          <a:solidFill>
            <a:srgbClr val="333333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i="1">
                <a:solidFill>
                  <a:srgbClr val="FFFFFF"/>
                </a:solidFill>
              </a:rPr>
              <a:t>发达市场</a:t>
            </a:r>
          </a:p>
          <a:p>
            <a:pPr algn="ctr"/>
            <a:r>
              <a:rPr lang="zh-CN" altLang="en-US" sz="1600" i="1">
                <a:solidFill>
                  <a:srgbClr val="FFFFFF"/>
                </a:solidFill>
              </a:rPr>
              <a:t>（更高的控制级别）</a:t>
            </a:r>
            <a:endParaRPr lang="en-US" sz="1600" i="1">
              <a:solidFill>
                <a:srgbClr val="FFFFFF"/>
              </a:solidFill>
            </a:endParaRPr>
          </a:p>
        </p:txBody>
      </p:sp>
      <p:sp>
        <p:nvSpPr>
          <p:cNvPr id="23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">
                <a:solidFill>
                  <a:srgbClr val="FFFFFF"/>
                </a:solidFill>
              </a:rPr>
              <a:t>54_84 60_84</a:t>
            </a:r>
            <a:endParaRPr lang="en-US" sz="100" err="1">
              <a:solidFill>
                <a:srgbClr val="FFFFFF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4797284" y="1820654"/>
            <a:ext cx="1595520" cy="742993"/>
          </a:xfrm>
          <a:prstGeom prst="rect">
            <a:avLst/>
          </a:prstGeom>
          <a:solidFill>
            <a:schemeClr val="bg2"/>
          </a:solidFill>
          <a:ln w="190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000000"/>
                </a:solidFill>
              </a:rPr>
              <a:t>第</a:t>
            </a:r>
            <a:r>
              <a:rPr lang="en-US" altLang="zh-CN" sz="1600" b="1">
                <a:solidFill>
                  <a:srgbClr val="000000"/>
                </a:solidFill>
              </a:rPr>
              <a:t>2</a:t>
            </a:r>
            <a:r>
              <a:rPr lang="zh-CN" altLang="en-US" sz="1600" b="1">
                <a:solidFill>
                  <a:srgbClr val="000000"/>
                </a:solidFill>
              </a:rPr>
              <a:t>阶段</a:t>
            </a:r>
            <a:endParaRPr lang="en-US" sz="1600" b="1">
              <a:solidFill>
                <a:srgbClr val="000000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2803748" y="1820654"/>
            <a:ext cx="1595520" cy="742992"/>
          </a:xfrm>
          <a:prstGeom prst="rect">
            <a:avLst/>
          </a:prstGeom>
          <a:solidFill>
            <a:schemeClr val="bg2"/>
          </a:solidFill>
          <a:ln w="190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000000"/>
                </a:solidFill>
              </a:rPr>
              <a:t>第</a:t>
            </a:r>
            <a:r>
              <a:rPr lang="en-US" altLang="zh-CN" sz="1600" b="1">
                <a:solidFill>
                  <a:srgbClr val="000000"/>
                </a:solidFill>
              </a:rPr>
              <a:t>1</a:t>
            </a:r>
            <a:r>
              <a:rPr lang="zh-CN" altLang="en-US" sz="1600" b="1">
                <a:solidFill>
                  <a:srgbClr val="000000"/>
                </a:solidFill>
              </a:rPr>
              <a:t>阶段</a:t>
            </a:r>
            <a:endParaRPr lang="en-US" sz="1600" b="1">
              <a:solidFill>
                <a:srgbClr val="000000"/>
              </a:solidFill>
            </a:endParaRPr>
          </a:p>
        </p:txBody>
      </p:sp>
      <p:sp>
        <p:nvSpPr>
          <p:cNvPr id="33" name="Right Arrow 32"/>
          <p:cNvSpPr/>
          <p:nvPr/>
        </p:nvSpPr>
        <p:spPr>
          <a:xfrm>
            <a:off x="2227684" y="1909846"/>
            <a:ext cx="360040" cy="564608"/>
          </a:xfrm>
          <a:prstGeom prst="rightArrow">
            <a:avLst/>
          </a:prstGeom>
          <a:solidFill>
            <a:srgbClr val="C0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tx1"/>
              </a:solidFill>
            </a:endParaRPr>
          </a:p>
        </p:txBody>
      </p:sp>
      <p:sp>
        <p:nvSpPr>
          <p:cNvPr id="34" name="Right Arrow 33"/>
          <p:cNvSpPr/>
          <p:nvPr/>
        </p:nvSpPr>
        <p:spPr>
          <a:xfrm>
            <a:off x="7772300" y="1909846"/>
            <a:ext cx="360040" cy="564608"/>
          </a:xfrm>
          <a:prstGeom prst="rightArrow">
            <a:avLst/>
          </a:prstGeom>
          <a:solidFill>
            <a:srgbClr val="C0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tx1"/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67444" y="2684750"/>
            <a:ext cx="1753064" cy="5035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srgbClr val="000000"/>
                </a:solidFill>
              </a:rPr>
              <a:t>合约</a:t>
            </a:r>
            <a:r>
              <a:rPr lang="en-US" altLang="zh-CN" sz="1400" b="1">
                <a:solidFill>
                  <a:srgbClr val="000000"/>
                </a:solidFill>
              </a:rPr>
              <a:t>/</a:t>
            </a:r>
          </a:p>
          <a:p>
            <a:r>
              <a:rPr lang="zh-CN" altLang="en-US" sz="1400" b="1">
                <a:solidFill>
                  <a:srgbClr val="000000"/>
                </a:solidFill>
              </a:rPr>
              <a:t>条件性</a:t>
            </a:r>
            <a:endParaRPr lang="en-US" sz="1400" b="1">
              <a:solidFill>
                <a:srgbClr val="000000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67444" y="5637078"/>
            <a:ext cx="1753064" cy="288147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srgbClr val="000000"/>
                </a:solidFill>
              </a:rPr>
              <a:t>补偿模型</a:t>
            </a:r>
            <a:endParaRPr lang="en-US" sz="1400" b="1">
              <a:solidFill>
                <a:srgbClr val="00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47564" y="3070367"/>
            <a:ext cx="1224136" cy="44203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000000"/>
                </a:solidFill>
              </a:rPr>
              <a:t>没有合同。纯事务性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2864412" y="3070367"/>
            <a:ext cx="1595520" cy="44203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000000"/>
                </a:solidFill>
              </a:rPr>
              <a:t>基本的两方合同，每年续签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2864413" y="5891603"/>
            <a:ext cx="1595520" cy="44203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000000"/>
                </a:solidFill>
              </a:rPr>
              <a:t>在</a:t>
            </a:r>
            <a:r>
              <a:rPr lang="en-US" altLang="zh-CN" sz="1200">
                <a:solidFill>
                  <a:srgbClr val="000000"/>
                </a:solidFill>
              </a:rPr>
              <a:t>Vol</a:t>
            </a:r>
            <a:r>
              <a:rPr lang="zh-CN" altLang="en-US" sz="1200">
                <a:solidFill>
                  <a:srgbClr val="000000"/>
                </a:solidFill>
              </a:rPr>
              <a:t>上加价</a:t>
            </a:r>
            <a:r>
              <a:rPr lang="en-US" altLang="zh-CN" sz="1200">
                <a:solidFill>
                  <a:srgbClr val="000000"/>
                </a:solidFill>
              </a:rPr>
              <a:t>+</a:t>
            </a:r>
            <a:r>
              <a:rPr lang="zh-CN" altLang="en-US" sz="1200">
                <a:solidFill>
                  <a:srgbClr val="000000"/>
                </a:solidFill>
              </a:rPr>
              <a:t>折扣目标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4808629" y="5861010"/>
            <a:ext cx="1628692" cy="44203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000000"/>
                </a:solidFill>
              </a:rPr>
              <a:t>在</a:t>
            </a:r>
            <a:r>
              <a:rPr lang="en-US" altLang="zh-CN" sz="1200">
                <a:solidFill>
                  <a:srgbClr val="000000"/>
                </a:solidFill>
              </a:rPr>
              <a:t>Vol</a:t>
            </a:r>
            <a:r>
              <a:rPr lang="zh-CN" altLang="en-US" sz="1200">
                <a:solidFill>
                  <a:srgbClr val="000000"/>
                </a:solidFill>
              </a:rPr>
              <a:t>上加价</a:t>
            </a:r>
            <a:r>
              <a:rPr lang="en-US" altLang="zh-CN" sz="1200">
                <a:solidFill>
                  <a:srgbClr val="000000"/>
                </a:solidFill>
              </a:rPr>
              <a:t>+</a:t>
            </a:r>
            <a:r>
              <a:rPr lang="zh-CN" altLang="en-US" sz="1200">
                <a:solidFill>
                  <a:srgbClr val="000000"/>
                </a:solidFill>
              </a:rPr>
              <a:t>折扣目标与条件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67444" y="4628966"/>
            <a:ext cx="1753064" cy="288147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b="1">
                <a:solidFill>
                  <a:srgbClr val="000000"/>
                </a:solidFill>
              </a:rPr>
              <a:t>POS</a:t>
            </a:r>
            <a:r>
              <a:rPr lang="zh-CN" altLang="en-US" sz="1400" b="1">
                <a:solidFill>
                  <a:srgbClr val="000000"/>
                </a:solidFill>
              </a:rPr>
              <a:t>控制</a:t>
            </a:r>
            <a:r>
              <a:rPr lang="en-US" altLang="zh-CN" sz="1400" b="1">
                <a:solidFill>
                  <a:srgbClr val="000000"/>
                </a:solidFill>
              </a:rPr>
              <a:t>/</a:t>
            </a:r>
            <a:r>
              <a:rPr lang="zh-CN" altLang="en-US" sz="1400" b="1">
                <a:solidFill>
                  <a:srgbClr val="000000"/>
                </a:solidFill>
              </a:rPr>
              <a:t>访问级别</a:t>
            </a:r>
            <a:endParaRPr lang="en-US" sz="1400" b="1">
              <a:solidFill>
                <a:srgbClr val="000000"/>
              </a:solidFill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2864412" y="5111480"/>
            <a:ext cx="1595520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rgbClr val="000000"/>
                </a:solidFill>
              </a:rPr>
              <a:t>DSR</a:t>
            </a:r>
            <a:r>
              <a:rPr lang="zh-CN" altLang="en-US" sz="1200">
                <a:solidFill>
                  <a:srgbClr val="000000"/>
                </a:solidFill>
              </a:rPr>
              <a:t>不经常访问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54" name="TextBox 53"/>
          <p:cNvSpPr txBox="1"/>
          <p:nvPr>
            <p:custDataLst>
              <p:tags r:id="rId3"/>
            </p:custDataLst>
          </p:nvPr>
        </p:nvSpPr>
        <p:spPr>
          <a:xfrm>
            <a:off x="1147565" y="5111480"/>
            <a:ext cx="1583023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000000"/>
                </a:solidFill>
              </a:rPr>
              <a:t>未知</a:t>
            </a:r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60" name="Sticker18702"/>
          <p:cNvGrpSpPr/>
          <p:nvPr>
            <p:custDataLst>
              <p:tags r:id="rId4"/>
            </p:custDataLst>
          </p:nvPr>
        </p:nvGrpSpPr>
        <p:grpSpPr>
          <a:xfrm rot="19318890">
            <a:off x="6324641" y="3701694"/>
            <a:ext cx="1780937" cy="247652"/>
            <a:chOff x="7999564" y="1304663"/>
            <a:chExt cx="1780937" cy="247652"/>
          </a:xfrm>
        </p:grpSpPr>
        <p:sp>
          <p:nvSpPr>
            <p:cNvPr id="61" name="StickerText18702"/>
            <p:cNvSpPr txBox="1"/>
            <p:nvPr/>
          </p:nvSpPr>
          <p:spPr>
            <a:xfrm>
              <a:off x="8530963" y="1320767"/>
              <a:ext cx="718145" cy="215444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 cap="all">
                  <a:solidFill>
                    <a:srgbClr val="000000"/>
                  </a:solidFill>
                  <a:latin typeface="Verdana"/>
                </a:rPr>
                <a:t>说明性的</a:t>
              </a:r>
              <a:endParaRPr lang="en-US" sz="1400" b="1" cap="all">
                <a:solidFill>
                  <a:srgbClr val="000000"/>
                </a:solidFill>
                <a:latin typeface="Verdana"/>
              </a:endParaRPr>
            </a:p>
          </p:txBody>
        </p:sp>
        <p:cxnSp>
          <p:nvCxnSpPr>
            <p:cNvPr id="74" name="StickerLineTop18702"/>
            <p:cNvCxnSpPr/>
            <p:nvPr/>
          </p:nvCxnSpPr>
          <p:spPr>
            <a:xfrm>
              <a:off x="7999564" y="1304663"/>
              <a:ext cx="1780937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ickerLineBottom18702"/>
            <p:cNvCxnSpPr/>
            <p:nvPr/>
          </p:nvCxnSpPr>
          <p:spPr>
            <a:xfrm>
              <a:off x="7999564" y="1552315"/>
              <a:ext cx="1780937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8" name="TextBox 57"/>
          <p:cNvSpPr txBox="1"/>
          <p:nvPr/>
        </p:nvSpPr>
        <p:spPr>
          <a:xfrm>
            <a:off x="8208911" y="3070367"/>
            <a:ext cx="2083669" cy="703645"/>
          </a:xfrm>
          <a:prstGeom prst="rect">
            <a:avLst/>
          </a:prstGeom>
          <a:solidFill>
            <a:schemeClr val="bg2"/>
          </a:solidFill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576"/>
              </a:spcBef>
              <a:buSzTx/>
              <a:buFont typeface="Verdana"/>
              <a:buChar char="•"/>
            </a:pPr>
            <a:r>
              <a:rPr lang="zh-CN" altLang="en-US" sz="1200">
                <a:solidFill>
                  <a:srgbClr val="000000"/>
                </a:solidFill>
              </a:rPr>
              <a:t>类别独占</a:t>
            </a:r>
          </a:p>
          <a:p>
            <a:pPr marL="182563" indent="-182563">
              <a:spcBef>
                <a:spcPts val="576"/>
              </a:spcBef>
              <a:buSzTx/>
              <a:buFont typeface="Verdana"/>
              <a:buChar char="•"/>
            </a:pPr>
            <a:r>
              <a:rPr lang="zh-CN" altLang="en-US" sz="1200">
                <a:solidFill>
                  <a:srgbClr val="000000"/>
                </a:solidFill>
              </a:rPr>
              <a:t>与销售目标和高级执行</a:t>
            </a:r>
            <a:r>
              <a:rPr lang="en-US" altLang="zh-CN" sz="1200">
                <a:solidFill>
                  <a:srgbClr val="000000"/>
                </a:solidFill>
              </a:rPr>
              <a:t>KPI</a:t>
            </a:r>
            <a:r>
              <a:rPr lang="zh-CN" altLang="en-US" sz="1200">
                <a:solidFill>
                  <a:srgbClr val="000000"/>
                </a:solidFill>
              </a:rPr>
              <a:t>签订合同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59" name="TextBox 58"/>
          <p:cNvSpPr txBox="1"/>
          <p:nvPr/>
        </p:nvSpPr>
        <p:spPr>
          <a:xfrm>
            <a:off x="1147564" y="5891603"/>
            <a:ext cx="122413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000000"/>
                </a:solidFill>
              </a:rPr>
              <a:t>底价加价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67444" y="3722622"/>
            <a:ext cx="1753064" cy="288147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srgbClr val="000000"/>
                </a:solidFill>
              </a:rPr>
              <a:t>可见性</a:t>
            </a:r>
            <a:r>
              <a:rPr lang="en-US" altLang="zh-CN" sz="1400" b="1">
                <a:solidFill>
                  <a:srgbClr val="000000"/>
                </a:solidFill>
              </a:rPr>
              <a:t>/</a:t>
            </a:r>
            <a:r>
              <a:rPr lang="zh-CN" altLang="en-US" sz="1400" b="1">
                <a:solidFill>
                  <a:srgbClr val="000000"/>
                </a:solidFill>
              </a:rPr>
              <a:t>跟踪</a:t>
            </a:r>
            <a:endParaRPr lang="en-US" sz="1400" b="1">
              <a:solidFill>
                <a:srgbClr val="000000"/>
              </a:solidFill>
            </a:endParaRPr>
          </a:p>
        </p:txBody>
      </p:sp>
      <p:sp>
        <p:nvSpPr>
          <p:cNvPr id="63" name="TextBox 62"/>
          <p:cNvSpPr txBox="1"/>
          <p:nvPr/>
        </p:nvSpPr>
        <p:spPr>
          <a:xfrm>
            <a:off x="1147564" y="4072209"/>
            <a:ext cx="122413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000000"/>
                </a:solidFill>
              </a:rPr>
              <a:t>仅销售给批发商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64" name="TextBox 63"/>
          <p:cNvSpPr txBox="1"/>
          <p:nvPr/>
        </p:nvSpPr>
        <p:spPr>
          <a:xfrm>
            <a:off x="8208911" y="4072209"/>
            <a:ext cx="2083669" cy="703645"/>
          </a:xfrm>
          <a:prstGeom prst="rect">
            <a:avLst/>
          </a:prstGeom>
          <a:solidFill>
            <a:schemeClr val="bg2"/>
          </a:solidFill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576"/>
              </a:spcBef>
              <a:buSzTx/>
              <a:buFont typeface="Verdana"/>
              <a:buChar char="•"/>
            </a:pPr>
            <a:r>
              <a:rPr lang="zh-CN" altLang="en-US" sz="1200">
                <a:solidFill>
                  <a:srgbClr val="000000"/>
                </a:solidFill>
              </a:rPr>
              <a:t>通过路线覆盖的</a:t>
            </a:r>
            <a:r>
              <a:rPr lang="en-US" altLang="zh-CN" sz="1200">
                <a:solidFill>
                  <a:srgbClr val="000000"/>
                </a:solidFill>
              </a:rPr>
              <a:t>POS</a:t>
            </a:r>
            <a:r>
              <a:rPr lang="zh-CN" altLang="en-US" sz="1200">
                <a:solidFill>
                  <a:srgbClr val="000000"/>
                </a:solidFill>
              </a:rPr>
              <a:t>可见性</a:t>
            </a:r>
          </a:p>
          <a:p>
            <a:pPr marL="182563" indent="-182563">
              <a:spcBef>
                <a:spcPts val="576"/>
              </a:spcBef>
              <a:buSzTx/>
              <a:buFont typeface="Verdana"/>
              <a:buChar char="•"/>
            </a:pPr>
            <a:r>
              <a:rPr lang="zh-CN" altLang="en-US" sz="1200">
                <a:solidFill>
                  <a:srgbClr val="000000"/>
                </a:solidFill>
              </a:rPr>
              <a:t>对批发商的审计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65" name="TextBox 64"/>
          <p:cNvSpPr txBox="1"/>
          <p:nvPr/>
        </p:nvSpPr>
        <p:spPr>
          <a:xfrm>
            <a:off x="8208911" y="5111480"/>
            <a:ext cx="2083669" cy="442035"/>
          </a:xfrm>
          <a:prstGeom prst="rect">
            <a:avLst/>
          </a:prstGeom>
          <a:solidFill>
            <a:schemeClr val="bg2"/>
          </a:solidFill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576"/>
              </a:spcBef>
              <a:buSzTx/>
              <a:buFont typeface="Verdana"/>
              <a:buChar char="•"/>
            </a:pPr>
            <a:r>
              <a:rPr lang="zh-CN" altLang="en-US" sz="1200">
                <a:solidFill>
                  <a:srgbClr val="000000"/>
                </a:solidFill>
              </a:rPr>
              <a:t>由</a:t>
            </a:r>
            <a:r>
              <a:rPr lang="en-US" altLang="zh-CN" sz="1200">
                <a:solidFill>
                  <a:srgbClr val="000000"/>
                </a:solidFill>
              </a:rPr>
              <a:t>DSR</a:t>
            </a:r>
            <a:r>
              <a:rPr lang="zh-CN" altLang="en-US" sz="1200">
                <a:solidFill>
                  <a:srgbClr val="000000"/>
                </a:solidFill>
              </a:rPr>
              <a:t>和一些销售人员访问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66" name="TextBox 65"/>
          <p:cNvSpPr txBox="1"/>
          <p:nvPr/>
        </p:nvSpPr>
        <p:spPr>
          <a:xfrm>
            <a:off x="8208911" y="5891603"/>
            <a:ext cx="2083669" cy="703645"/>
          </a:xfrm>
          <a:prstGeom prst="rect">
            <a:avLst/>
          </a:prstGeom>
          <a:solidFill>
            <a:schemeClr val="bg2"/>
          </a:solidFill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spcBef>
                <a:spcPts val="576"/>
              </a:spcBef>
              <a:buSzTx/>
              <a:buFont typeface="Verdana"/>
              <a:buChar char="•"/>
            </a:pPr>
            <a:r>
              <a:rPr lang="zh-CN" altLang="en-US" sz="1200">
                <a:solidFill>
                  <a:srgbClr val="000000"/>
                </a:solidFill>
              </a:rPr>
              <a:t>加价</a:t>
            </a:r>
          </a:p>
          <a:p>
            <a:pPr marL="182563" indent="-182563">
              <a:spcBef>
                <a:spcPts val="576"/>
              </a:spcBef>
              <a:buSzTx/>
              <a:buFont typeface="Verdana"/>
              <a:buChar char="•"/>
            </a:pPr>
            <a:r>
              <a:rPr lang="en-US" altLang="zh-CN" sz="1200">
                <a:solidFill>
                  <a:srgbClr val="000000"/>
                </a:solidFill>
              </a:rPr>
              <a:t>+</a:t>
            </a:r>
            <a:r>
              <a:rPr lang="zh-CN" altLang="en-US" sz="1200">
                <a:solidFill>
                  <a:srgbClr val="000000"/>
                </a:solidFill>
              </a:rPr>
              <a:t>基于</a:t>
            </a:r>
            <a:r>
              <a:rPr lang="en-US" altLang="zh-CN" sz="1200">
                <a:solidFill>
                  <a:srgbClr val="000000"/>
                </a:solidFill>
              </a:rPr>
              <a:t>Vol.</a:t>
            </a:r>
            <a:r>
              <a:rPr lang="zh-CN" altLang="en-US" sz="1200">
                <a:solidFill>
                  <a:srgbClr val="000000"/>
                </a:solidFill>
              </a:rPr>
              <a:t>的折扣目标和产品可用性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67" name="TextBox 66"/>
          <p:cNvSpPr txBox="1"/>
          <p:nvPr/>
        </p:nvSpPr>
        <p:spPr>
          <a:xfrm>
            <a:off x="4808628" y="3070367"/>
            <a:ext cx="1595520" cy="44203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000000"/>
                </a:solidFill>
              </a:rPr>
              <a:t>年度合同，以基本条件为准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437320" y="1748646"/>
            <a:ext cx="830924" cy="842145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5000"/>
              <a:t>….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2864412" y="4072209"/>
            <a:ext cx="1595520" cy="44203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000000"/>
                </a:solidFill>
              </a:rPr>
              <a:t>跟踪批发商使用的第二层</a:t>
            </a:r>
            <a:r>
              <a:rPr lang="en-US" altLang="zh-CN" sz="1200">
                <a:solidFill>
                  <a:srgbClr val="000000"/>
                </a:solidFill>
              </a:rPr>
              <a:t>WS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4808628" y="4072209"/>
            <a:ext cx="1595520" cy="44203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000000"/>
                </a:solidFill>
              </a:rPr>
              <a:t>跟踪涵盖的第二层</a:t>
            </a:r>
            <a:r>
              <a:rPr lang="en-US" altLang="zh-CN" sz="1200">
                <a:solidFill>
                  <a:srgbClr val="000000"/>
                </a:solidFill>
              </a:rPr>
              <a:t>WS</a:t>
            </a:r>
            <a:r>
              <a:rPr lang="zh-CN" altLang="en-US" sz="1200">
                <a:solidFill>
                  <a:srgbClr val="000000"/>
                </a:solidFill>
              </a:rPr>
              <a:t>和</a:t>
            </a:r>
            <a:r>
              <a:rPr lang="en-US" altLang="zh-CN" sz="1200">
                <a:solidFill>
                  <a:srgbClr val="000000"/>
                </a:solidFill>
              </a:rPr>
              <a:t>POS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70" name="TextBox 69"/>
          <p:cNvSpPr txBox="1"/>
          <p:nvPr/>
        </p:nvSpPr>
        <p:spPr>
          <a:xfrm>
            <a:off x="4808628" y="5080887"/>
            <a:ext cx="1595520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olidFill>
                  <a:srgbClr val="000000"/>
                </a:solidFill>
              </a:rPr>
              <a:t>DSR</a:t>
            </a:r>
            <a:r>
              <a:rPr lang="zh-CN" altLang="en-US" sz="1200">
                <a:solidFill>
                  <a:srgbClr val="000000"/>
                </a:solidFill>
              </a:rPr>
              <a:t>更频繁的访问</a:t>
            </a:r>
            <a:endParaRPr lang="en-US" sz="1200">
              <a:solidFill>
                <a:srgbClr val="000000"/>
              </a:solidFill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499492" y="1517290"/>
            <a:ext cx="9385912" cy="0"/>
          </a:xfrm>
          <a:prstGeom prst="straightConnector1">
            <a:avLst/>
          </a:prstGeom>
          <a:ln w="19050">
            <a:solidFill>
              <a:srgbClr val="080808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1651620" y="1091282"/>
            <a:ext cx="6481296" cy="380480"/>
          </a:xfrm>
          <a:prstGeom prst="rect">
            <a:avLst/>
          </a:prstGeom>
          <a:solidFill>
            <a:schemeClr val="bg2"/>
          </a:solidFill>
        </p:spPr>
        <p:txBody>
          <a:bodyPr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i="1">
                <a:solidFill>
                  <a:srgbClr val="000000"/>
                </a:solidFill>
              </a:rPr>
              <a:t>分散贸易：随着本地规模的增加，间接销售模式演变</a:t>
            </a:r>
            <a:endParaRPr lang="en-US" sz="2000" b="1" i="1">
              <a:solidFill>
                <a:srgbClr val="000000"/>
              </a:solidFill>
            </a:endParaRPr>
          </a:p>
        </p:txBody>
      </p:sp>
      <p:pic>
        <p:nvPicPr>
          <p:cNvPr id="41" name="Picture 6" descr="wrigley_logo_blu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8775163" y="594996"/>
            <a:ext cx="1517417" cy="352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528672" y="11162"/>
            <a:ext cx="9831353" cy="963228"/>
          </a:xfrm>
          <a:noFill/>
        </p:spPr>
        <p:txBody>
          <a:bodyPr wrap="square" lIns="100472" tIns="50236" rIns="100472" bIns="50236" anchor="t">
            <a:spAutoFit/>
          </a:bodyPr>
          <a:lstStyle/>
          <a:p>
            <a:r>
              <a:rPr lang="zh-CN" altLang="en-US" sz="2800">
                <a:solidFill>
                  <a:srgbClr val="000000"/>
                </a:solidFill>
              </a:rPr>
              <a:t>例如：箭牌不断发展其</a:t>
            </a:r>
            <a:r>
              <a:rPr lang="en-US" altLang="zh-CN" sz="2800">
                <a:solidFill>
                  <a:srgbClr val="000000"/>
                </a:solidFill>
              </a:rPr>
              <a:t>RTM</a:t>
            </a:r>
            <a:r>
              <a:rPr lang="zh-CN" altLang="en-US" sz="2800">
                <a:solidFill>
                  <a:srgbClr val="000000"/>
                </a:solidFill>
              </a:rPr>
              <a:t>模式，以本地规模来维护更大的控制权</a:t>
            </a:r>
            <a:endParaRPr lang="en-GB" sz="2800">
              <a:solidFill>
                <a:srgbClr val="000000"/>
              </a:solidFill>
            </a:endParaRPr>
          </a:p>
        </p:txBody>
      </p:sp>
      <p:sp>
        <p:nvSpPr>
          <p:cNvPr id="38" name="Oval 37"/>
          <p:cNvSpPr/>
          <p:nvPr/>
        </p:nvSpPr>
        <p:spPr>
          <a:xfrm>
            <a:off x="-4565" y="0"/>
            <a:ext cx="674632" cy="360000"/>
          </a:xfrm>
          <a:prstGeom prst="ellipse">
            <a:avLst/>
          </a:prstGeom>
          <a:solidFill>
            <a:srgbClr val="CC6666"/>
          </a:solidFill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DDDDDD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en-US" sz="1800">
                <a:solidFill>
                  <a:srgbClr val="FFFFFF"/>
                </a:solidFill>
              </a:rPr>
              <a:t>3/4</a:t>
            </a:r>
          </a:p>
        </p:txBody>
      </p:sp>
    </p:spTree>
    <p:extLst>
      <p:ext uri="{BB962C8B-B14F-4D97-AF65-F5344CB8AC3E}">
        <p14:creationId xmlns:p14="http://schemas.microsoft.com/office/powerpoint/2010/main" val="4123221982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090025" cy="595312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https://d.book118.com/427036131060006032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<p:tag name="BAINBULLETSACTIVATED" val="True"/>
  <p:tag name="BAINBULLETSLEVELSFINGERPRINT" val="-53672533"/>
</p:tagLst>
</file>

<file path=ppt/tags/tag4.xml><?xml version="1.0" encoding="utf-8"?>
<p:tagLst xmlns:p="http://schemas.openxmlformats.org/presentationml/2006/main">
  <p:tag name="BAINBULLETSACTIVATED" val="True"/>
  <p:tag name="BAINBULLETSLEVELSFINGERPRINT" val="181125798"/>
</p:tagLst>
</file>

<file path=ppt/tags/tag5.xml><?xml version="1.0" encoding="utf-8"?>
<p:tagLst xmlns:p="http://schemas.openxmlformats.org/presentationml/2006/main">
  <p:tag name="BAINBULLETSACTIVATED" val="True"/>
  <p:tag name="BAINBULLETSLEVELSFINGERPRINT" val="-581664994"/>
  <p:tag name="BAINBULLETSLINESPACING" val="2"/>
</p:tagLst>
</file>

<file path=ppt/tags/tag6.xml><?xml version="1.0" encoding="utf-8"?>
<p:tagLst xmlns:p="http://schemas.openxmlformats.org/presentationml/2006/main">
  <p:tag name="THINKCELLSHAPEDONOTDELETE" val="thinkcellActiveDocDoNotDelete"/>
</p:tagLst>
</file>

<file path=ppt/tags/tag7.xml><?xml version="1.0" encoding="utf-8"?>
<p:tagLst xmlns:p="http://schemas.openxmlformats.org/presentationml/2006/main">
  <p:tag name="BAINBULLETSACTIVATED" val="True"/>
  <p:tag name="BAINBULLETSLEVELSFINGERPRINT" val="-2015616838"/>
</p:tagLst>
</file>

<file path=ppt/tags/tag8.xml><?xml version="1.0" encoding="utf-8"?>
<p:tagLst xmlns:p="http://schemas.openxmlformats.org/presentationml/2006/main">
  <p:tag name="BAINBULLETSACTIVATED" val="False"/>
</p:tagLst>
</file>

<file path=ppt/tags/tag9.xml><?xml version="1.0" encoding="utf-8"?>
<p:tagLst xmlns:p="http://schemas.openxmlformats.org/presentationml/2006/main">
  <p:tag name="BAINBULLETSACTIVATED" val="False"/>
</p:tagLst>
</file>

<file path=ppt/tags/tag10.xml><?xml version="1.0" encoding="utf-8"?>
<p:tagLst xmlns:p="http://schemas.openxmlformats.org/presentationml/2006/main">
  <p:tag name="BAINBULLETSACTIVATED" val="False"/>
</p:tagLst>
</file>

<file path=ppt/tags/tag11.xml><?xml version="1.0" encoding="utf-8"?>
<p:tagLst xmlns:p="http://schemas.openxmlformats.org/presentationml/2006/main">
  <p:tag name="BAINBULLETSACTIVATED" val="False"/>
</p:tagLst>
</file>

<file path=ppt/tags/tag12.xml><?xml version="1.0" encoding="utf-8"?>
<p:tagLst xmlns:p="http://schemas.openxmlformats.org/presentationml/2006/main">
  <p:tag name="THINKCELLSHAPEDONOTDELETE" val="thinkcellActiveDocDoNotDelete"/>
</p:tagLst>
</file>

<file path=ppt/tags/tag13.xml><?xml version="1.0" encoding="utf-8"?>
<p:tagLst xmlns:p="http://schemas.openxmlformats.org/presentationml/2006/main">
  <p:tag name="BAINHEADERBOX" val="True"/>
</p:tagLst>
</file>

<file path=ppt/tags/tag14.xml><?xml version="1.0" encoding="utf-8"?>
<p:tagLst xmlns:p="http://schemas.openxmlformats.org/presentationml/2006/main">
  <p:tag name="MEKKO" val="MekkoChart"/>
  <p:tag name="MEKKOCHARTIMAGE" val="FILL"/>
  <p:tag name="MEKKOXML1" val="4HooU0THZk28POP9trq+pbTvvzd/gcV8t56cq85kb3NDTsUhojRA0EsgEHHMH7oYP1SYpn09ysXVivguJdhTvfyVMsBLTGvcX7WPTor/CmV3kwZIe318YC++LWDleSOpwmuChU8E103LXYzB67zmw8mIRd1MoDLjykIYoOVsc0TR07dVbTiFDUBTRYLn4wfPDGsnbyEhP0J0IuLh1f0yiPoam7QDJkt06F3/VmVZTj7+X8v/6jYdnTKBqo3NVugs2noR2JYAEfWiPlTUEG+chdaApi6ghcB1WsKG2/i4hSnrALkSWC51xMaaGB90gf1/mQeJPvaiVO6+3l4B5z+cYngyoDZF/Qphv8HNmCOYHGMyvzbap7WrGYLp2ATkSjkOsXZrw3g/qnm4rntHf5smOpBBJo5jMYTvwjOAdk9/hz85jlOP1c+lwYqd9pWF7c3GOJbj1woPLvPCOzbl0FZJh1DocDqwFWvWPBZRzK21c4xlIEYKgoFNMh3nD1ORTy91NS2/ULDlPjtxsxT5bSJHZFK3W/VkjiJp4KzkGkB6BL2wNBZDMDJUXbvDdIsDcOb5T6PK8+NLt/OgNVqNCWz4p/uADSkcKI33I91A2ehT8hPcK38gGkOZoSzTiYiN3kBPcnxHf6VdAJUT0Z7j4zgJWmPdUs9TvQtjAJa97KpWhFKIzZW2InLHq7cWvVRnOqMC2uoiF5fq/8aXZUxQpOSzYxdmanQATKuj2xwck5B6VtYGeKwW3yjgRPGE61dsfszeEWSWf3RukIfzumrp7GGTUQRCFGasSQEU6kyE6DIah5yxk1PFCQG3LOuZhJA1mGS+0+xOMZ6EzUcNKMNq1ujTqdfDV7SeUYC0+7KDXfOZIJ8t6sjXY4YdFqLMouT5G3FrhPOuPS1R2lKDhJA/ccG5GxMpbF+kEPa6nfGdOvCjBy4sUEW0WGWY0tQ/yYzupJTUQWsiHlQCDmZBBFm9EXTuBbUnEdCXZcc7YLFHShHn8y1bLN15gT6rdCPrytGv3jyGtZjJqHZdb351zr9rJqRGWpWhTd+1SktCCss8YAAgY0dWgEfg0NoEKTgnostoxHwsFXiFlQXvIl6Fp0Ue4fqRp6xM9Kuss+QFQqCBoQK0BUljfd306UsnDuBe/zZbadLg8wYjOqcuvTgn8Sbjy6AauVSAStp5lIuDuqYZP6n4dtkflNsRToexq84dUvO8Bgr70IspswXomo5li5mSPAgu1+XhE9CDslwfAOo+cUO6mxx+aDKzTo08Pp+0A8DaXT5A5PUG1WxnbnWXCuKbsNwx5bG9Xyxw2BB9G5vry1tPdkOo52fX5E314oEMIeuFdNEFWVrnqFecbzdlpSdnRsFgGl+7PznydZTQofcgR3fvqY5rKqW6zoE6QcbxnjPw300vMw5EumKWbHWAMY/ZXCB1Q0eF3NfGFy0fDiyCUVFuNpLNeWexGA2qZszjki782NZ4oNd56gWa2mOpRZwvPHvPun1SA+XVueHk97+qWLmh/KTA5PNxwYFOh4kIsnwiBoZdJs2YmMTrTM0729xByh2Kdp81/WU3UsNAbRhZiO7nK19x5Cv4S3YA/UyEvWhPe6j6/iyrHcDxW/sAnex8sg33hqpgbV+6DU5eaPSIaXe5BQqcSAsS7sGvm+TSQCDDrudExCYDT36OB+mVpP4QhwlkSUGY9h44TBnpoFs7/qhoP4LaflmFCHoZBGH7nlCTtlxfcA+7HVEdpkEIfvc3859Don3IgmbsGEajiqh54nUr7VrurEMlRPyHFqv1CbO5ThfMSV5125SbbztgxFkJaxUdvebmLvgP8GKu9EOvqs+/HQK2kd8TAaGzTlm/SVSHTgrNbebxM5kYiFWsww5Br4ZZVIil8SPUxQ3OSrf+EnQYkAr1mFsOZN1WcqnZQOoSR+skqGPU5RyCatkxgXpeTLNrPRlRxNcJcYlAkDVJdeBYDGQYfUVGi6piQ18hO3M5tBJYM3Q5ESfJ0qZyd6AUDbPvBT5QjvZ47FWdtXjCBYvgXbfqcU2bptf9gL3UpdIMD0U+xA7suSUkl5gSlIjTIsVqj2MLjE042TWXnSyLwjCjsZyEf/H/eia3ZuzTEWJLAgB19zU1JPvPVzEvb2nIEF6fqBQAIR5aZca0QCLtfOq4nYG0BdCaX5yslo1Nrb63Jr+BFPuckg9kurqvxf2X2nCoob2QAl9dNHMQVeqFb31SJY6V272hQLgWkZZ/6XriBXBaMB+Vo0g73eQjExhZjuKWz9vB318mtCA4/Cnes2wVlV5ouJaa5/t2RojsvE9V+c3S5VdhXQJcynIeIiRHKDtDL0XlODk8GE8C1/Wd3Aq6/7cQ5VAaF817A2dpXjpoUwRrECgv5ELxHtrIBr67fNLPy7wzD5cUzfhFlauknybxkAMeikB7TCiopJ0/c9vqYL+bX7/nq+qr2NXMOigGi1CNzGE24OA8JM/AcEbnopVqTG/5AieTmmOj5My34bgc5coERUF8LAtpAIZilJyNLYrtt2IM2mr4L4Rdf3fGmN4do9GRTJtlvMHMYBBeIXQxoHaviYFDnslwce3wuNZcRaPDQGFoASrAac2qeRXzVdCqmLUN9Y+rxXFBJ/h61MHnPeiUKfa2Y9sD/jU2Yu8nm/d6PqZV2eGMCQzyTF7m7MDembLWZ0+w5zMe7JUZNlnl3F5dUJTMRPYRopeNF4DCeIe/N1+RcarXbfYLGNr8bIFLLtaP6p3YtRa38MLSQhYlodTFOBeyk63Vu87lt572nOXiRh1dFCRXOhcLUiDqWwR2KkO7luRvRJsHQtYuWTC4s+9/pc3aoh6N6mmxidJG7ARvELykiaW0RZZ7dBHTWUJhs7qGR146xHZaR9WivbQK9NwK2GRB+48uSfu0k1B4Ri6KMdF5ezfiY0NYtj7CkywE2hRsN/mYfEtmggp/otBEEC6KQNWANLnoxNeYBgc9825kVVAhHA8eOUGlhD3oS0jzQ6z3xiL9wFwRXb4DVyKRNviC/uEPAMGs5c8+fVSiBcn8gDeBND4k7kTlyy2bMpNuJP4NeIdox4BBRzNEsJpjJmKFSx923LoAl6eYuiqwzKF6Fy7xUYK/leYtEz+/4dSmivHvGRqOOHCxJg66H26sJkziPlbNeNpTTk3+2N6Lu2ax7UA7LwDLT1WiS9l9/LdeCxmF4k1SS/TAJwdW4P+CpdfjQlcWeOIBahORURWDT65yLgv9lIv9eBb1EnrxZeBJ4idqo5LFWXObYnvxXkfzUUdKChnYypJmUFs98ElQf8+U1l/gDbyaEUfYIWCXpOlhvjhiz/eM5k27pMvoeiRPIWZYMwnTE2nDuxxnE1OcnpS83FODZDSdtb49G/fn4IFlfzIxFHKV+X8/N0EhwmGb+dfMxFRrVO9vqC+dPCeT6PxRaY3X8EBZBiK9z0dii2m1KN/XaTCTTDkyZRSOlJILRhjWlK8+LkIDpqvL3Uq1HQ1wT6MjG+MrT/DnEEXDwOUQNi/+xuQJDWvYjG4qhJj1ff8OSi3cOIE+hKW9m3hkMg40fpi8G7prieRog0IpAOLPsHbyZ5gSLyNGRVjNCFHzTDNRMnOCnYMD8BWXAptTrCHPtefrmNkosT2tg3HQYxUnnYy795WUilkB5svz6P3trq2wF+GnApSvTlwx/fb1DgY4/C+96dvoFyRBzS+zBB2YZLjGp0k0WVomvd7E0a5EN7Tes6OJWmvWkNi+2ohDxUe47cIKzgRRRK1uCDaHOJEtq20Sv8WNto7S/7anPBD6+eR9XkdNt8g8q/YSUeIvKfoI9svTFcZaoB/u70TeNeAw41p55eM7U4jFFukynErOVm31phYYpPY/cppiF5eiR+KqvIviSv7Px8uqovW3GbS2w4f8LRsBnOnVhzwv+9x54gLWHYm+j0FvPrjuxmidfLHjsXWpnVYh2Wx5nX9wrryz+yMKte3cm7GbetW1ztvJ7USa3aBvH/KkueEu+4RFnwh7KjNvfbm7744j7NYA7OpYl6OmVgEvNrb9BwC7m/c1/zFxYAIAamotrSDisVgBVScy/dd+BLwQz8bH2qc54nX4WCPL8quVW1pdrIyZl7ETp3qelzWo9ptCBi3pkrgemYm/Yr+4dvIt0VjSy7sqhIlp6RjhrY/vLkLcrqbiupss3qjzXLAARux1DomAdnnp63Sr+wHdO3QyBnqUk+p7nfVQqJD4ggdk9j9mZ3P7KhHP+gN6cBhd7KIv76cqZDYHTlAAQ/zjkU3ZSVquIW4Q/7cluc43G5/nMke98xofGFduYe+BHYutCtOq9Ph9ZuuxMlD3MLCzB52JEl7chqV6UY4gWEGdHHoe/vGeCEBNqLb5ArVcJ5qAeXZnnV/hz8UC4OmeIPZ6ZOcwLvFr6ceeJCYbD7HYqTWD7t8Y+t87ST2jUehdLMresz/W2G3Fyf70SLETfUCiR44tiwbcm88MULWuyLsR/KkKatjZOqrJfc6/RgypYYOBi+8hDJujlIZ15LzAvp/tSHR+DkIi5cWKbP5hYfbNc+xVz2m3sNPQSuVgg8h85sPuCtnnBxZyj0cjfFEHgWBubG6pS4yvwWtbSDSV+lmkv+Tx0wfc2tPSXeuBX1kSjmd+MjOS8q6+ovaTxoAduEF3WNsny+iqfu4qidyYHHfHZHBWuhk5RiB/GZIZYJOGf0iSe0xpFz2DJA4ArOFjshBv9f28M5LPzG40WIXjMLdUHBAfQ77HXEynSR9TekTvu0AL63pGrXnduoOWNfM6pE8GkL807I07lqzIbdxM3X4TX6l67iAen8eHKiHe95vVBhG8mYUNPRjr/Y7HwWj6bGve2A8gi7oG8nalJU68FxyGd0OweMOVhSqmFGcmMSrzke/H8BNnbGPSZJXUEyOcIONpjh4/n4/9mpKWxdRqIr6WE0CrOcrGCDu06fv7m7sXZILPwHwh3s8CRJWS44OzjeKdluc4nySxjtJB0yjw9KL9hzIMvEBnO5I6uGeQ6dhaI+AdM2vG6Lb7z6cc0RggM6UiwYVnNGcT+fnlEjRtoGC1zHgHxNLFvrrcCntlgfUm28ZunlZTgs3w4WA/9nME6Tyl34ItGjtgs5mZFCgaPi9Vkf/AyUsldiF7V1Lh+NY2gstPh1j3QepD0BpGRhpIXUGgEeof4C6L6Lc08jA1m6AS8AeR4Bzg7iXHzMJdPhPh41KCnnoa3gGn+Kw4wYQuQhNOrMa9G4D0W/1Ghipcjo81ATgvQhTpT9F/iuYJHC1rdds1t34Ob/Zqov4G1kUe5fGBr0eVULbaoZy1yFxlJuROg7HO47zQ+dXhtgAI5spfibhF+XocqLOnyGTwq/o5yLXX1H4z3s4wcWTKSUewab9VOTiqjbs9ElrA8W593AXLszW2igWp9I0t/X7+/0GM7y7DECJs8t1654VhXTeEaiMuD0tChphZ6WUncwTei8pX1BJWacxRuqg0apm23egL2Ual5Z09vozV7eTbbVcd8f6jgDnphw2xm98AmVjFG18190676JfyisZYLZFBrkLEFkfViT71Pk40OFTUz2OpTNBxv0qL6rBzQk8B6DcCkfoyT2Nt4OD+VIUcySfPWu44NsmUaKe8VwunV/KjPVz/ZSPnKjK2L3WmBJ1wg+qq2cydXVZpyg/stpz4VM9SvppSCJjCJ8ugRauCqsj9QdrClBzULp4k5koqOhF6viG/qNHRXqQxWqaU9fd9smMYs5Y9NPnQQdplBIy/du5lyrcjfodlqbuezMxBCnN1TbGjbX39yxWIR77WUzwI3Xi2qakF8rEE8VfLlAlG7oxA1Dat11+KOq2VRmJ0ejD4URNUU/emxNvApI54wPkVhmV9TdU2r4R0eYmyDQL9WBv4L1qmbX05qRC0hjDNj+aSoiaMFeABG2OBvnSrdH+fkruf/rwMT3MhE9GmZifqoO8yqwgee+AyLXWNqW9IMdS6X97n5nMsF0jiwhTgCqoHtoJ+FuJy0fbelyxMfH+S4M272NqmZUljzxD20l+53Csv2HhGmnr3kILBLud8BYlJUpM0OK3Tl4uk12kgksYM8+KCVIxQXlVN2p2Ye8rVgCTEf2kCqUI1zjvCrrDgP/hpI3sQM/3yqlfMEsum+gVYy6d++fc08pc2Kus31F7dz9YXISJF41xdVsbc+KbPT1lFCpokB3wHL4g9eD2TB1sJ6l26jHWlRNl/h/LPc6vnrSAXszrJZx1xCrCiGzgOWX6RYZpahYZHcDdfqR/b7KWxkLNjndvEDZpyacBe6qU98zokB1Dwvu8pfAW0yc9xfqX3AMBU/6gVhQgQagbdU3pgVLymXW8bs4tXezeybTAOSXmw6TkLoVqnDxuC5lSSx1sryZUaSnreI779sPK9JDHadkEOFnWNQ5sYXbaCcUIYEZDR8aVNP2wKV75hOS6qNWiuHZJP3UI3RMNUHQUiI8Zk9f7jY86EriodktI7bTslWXvjcXZq7V3SknXPcV69KrDe2Nzhz4JXVxygVIX8Zq+krDEp4jwn3lZAuIPdzDPU8Jv1HKWQBUvO/CEX4NSdKLgJV90n8OeCKoiGECOEMl1/Bsj4oCVRrpTBEE5fE2vUyxoNc5vr8gx8p1rHMMcLXrQSHCbly5XmsuQtFPsy5VJl+J6Hm9P7TtxB98NXe9rPNDqVymtekffdG7ho8/7hydbwuTXmNd+IuuM3m81Jf3VG3EtBPHnfn5tcg5PzQo5k8fnQe92meqGr489EZgZEMwFad/hjO36+PG1lzJFoxquN8ZsrrADoX2hyGdYFG6pUCdDUboh0WC4h0ynvGSrDN2TrtZ9Ux7YEXV0I44lx37B55P8WkI52Hky7JmM8j8vcCTenXdSHfN2W29BNLKMmeGuZvRihbeC60Dfuq7KycQyASozjTfSJLFhxZP2l2/2vP0XS+LTG1lhj2QwRlrlke4MZemosrtpJnmMA87TSJk0pw5VlX3Jx3JfdisBcnSDJnoRa+fVmlQiDlzd5Ez9Uuesxo+DLi/ZYJszMbUAALnLBktDv4lH5Ad6ZHSHre/jg427b/hKu+AXNQkjYizJXqLpI983MiVlKJiLlXyGJjeqij80F711R+V5Y/Ppk5dLlACO6n1HrHTcnuJVbT/TjQ/CMBMOaqlEalfGAsjW+fCe15760XgZiF4T+yBAxtqJaYSwqFUypyK96l5wd4JePJH/2atre1yd56q6sRIo4C4oDcIvoZiXml4rA9SpcSvGNnWl87idaCT5i2LY9esZAjOtpJ6ZvV41M0zY3vz+M2ROz+tjqGUEFjhfEntktMisvFpDj4JJNud+5L9P5wTrQNoy1xgwISLaERA/gjD+pR8XRyqkONVB5fr41idXpDnZ1CzUAJGThIoPyevhLVu/lK40IwD6VDCT6QsAlEQqi07HBWUg8LKKin3lfrx5bvAqH1qjdchcfs8C71/T8v155y7OXSLg47uvn1JqJwITiwVbv1PdAl/vJiNUsv4MqT3N3VRKDtIk81BBuLnVusXNEKwGLTuboeyYqxjLXph/m3+ysAHZootbXs75gcEbgV98yNmEbrQ18f6nONuYsdEp5fGyaYvlCp+gcxGbwNmm+0c9HQPKGRpHx/eXB5KsvxxsPR8qdYpHCbJor0yrCcWvIyY7muizkumpx3Lc1hzkLYRxaFUK9e0ZBxTEHaoJot40z6V1/prF1hgfJ2TJs1nwjQQ488mtc7wmL8dUQjxLwHM9hg+IyvvZqRvOJlHYZL37zXzZSJYwjom9u8I1m6uocEqZNn57mDHTNjEkwoHLGAxokM1bZkv4Rrbs6dPsB8b9AYXqk4/8j6sJN6KNIhlMOPLgeWbdZY6qA8em5Z03s/lETFshrwiXRWsEwo3ROEFFkkYYnE71yVwHb9PnMXoIrLcEixCak2kX8waaq925n9mkcyogaKCCf41oaS/i4CptFKQkKHe14R9HyqO2LLbsJCuxqgOI9CtduNRZidCENVRpsR7AerIAHbKImUxuIs4coANBpmgZc8Cjt6Fwk5UpPDbWqXjd8wzuN5A2s/dPd2Kp1OOdaimA6ffwIWhqdk4QOk4B8pT0m1vudXWZj1nTreOsi1O1sprY6RXRanjHzYiT5PqqSISGKmvd3Faw84f0ZA2EpM4qUZmsO18prYYYiIK11KVoFwgrd6FGA1JM6+i/7FQLz+V9NCw2OezsrPs02g+fhmX50WESAErTFAjJHioxCkJboHyQBKBJZAa/dgvHLIFZsJD9jFuu/h6jv1Xh/d9pML4L1bc2u1tzneC9+LjBCd4zzgaTh4Qbes99UV2ff5OcDPO8UUJvny40OfFH7l9k21brTm3k8asSvsIse6TK/eEZIXoGAuzofgtw3ZTTC1F4WQ5qScJQmhNUBSIZ1jjcFKr0Fz6c8meYbfUEG3ckHO23k6IkcNBtsnsV9WddiP5TAkqhgvJBMqchylYOLcE9XeLWPjF9hetq8TDZ9ZR9yIwwFZDm1OCWdR9JvayUUIh6UFglF80L7WRRBJD4K3LZyZC/ToYcC6cao2wDaS8JsbynruKYs1vDGXSHv1D0nbAat/vilalvBAnsi6J2l/oAcuTr7g3k/79yf2pPiae4R+5esPHjuF7PeEM+ijs6XJO956Td12mXTeSnX0AaTU0OcA2TAmYp226Pxh6mtdIOyFWKDW9Rqv5X1ranz67h0o1a4J1Hl3telQ7NhGhHKTxZuOVwfnmI3cKxXQ4BEZNTH9at6pCIj+zhGHk0QmHAXO/nWzVgKSFuift8ZPofBPYuONQHs4k/wN3f/+c/iUCOq7LV9noIJgBLnYawZac0lAoPiSA+sAS7X7e1DE1WW4M2lodh5vXJVkaFI49pdBgEt1iYIdJ6pp6pTjBTJMZVj4EdwF9VEg/5eH0W4Xx5T6nFtSugP85KVNL3hAp0Jtzyo7AFPGhnGwqT/ZaLulDkkPPMlmTsJ9ZFqTn9xu3hQ5vCBkHfbtG5CW4tzs5hmY7aokSXi4PDRKcNaxUj16SBehfIvpGeO+NpKPJYhrb6jqksTZptfBYFsGuVcmxhDgvug3duPByDpdu1+RY4o28oUcG33LkLMXTDFLzbcE4fUyUVadg1zVFBQ3aAMQFiVGVPACfbMOMK0E186FcfiVSG+Ioei0RQ7F2ejinQ9ROpZUKytz/KWXHt8NPrQqqL97XJMKrO/h/saLjnTEZvP2UcYMtbRqc2tV8t6+WeHuaCpvK+nSb+XNwaTk4IDXwy2gBMlpRzId3Hdfv8wPygdh+NNoOL5p1R2G9myeJLf6YwrbYftF+vYRE/g+J/yc6oDc3+K2jckL29Eq7klvZ+czXKaxd9aQv0JRPtHbG7OEvK9y2rZA578Kvk+cdvp6Lq+Xg36DScY2C4SNAwPntjxKvkqgpMl18HAyeM5n/GkVUh8FC7Y/NWTOsFZJj3+NHkyHO4Sj0s25h8T+bBWBDDojX1ILyDoUBa92hoCWRxi8bVq9uKj6aJSs2tnWKFycIAWnsaBFnvQmv9w6hqXCymOqImj4TG6I31iRIdfH0Z5Mtv25UKHXWCLr1swrwkZcEB8QfLzvb6gVb0VpUUHli6RXl8qh5BudDQulOHcDnpVpmljIlpJMYsZcywlMHiEnZk62eECncaYSpS8LQcDK4JghnOgbDbQJnbG68NxWwDH4kYXyjfXYsbLaTZW1Pmg2H5rR3Oibo32hAe74qwgxZUw6iplsfRYgfIuA67YYQEs+H/dd2A5/4BZoDmuW/EuNIjyh1+hL9Bhw0ACelEUQ3nau+mYx4iTH2gmfJ/XNKFq8YQo55a5Eazgnums5rJQLOMlAtl/yHtQfy3z+pyy78lRM9PNl190y/3iBcidmcjJrz9aKVeTeX7ZSnySTy8/WxjCAo+7pLOMaT5HlAhE0LrdptekaO4rIFfWgRvALgqEm/SB75MxFZAA8wksLPtgylfr9eX2tK2KcKwSH91OWQmk4GK8+wISVsdfAJ7NssI+p9bTZDteAQRiOfGiw95J0mg7mXzTAVMxYbsmDSBVfk8nDRyeVBMeK0BcVeEMjozKYjZOrJBQmIsmQJ3zfMsQI208OArtbClx/Uu5ZltYBoWVBQdjphqQF7bbzaJdtsx4RCDHqpe27ktoKuz84OAQnosCVqAqKYiXhub5Icy4EOJzI6GCJH4xqdzUbPHzZqf1kXGst74wY7V4cSOz1SaK+s/9CdyaCG5n2kbi3hFLb+/s43ikKyoFly3JO3YMBEnTSkdig+sp7QLJoYUd6EqLLTOKcpk5Zzx6ykZKlmCYeGnweWpUzyfCy9y3y3LlFHfZHJE9T8e5Q8wD65sLCazZdF7hO3fmtOU5gOCNmGINtjAoIwBJst3G1pJJLrtop3sVaUUFpalerNDODJ71z17QvXhtJ3k599z4r2sehzrkxVVzqx0lote4whSh8IHuXph0IK90K5wx9+92aBgAlTdSGcbW1nNjLZ2dysax1UG2PYZ00vK+76TfnnNLpbbwt4wLd3gpgET7oEYWtj+9/Q2/LP8ERAsqjEbQ3XuC8X0Xm4Qz/b1GUIV6Psmfb33rTcevt+BrFy4nMXhJj/HNqi9GXvws+m6mF/V2qROoFfOhO044URhjLVwncOCnwoB2uU3wCfwkyQne8s/w5RvWFbTM8fSiRRcE/0/i4jLwrjroM9Hq//m+ujitsM9J/KvyASBMdPx4IM5l6Q37jpwx4lUCIEDlndZuELnwy+mVIsZS4cWEZ/LTq5Gvzz1Z0aYI026Di9sy9gJuZq3tLCAdr32VqbW8qzidsEByqDUyw+PEj+VFMtCiPm+jnfozj5n3f4obtdDTytxhEjPAPsEOjRQ6Q07FrbztcTJMNoaVRdLVglCel2pbHPti7bWSWn/3L6PLcEpDTo56bJyrpRj3CXpfvKnf5w2ul6NjBy0evxew5N7DT2oh5FSq9qcoMd6W0IJb3DoaoWNU7ttW63gOpU09nxZ+NOyKE+2GWvg2JsyhvqOaqROkHIPYnQbFx1dBcq2PAQght6BdurHKsEb8xAAXzWZn+6CxWp4h82eg1wP2EwRxpgtGrcbXPlxW69aVxTRd0Dvy1Jm2DIBuy5JFs/puliVxkJXS+OeMaEOFBWlb8pyZxVwlTlaBBCVvSyifTgpNRq4I8vZldooaHv7E6RqJ10296xqA50sjcTtSLuh8Dt+zul+GguzX4DV1Mtna5UZueJ3b/ihHRjq1og23q3frhU/eVu1vutkM2TnKl9LbPlo+pqxpzzc888KFoMofK7AAIR9RR7IWgvF7qGEHJNbvwFIZ997Dqd2fO/qYlKODXy9+D92Exf7qIogKq/SvHvZmHzJ1R8LVQehBb+xLHyKiyJPNmuppSu431mYr3+GZHGi1EepnxJ2TAqlP35VpqJReInox6PJP/1wW8M2e2v+pSYQ0yI7XY5ZiX9MY3BinXyHALyxDMJX03APd+VjoOpRQMbGO+5zzq16XgG2ocW4lz3ztpPE34dtDGvxvmH+BaeB5K5skgm2AMWPtHj9GO0d+PvtNFs4JHcsCAHVaZy/YLYsNX8I/vTfzri9jB9hksQn4WbdGn3a7pzL7wZqzA44m0AXQ+uVUQ1fOKquQncvRrGMLc1Y4QvbWB2//SDDg8YJBQMQktEPgMCD24SGqCogr2YO5n40uCkcFvQzccSBY4S54C7PNq6U6G4r/JbxspPnQRCjNg11giErO90wsU9JD9CI0jfXEdngqab/rWI+nEsLTdx9SiKtkRPEP76KPakUHj7FZDbvie78CmQTUxfrsSWhVcO3JNNd80gCPoKOmHpuQchQDgIZd9o2giNsV3RjOEPZAMlNsXImeVfJiM21W1HKXdLqKnExJczoqSWP8frR75Fq684Qq1+rHZp9jam6NNP6vXEqi3HeXFzZxPTbA4IiHVnhGOxX8RSmbwF4UGEJCU+WdaFhPSZsgJu8Z5hi/WYu7A/Gd5iwZ4UnWHpIrsajTzUWVR2SKC9J8GkkvEEosPj23FQUY9XqE5rcziX5DLjzrht0WKTUF3JvSXHAtSkjDPDvB9gcC1u65fjLzoD6mH9g4EjZCk75EWu6w9CESv0BtdSl1QYSsnBOEEDsOP6mO6XGhf5MjU4l2OJayu0XEIskSZ4kdINFgir4Mt60ZQIRIXZcXBJQ0pSBpas4Y+N9DhkuTbVP5RYSZSixy9lfgFnXq/pQaZi/6HFmHVOMuSSgtwxKJRBdizs5juTBRVhUK5jvfGawZANBGrm7SMh+9dWrwaesdhIciJTFK4kCzxgZ9ugvno3smdVoMxGBiExS+tfm1aM7U10d14ALCoUB25CK9Z1t/F0ucmHg8J0V3CuK79Pmm/nwOVY09aG8JREICKtJpcuRJMw82I6LvQhpoF+QVXx+Vuoj0XcjszloPifRq+uTGIeP51Hq+ECB/lVp2gSKP6MwXJjlmL67gxmpGb7bo6MSgt3yrrxWFpKaChbcGVClSHEKNtaXT4q6XsDaQYXnfXPjxgXRqAz2ahlr2qmKstqtH2VXEzq3fA0YtmhZGSxLFxmcs3aIoucCs3i8b7wwAH+v55vH8HCT/oCJ1R6dgpJXru37Pcx2n4Ao2IwrhYlRgkn7eYzvJXxIs4aTcL7cyPmvxcNsQhExWGrsBXmuGOR8YRdBmeDsDg1P1wIxmv3cm+pI6usappAo0lQA/eAE4na80CVqv57NrrVZMGdEL49MKnm+KFdJHz4J0JIp9l5KlaIsobMLw1jhjShCAZqIpPg4TyuzFaOqvXctpHB3K6paz9X2vGDCVoRzAOQtMpMOfH3cH/cB2LTJ5IHjNbQDtx4Cmi3Cg0K8zMBqxL8TJ/Nc3R7SfwBPzhJxvVXFCu1rjQDK2BjmZvPgbd6V1kvz5dc97ZsZiFqvR04BYuUg3R7aMWPMmCQXCE3wEX6KnM/CnldKlNmmTCOA43Ri7u7AHQbuQx/0ovzH4YU0qdFZW7ixOSRUK6H6iAo+thQrK+EhUeCeLRfVSsVJWJYA1rZWEkdCm1uDYnKRXws4I8rNkVJe1ZXny9YzoFgRvSnE+WoP+dhXEs+r8DnMJWxmYjYzjWHn59ZbQ+RJjCnaDcPoZo0GLn1HiE3BrugBYqWfZpTfnLx0I5o3gU7K/HurkbkZxj4dJmAIl67VyAT7FtGFDo5q33ftBPKAif1ayi/0D8d39j9BjNHm9FtFEkSaqwxA11I1HkvGN/c90SgYqpKqYuMcCDkg70m0MTOeJC7YguKyRVbg8GL7ucz406zCWo8h9N6ftJrMzPeQRWomJZe4LCM9Vsr2/+J6KhxusgdtYqIJd/LKQG2l4n0YODALTWgYS+8l0qQy6NTSrht5y33yQLTOUejkNDu0saoE4gA2CzObX5JQUQpNaDGZ4Q+RcfPO1DNBM8W21+zRmms2TF+soQP+iNJSYLVjA406Wlz4mTrFa3ZMJH+g/VYAjmPaEOyOYbd7ZMuLL8FpC8u6r/1j2KVT3lweEYaddTT9aCSYSMif6ctFg4K+g8gIlYhLRUMPoaX4wUjOzSnaR8oD7SZFd2axhCtt10sSuyBdzTQNUlfh58I32KCTV9pKyoOFZCVUhWZShlYcezwstFqK1HEMyFB46JhmDpgkE8OFnAhZK4tMT9+WameqjvM6hDstL5c7uYwLN/J75O32ELiZTHQK03Yk31JTC38ecPPJQ2SgWCc4UQ2MQj27aLUQuq8KKc/XVnKr38cC2yAbbmdAVkLVbHi103Yi/5cVu2gz/EHwtgAOWupP02QRcC6/mDB+GeCJc2ZBkx18G00kVCVXhecRN42CHz4ylVtWQoZa3Qz0NwXv1jy9B/8P6Au9BMlFYXDI+lj38MdJY76QC3WHxaOYtvHRZP6wWySD4Vc0TbVcv04WhX1GmSVNfeFb51GoM9/QAYPg4HMIIssURk5BHnQqgtKOft+aux5dRZlNhEu/exgSZeg8N5ZN11fH4YF63Iq+ZXcJpjC+NfGOS8IQ9HM142Qw5qqcVU426s3p6a1hC3lzDnu3L7DLVfsZG/kW7VlbvXy4AQkLFiJZf8bWhKdwWur34ps3ZIg/Iztd483/+C54BNBj6yUvpD3ZiWAGR09Q9zlEtNOQqhgv7+13EuTmsxZXqsRsc4U3solv3zWPmujjzlnIakFbPq7hzVzFI/dF02OeRMKxfd9AMFTo6hO/4r8l3DAoABINvLoYYtyeMA3Fm1zJsYsvUc2epv7bwDbA2goe1NYgvzVx/Af4GMsdzLE51O665+gg92px+rauw8R7R6uzdPC9kAGdp6g0WWa+O9cP1OlEcCQNX3udXufTIMhtE5qsWUyyL1wOi+s2KAo536lsLbPgltSS8X6wIzHYdlgRPNjGlIrgKpqiMcZ8d4LqtGplSIqyBN8X3/eMn4uYAWZVyCaewzp3KcaS3jK6mfTQcCxDuWFZFLrDI3pv6Lupk1USKhI/lwM9a7lweTdcPOQFeogc7KtH97TitNwiJR28mdPYttYaKKIGh8Uae9PUig8hZ4SrSOJib4QEq6Vh+k1ykZwRu3bXrXa8+oA0dcM0IKnmivFFVeRzV6Os3g30O40SXkf/jFB47XwU9QNinH5uHT+r+yLIWAVeY53kG3le8ViXjEZxDKkVtIaHxp6nvlO5b5CXpghj84fmXiKXqjYAs93TjB4othu6yxlAIGI0edFVHBXJu4Kl/KXAaHhazLJ8xvObn8zl65YNmAmcv7Neu5yn8OOn0Y5NkRR1tXQPmCVyynG1sIRVMwPnQJd+F49LIZ1Oit/3Vt80q0JjHVy8OjbOQlu+JvFTi1IagzLT5oHfI5NRmnmv8pYOhbBw3hbqjG0dEJkriUZot6fUUzLIqVfmfAjNkoY3aagTpPzjCSvlGSJAYhpY5UHMDCYYUJfAx+kzgGQlMEYtyzNbn33v3mAHtHVm40HI5Q6RCguOyqw0vIAEByHMXiNPJHEkHGriD3KL33LYq2RIZfjEjJEFto5TNSvtPYBDOdt8scj2rInyf3ojzFdWbkz8u+rlmjZNXNAcFHn1fkHdwVvw2O+m1r9ItXBU10efizLH/9AK1ggg8ZyuKRsrz+mnK7oIoD+/xucBI0N6if3jPVXgsM2KCntHRlX51gu+VrD8ZDePVEaTJJCDLylKB2DTDq3cc5ALZjl1i+e6F2TbAVJnWvxpkBM0WzRxaVAuqfZIo5QvSNGoI92sTqYzI68ciCjYUIP70cIMgbuGxG0c5s/TFYLlIGw2eD3cYRIGqdeWtzRqJsw23L5PUb4XOq7T3SEj0+UcVqdWYviMsaMk5aBcypfVuBxkhpiK8YALxjkCWij9pg/kfrKr2Py2JdNvmKXocifYjK/dQNHEeAKcybyiIRyVvWpouHzXnfAyCDlVkKtU2HwkV+0MsSzMYk8SNdHcv3lAbNSpw9OdngxYE96Mzwf6ZhRaOOOTHLiX0AtO2cHTx+TtLPhayYrT5tPbX4O959lxAbs/69QSC/7aZeCPGCCcww1gpNxkcP/IwUekcAJ9PkCuN9W2Ad7WhjJ8acXsfeM3p6qzPvJIcicg+X0jTh7psdAuTsYPCCHkaXMeiiHKm8xCPGn1USdGm3j2h999OtoD8HaD2Q6M1Y6Sx/QnB242ngP6DfWzBih19BKLEO46VGbDorawsRlLRnJcR9A9yTGJ2H7P3tiWlg6XG7XSVEdsUYNiCrqRdfOBf1EYPEE8y8c/5Uc2SP7IBAsEJ8AuiLd/LDH6Wk6YSw1IpQ7/n0dVro+N0OYDJ3M7xkDlAIESpIlgz9Y5Y7BDXIxueOpYAjqbA1doLkxyjBs2lpMCQeIpZkcNUgkjC2bjqcvpGWbQW9uSAe/vv4T5/Rs2dNlc327GSXXIbPFJI83VvyZAYi+lkvB97kp7fqssQPe+uVawmA2NQsbEV9E1GWcqGYUcZ7/Cq/x0WJeRR4cnDd1T/Fvc3TbdtnlgACLWPRfZ4RHhHJLA6r4ssH76lruGRRZ4/NM02fbHe02bf3lXtwkNWBEXabFYzp6xTF/Mx78ph+Y3YBbq3qsIR6aFhAJbAvXP5zxyRPJ/sXpurJJdszJNZG/nf0p4B8QhjTEv9JdDGNn/vBHvgCUvvHDD+YzCL2v8ADuB48GP6LpJQ2rB5lZzm6tX6XDB3jubpoMguO8o66mynaB8XJUmzKsqeQDhyS7OTJS4XA1a5C5MCVjZe5vlv2IVH8xrMA8XS9VZLM0f9SZD3MuQp7/tbMOXYWu9iFhpPJT48MkcreKIlK6VETLPVfnQ/4Tt3jVdfyXzp9kbjAQU6dKi6rHfMfdRe50cHq03Rjg9Rbs5/dL2MUIXftD+TGIco+vfqrF8494TsUi2IMMMNdY051LtvAIwmlMFhwRC9CUWyRsSeOwVMg6r/wLVVXsaVhuFeuLYQ9BGNBi0uA+TYOcB3wNhYa1suORx544PYjJy7B/PBknTrcS96Vbap7g+w5yJXgGOBh+LxxuY0bcf7KaVH5YATkc8Rrj4pFO4VRAL0L9ZVQFsDlcuD2md4zCkBrugJ+9FuFUVFCvexdWc7dNzuS97h5HdAhRqmI4527Kpxq8tpG4rcWg+4nZ6MzNoznK1J1o/T9D2OjYDENR+O2Gewqruld/t685/XHtHxPzRmuqIeMW7v1Pw8MoV45KUvG0MbK4RZuRPb9AalP3qu0MFc4swMfKrXbt0JDkkvwHq2SX4xH3UJg/+unAONmdbWNRsUUIz24u+SEkOgV8/9Bmw3uYUd/QbhySByl+ZPEuKNOynyo9O4MNrdpG9AMDFDl31RltGCxDjlcupdZuWA59oRBLIy+DMkNMTc5htUxipzgXJIkFeyjTwSJE+Z6rxbzWCOWk2CMuZX4AS1b8wGhcvOgkzGvfgHMqEMhAxva7gUW3gPp1qJOF2bE2J/x/rrAEfxOPD5nfZqbsnbAJHlbHJxSOCYbcniLXku5hP4dGv5pJU+L9/iz5WhSiobW1rTL5N291eBoSLymuoiSlUClOrm5bDpYJ5vDbdDQlmbgjM1G3xeBO/2MOdx6qRlVw5wqu2fkVhA1qImLGRVWGpgzAX0RTJL1ArnodoVm2KuBsTEnb8oJuFt5XKnIzifkVZhSeVrzvHXEjepLowKwLTRtjYvpVkgNOLSopkZ2ASqJ/GiZ2pa+zLKz3QAPXAIf97tvE/77jtTyHwXYepxA3JP+DAqKF/fx24oxIp/uDFTfsEh++Eff20GL9b35VnojOn+u2vUBhA6KuBSAd79roI4XkCdllUHPw76TnZaHIOlDdgcrHE0owmroTKtkHr3IjMhDRCh5nD8lWk/wPf73YYQznSMFEteHmSJ17CUV554HVDsAZSUHgFBcQVGD4eGh170YOmTg0Dn/vvsdX6H35Xf1oc2F5FTn1yyvYk6l04y9KJ4ajE7Q/KNoraXWJWoygLQ7z0PHgK7K/Wz/48UYVGUGT0HOJcyWJs5DdKvs6rzjWxz/McaXfw4IOJzjpDNgUWmmGoPHuEJiU5tpOIsQHl1jLdgExCSh5S13mAr6d0WVK6ZKlWeynMjqGfC9gwH51GedvXQpKKf0wKUZ0jHmcLexoa2f6l+7m8nVGLOv5HOLK9ZT6heCba6baAD77XI/Pk9LTra/7H3AQUYX+R1tj2NsvgtUVY6x62wWskyjrmBv1YeUb4gvIa3Bwl+i7iPCLrp54+qMXBVY9DWJ1L7HxVP3+ZQdvwc+kUM7/yjecxe+tB7b6r5+HrQtFlDcLSuYAD2rDd47tOIiGxrjYIaX7TFauzX+fI4N34LKbJwCWRYQU8i7Oa9gsW1IVT7kyOYYA7J9q9tg6N5TJWYoRB7X0fFP2hWxMDObkmjVcAOqpgz1+/8D8mJIVimWY5woeCQsWXTT/JpfzdDB0exAVsN06Ge+fT0jmrKxiUL5+y5Rp8IQEeo4k+p3SM0K/MymJeWV++yZu87YERFRDp5MU6dgMUEUmQM9z7M7HRW+Qplv5JjjYHZ70aNVOqda472iJDFJOIqi2ZS9P8e2OVd+XsY3U8M6Ahaku/eMcALfTwkGTvWq8Qj6RiAs9tD40QugOwboYvw//vCmg+wi3D/oFpXof6iRgFm3nvE3+4/PVfQM5qt1J4P2V2b42oTmzF8ldu6RwCvG5seotp7Je24TIVou9CJgV6nIB5PdvOn/NbMt8EIVTrOsZCAgn2KwUIX8qWFJj7fY86V5upDE1z56ifIPnGAHCdaGo0ZqiQLxxNMlXy2uuF4m6RQ5pmoiK9aCufgZLXnc6j2lE10muFNembLNsZy9l/syt/r1Gj+/BWezOmFafiREz8gcSkDOJSLV2L/3aoGseR+dBSD8KLuCMzyxKQb3Atk6AuVJ8sGZl+ixhw8x93mFyKkhEqCXJfa0sNnavEnS+WStQ4K7x1vwIggkPw8QLJvaJwphcyZrB6YMpMy4A46voIgCDERwORmKzNYBmuw8NnuXeqJPxZE7G5rjVPANBQlrKWgPOehehWLp6VM5MFE0izgoX9IxfWw+478Yyl6YrGbgxI3AdPYu/RNlI1oYimw0y+793O6ozRqujSxrvfMllDqm5lvFMrXppKVpIm2oa1XHBU5hra3hwXOg9zo0yEY+0rFtBX7APwuzWhhDmW5gM6gqo/bYmGNPqUvOCg7SUGMBdcdr9BNGQhF6pabxFeT/RDQC2mnBESF8M6o2ZoRddz7UoLFNKuQzIRa83q4aDfStSCA0swTO/nDL/5nwXry5pzXkqNUFWgeSn56YOOWj2CnRWjLCm6RwITa7cRoboW4XLAXBI+Sp4b1yqJw7q72ontuxyRaoagvzIoB8E/nhUtBmHTQWshq/kfCHKToWMaO6Ae1/mFCXUR4oOhjX4Bvl5OKDaCJ4CX8cNGdEBp22Y35aZAlvsAcW+tdgy1fqxNtBMmEId8KOjKZ/FjJ94clwpgEYg+Psm7SzOKWL1fTNmD8O8N3djO4KMp10Ha5qfSg9/aTtPasLgTSxrzq1J/6GeYuxVdIeXnc7O5VbiLK6opNgDb9sS/QAp8RZrKlSg4lKDu+fC5gCFZCyu257EjFxU5nAvfPl0kwFCBvWPJ9i09xVHlPmkSS2gJ+0tjb6QbvnbQpdj4vhEMoPBOBSUQfP25EfmpzxklyZONRd+nIPtZXhfYxHIJb0Gd2XEnELA3nsMB6TTiI6CcYYxFDkzh7oyiEnCP+GxIOOtd4YAg6XLMZi5+otPVkhrKCfDY3FTzTP+XgIBWoBiJw+xMe6GZhHHN9nO8sbY0zPI5zhOD4RJUpqHOZPBc1cKn4phnpFclpMz4r7WbGArr9lRkWU9qkggqbWivETyuDoiU3j5439KkJz2HPj3f94rIeJP+XBM305oTScS8O3y9jAg5ZDroVv43zuraSBXxVlTKwJaEEAkhgQ/0VKtUe0HZXG071ENIJ7Mq04Nb+j7lqGB5eyBHPJ0DjKxBopFqQzLPoSHATv3txLIAdbETFOoWtE9iPv4FqCprKAb6gi4rqIIAEQCYJYW8BYdiOjn2iw4RzJpclz8rP9G7VD03i5rX88G7kqXb9i3gvXFkt0CHZ26CiiCkUYioGsKNIwMXV0fQ9+C/3XcQcEcQIoLnymbo+fkZ6vb0JJRkjeDKPbMZrOwoETjNh/sdM+YIzYKGuHRuyKUSW+t6pwW+hpOhDWz44Uf/4Ufl/Sp7H5nU6HbYE//ClOAyZAsH0ZLIWGH4SfmfRJX8EbUgWXqw+y8XIqMVctoTnksPcjhv6gTPVYGpGePVEQKsZyWZY9rb/4ziwHrQUkOFycewOIM7vaY9y+fk0hWLuc3/hlq9Y5MbObMs4Lj/lrc6Ie1NQ2ae0tZdbsHag2gN8DYhYCzqVBtD9kaVlix6sjmXNwzMeHJ1JEDDTqNDdI+beN6P6hiEId6sJizTmsiVaByvd7Y/jdJ6F28OJot2KCXqD4Bp60QeNTyYG+YNF4BXgc11t4EGvzI+gmOQX+ewBGKj2MCffrA1JdwjBX2GwEWlOPaTfEvIehZTUaqb9ey/i9rTMVBQq2lk01vsdYFKnLZ3hps042GJJwnf5RRKuSkDTvel6JT9o08S+/5IBHMeZBHC/9nBDjgZDLoFEwvEqnrrtssyRsocEaoIZ73LxfudU1LQ/hXbdQoAGaENoDwbvIzYwAgD4nqt7SWE+R++oP4O3LJzwxsYOspBU+5gy9Wyz90sCqjQNymcGyrUd0C9y1nlaMCUNBQohr6g/Y36XaGIh65LPB2FvuBIxNOLyqrNWdwFhcA+Jmmvmw+2/OyzD1gFk9TlQ+zftiUpugwrzEtKGP4IYp6gBOHTSJ0/papxjQbA+wFvtE5InRlmeUse39xGjpk3ydrCDFSZwQEa7tCjqGNm7HSIe/C0+yCjv2dRIt3dyopRg8U/iY/wwIf9HYWwtCS26HLQZq3nnSzojXiydQvh8Vh0K0cQzBqqiJ+lGDHBoAEX1Th0lsoFxsJzZu+DgP4wGZzrrApBmV2ZPa1vIrmqdMsjZtg5V5krYMAxDTDByuDwx/Cb4Kx83I0fJEZdYaBFctUhOktojVKSxXTVFmViURlZshPQuVsnBwANetq8b84xConS/ECt9AG+2p5Vc2smSUt5Go2pKThbwys2hAGQHHLRtSSZjHZ8hTbyPFHAMcdbZVJMCGLCUgVP+0U1Dw8vCm4wZb/EfhPG6J6lOOqucVRmCiEVBGLfW2KMo3uY5qR4UcMW3ORFvrcitMdslWXnWEq6Pfn6ZWCD7+BRk+ew08TZmj1BJ+FiW0fPSvl9mLQ6Zzo13lM0jw7wT44WLMAm6x2RGRcIm1A0/mXvzMAC4ZPKnIzq0+lLD1J8j7XE/qgQ4a/XtJjO5SlnmddegMQg4C7xBRlSijRgh9X5grbQB8xykCqhcfZRvsxc6Jx465CO9+Fv7EIvuKmp6aZelUG7a1Uytwt7whqhcUuuPys9XlHb7yRSQTP8tt42t+9Tt4Dwpr1CyORkT6H2EFAn0cdE/5Fg1YCVljHXYNgi9sPT1/96bHxQ9Bacx7DU+YZDF6uQrS5vXYzt8uSVthW80zKNEVNe4bpRW1wiQ35J9Y1wK/0lcBAKYh6auPSG7Z9uMvDxyElFhXsJJDBeJf3nH1kaRtHzVCL+t+8BkRhGuGTWICvI268vKfGFiClbpr78kO+N14k7N/vA4S0V2XS8GmVUR76NoDw7MYNuDdooTZR6a65d5yZlU9ZEHbQ0SDX3/MbKJiYsb3VX4e8eV5w1/fI8Fbx+DrVuChfeAmMxN2l6XDmzGW8Ddw3bLUEGfxEx55bahQrlGHmgi7zht2bpt6bgCCJWvSiRUlM1OgCJmjf+NfOxvlHyd9p+SZLZNJRpZpaGKI5pCX741q9lTe45w+0dZJiHy2PcnSjYENh1v82Kq5rtNXZenE9F+6vYF+BMdTlZQFcW9mKIJxgvfjER1VaS7B+9znFFxOIV+7VC0EhRjqhf9PWlwg5LR2vKWIas24GBt7ne2cekp80CtThqRAroRmdoQ65EOwlVViaVxW8UQgMsYmAuFwNfPrVQwcpOxB2LNsvwlWQUQDaBVkSRAs6F53uW+LiTb3r+iSIQ4PF2XfOg4iubuswQmHEjmJjcG/fFs7cALsnIyFnBuHSaNoDr5wVg75Fo0Yz6G7VTFjESdiD05MagDuyQmEW7p8vuUcmKNM1wParrdIZAJvOjDHxC3mUoBN6rB8vKYoKCBtuX+fZ88UFqt69Xc4NYkJknFgJxMMY4muQtYrPJXipl++xKWTV8tR9Hd66c8Sw04IyjZnqPBd47EwFj9ZENEGaPmbW5jclZiXx9Mcb65cIrem848gG6KO70zxFQOF2r8TFr50b/RALbW2Rjaggg2yCudBMFj0Kig689ig2rMX+/mkIqXUj2fnZLARXyHCujn1t9tWC8POY+F49ziBhgGM2zAU6+bgU6ADNoAfc3neQcol5HIL6HCx2MhgyF8gxEcwoG8yiM+kk12MD+8GyDEhg6I+FDh00QpiMB6Z5QSuKyYAtyY78sn1BTh5jOd3P/Qo44RsSVaKrq8pD/L8YkXHpDKyf4UPlgPPzr3LdWOCScMq4NpdwwYN85cgAJxFhk9jXsO7ApeCa226XwuFogsaXxZjl8pYIBkklHWQ12v6tzZXasYYWxqp/NTbkeNQWXYcADj15355K3u9hL9J2baMcPcsdyooJmm/CZvRYcgd5XOpXaQTc6N3YJhXEgCsg0MHYDgKHTlrKyVcefRmS0Wdc+knzk+uIcJenDV9otTC3l107Tk23s5t1mQbXva+YIYlNOFOOnGDDrLn0knH7/5zBNU6t9K/xD7XIqG3fzidLICgkepDdZ6CZXbEFKljTiJQXQUiRioLkJACGwGPvdWV1fluUA1hjbmmqpeGQrIcDGcF/RGAFZSGwbdcz2NUE6i4ycBY1b7/Hn4jOg8HfZv70yY/qtEIwLjc/M4keDM4sQqyFwBD8olTyddhGNLsipg5tDao3ghPtBeNfVjlkUa+lHEMearL0NUQlM5EQ2vhAuz9SoJTNvgySg8eVo9JXpAXzUn+UDYCSCOyhtIuqjRhhP3ogfKeD3ZlgvH56366SjxIeZPobpCZPYkSjOoMupdyOm61jbXYYNOt7Q5H+2wIFsrmpq2qR3s6L2RyLtV3XQ4RbOG78agwCPHetuT/3LPZ/HINZ7zPwa4Jwh1rMxcuDC7tfvvcBsV0lpjIAlj9PiQBbiSJkagFBrJRKbFMdo8kRrMPoBSBgIYGI1+4//YGWm+APB01CXT+pIK3BRcY3UUjGesNZ8RvYJ/DgtKiPG82teW+6Pqy+bcacVNhykPY/HM4nqEnFUH99uOflct7/Zrgq7+af4dKJPpM9RjpuE8wwEIgRd+/CT4z82jFyh8t9O2jx0DHpGBvlaUJxfHvRpFRa51w3zNvW9hErPBvLrcCna99lEq9dKK0640SoDtp0P5BX5WVot+lYPS8xptiD9y1E/YzDTpYK8o5rdmcoXX9SrBmUSSXckHyVMvEN8m4Xyu4VYU9DEAqWtFjGvTMWvY7GUaA+ew6LLgjqqfetYPINKgQ2Jye1PRn9kUC1wyBVvJjpBP9IblTqP3oNG2bkT0i8eu4HV2bcxMAhzTq/gI+kCSxHJOEXDEySshVC4ccjQcCDduRg84PehtwxQdfi9rW8m4TGwVZLAu+NpUxaKLGeWspxthRc4qfQERQmbOQf3S68M6JsOxaYv5Ei5hK4oXz9d53vZCbdUNYkYYNsTE1GzQAHhqNYbQjHMEdtggTaBu1FPC6OAoS+y5myiZhInmuiLJH4+LjXr6HD2atBX4xfjh8x7PmhooKSU+zWTaTAkL2+TqRaAItGZgKWFsP9u7tcnpiMQh/ih+ERStNkTylaxD+8zlzsGISqm0/dxuoE6G6EPAhT7T2laTpEpbCcBpUHTE/XvogcxrvJgT1LEaCgX9NYCqMh1SG7kPWW4sRk6eSNE55qwVinHMFuuQifFm67EfDdvJPDuVBNjDBTvRLzQzA8ZNKzwbuC859JBF/yuP779TX95mWXP0KR8IfvJLTBH43Hf+h2YU/B1VIp8igOVtd6LjAynrFhanOLgTU3YipXMJDDcFc/8ftHRAS1OFeuEGevM1CF+5W9p72TqnPr5XlWPUVw7BYF+m6bS6UVXhLHYgKqaSG5Av7OXMq/vLmSnO5lXUOwp1eZY6lXtWz7AgDbgWCCKo54wjmdq5LNWSFnucxEV2NvU4+LJPKx1xUJaKOydLEE0Jc7b+H+tsExEuTNhFnATEljVireW3phO33Ld5uw7RSs1q8Mgxj3VdNqSYypCk4W8I4QqIcMiX3dsZ0V5cdCbVdtZuEWl51FtYEoEtcJSvAQqb+zCbyyF2OSpBwB6LsR9zAqt6FHfeQ0dX3/NvUgdvpjMzaJnUCypR1Rieu5lahq8FRMF0COq2DJKKPs1fqgyg5uxAS40ewThLqgfX0XZQHtojB9hnI8uV35ZSN6cz/EJ/5uY9IyPq5tpv27gy5CmXz1t9Pr3qyhPclrowB4W7deA9pyb1EeWN42ZMnWrkJR62U0kuv549vf0EUOtv7TyZ8ougpWx19PrvLuBHSlkHpk5VFhu8/nbrMQ0qTkYWhJYe4fWa+4Pg8wHHcJaJ+MvTmeKhjy80LrdTfg/Aibzvw1CKMiktSf8YPqmlEIE9jz2IK7Vromgsr8Qj/sRn2i/uHlJh5Toj/LEMEGEwoFGknkrwsrAcppJqyAN6lmzjxPgr6tSqHVYG4CE4bwcra+g24PFo2xdRe4dJj/Y+7mJNwQPLJV8WUwMkcHOxTsgZ9marrS5c8WDSBUSHm5ZKDmRwIbeaFtZYJZ+FKUaKyP2Hq0h0SZL0OgSq0ziQmcSIYH9UkArEtg4oE7CdFU1yz3f86aCZo8zfo88ClMwbkCDA6EAaueER1nOaoXHZXgQIx8NPlQSZC1YLq4qOrh/DBShnCqEpn19LFIzAupaazOzA4LbKA1gYfyR9ne8d8SxgcPfY02IQ5zMm064ioQ/ElZaWdG3Gq8T/bzMziTssWNEa4oGbDnIYCuXBq95aR18kVBYP62wPDwEBNpRUEFoZh8c9lThzGmnvDlkbT5vG4ccAhCtqUrRI8+Ct+BHLuKyoOxm/QWOZTXCXpQn7Vfm2rQ/mvUQR33WdN4USlzaHGN7qLGAljFSopk7PXfFmXoa3phR2dfXPl2nHQWQdWag8OOwEoF8SZBd7hDSNyR6gQii+Y7nSjjCtlmehsnVJ2PlTXxkOsOF4X+P777Yk/WohJOALIlvnv0eWNYdL5e59xjCZYrMWqkPauVeepUj4Cjx23jKv9BBEi5HHMsHiR9pgFClaoREPKHXwUXFQKBZH7R5WX12M8cMLH6AnHtvQ35cWyGF/0UbqrWLtNQvinteN3gjL6YsfwTbyD7vWRNZ34NqKgHWGazZ3oyzWotZLnB1h7KpqLNkMe74v6Sj/wNt+m8F0sqqEpozflNEr76vygE2J6Nq/8PgrPZvhH4fC8fXvrt9xHAbWbMVlx/Q7cotE8/vPrPsnP7Rv/HT3157O7+2VfiGTiBf2YKOna7NPzYQ8Nd2cCBLyFh1GFdVciGG3DNaMqHTxdwn2hgmkDt9TrbmWgmzmrv1ESDxytBgfpyDqIFZ0q+L8XetjQ1zrSDU+kyxQeLxLu5u8Bfp/28nQ0VbyDvpPdQ+8uxQ8t5edP2uGGSgCobF5gMwxl2s0tKe9PnofYBjeim1O6bG3k+ke398CE+eaB74IwMvlgdXJziQH33hmBn+8bNDuvt4jsUSF+kmQFRSW2mVA5XJGrHilRTsRsvI6LTgD2qBiI8pRldVKO3GS87Ae8GjoDabzlka3qa2pQFaQmsqdc1B+VdTMyxwcuLMBK/+GnrKomFrUVGT0NAlXcBLieRrcNXJ1Dqy/MoEW8oF7Qdo/FGnkgRL/D81yEDDFx/QM1iFeo+jopDQwzMY9RhDOF1T9NHVzwb0DryEkbvpWQPMBxJl6ormbnG3eDgvQ+xc0IctNOX426O4++aeTAQf2XqVu1MLDzrl37zJy1W0megywjsMQFecLND6tkqekvosBnp3AbUxqDqBNy0E6YuPGY9DCgVmlJeOjo1Fh2vCm5MX7au3TbOvCEaUXzZzxJUuv5FiYDiqsmUtyPS6qUncaxh3PvEtp2vXC212mC/cMojgCZeDrH/TGYHyWBwq/TZczAzB7UvRyJW6QTPwu15q7yowYGW9MTGAnBR5jdxnxoVDacWYZlDOZdi01+SuQy43XCdp0DY8sC0Vxjsia+qMbGM15nbEma6+8GZ7ikaiDXeohqlO2ujPUCDE5WPFG7ggG54u+DY329gVOO5HDwCr/BWu1hh81i8c3suoj6dFC7EH6nhcd4z8akzmFFuYX60fHSYmaydKhnhNRGGyEZF+NaDbM0msdnP78v79mTO7PmxgFMaINjhwkwvtfp+Pk8RUiid7Z9BH7GeDz6bJ02xft/unYOSGWF3zf7xkzEc/o4jf22SYuCCea5IipUQCw45MtBhQ0woCAJX9w7oRS330foWyhWojxcUlnNUzN02OZifkDDBqykfKGfYtd62S1m7EzMHizJUet6rImK5Jw8vzdpUNqMB1jrnxJK95M697mizePMdn0juN7HlSdBBR27CP6ZYeUHhi/Uziwtmfw1JnqZzwUvkvMhf9IcPCKeADOmvVB7k/ACGerxtWoNMfJRcDyneOxjHCPCcYItUGZzU6TUwxwXXrUiaECKPtyXNhovnvUXPkNMQB4e5307UAe4Zfu90IYz2CpparM2AYk8rManN/ot+rTCYJri6/TiNO+BvrU/FamNkvON85Y9guFfbPPBofqCbmxhwMsZGchDizXJW2eSdK+XfVowQkv4l061oT6ax74jMzxKdovPFYYIS3xfsBhBEXKc6+ZdVsWo3rbey76ENrsMTXZcyJYz/gs+tqTr7kZbNhRb74U/deTWDJEv5flIn3gyuQjOp0zaiA1/n7FRvwE3G3T+3bpvnWjkbMrj6SnO4eV5RDZiPcwvRG13FSekLh6M2VlNY8kmIhxSiKwL0p2/NiyRIuQibtE+Z3Xj/fuFcomWjeYT3C8S3yBnMz/62LBGRV+xv0LYsuwCID0yYMOK830Oj4axgJK6W2pbFZiOTiPJiT0f44/D8Z8unt9vqMIa9XEqFPETbnCNuSUJrvxEQJqquc6nUOJODzxClyuY4vFc9sQK8TIMgcL4uw3Hq2S0TFT7wNigY7X+6V6XVQh4ZsedxoCXj3m0RtXCl+r8Sly/ASc1oM0jQa9a/4uH83H5gQJUtuXuBA3KLIjDXieiNCS7MATBCRxvmWCXhxnn6zwWbNa4v/syhgJZyhlw1BE1yh+UsQ+dTzoOXf4kMI0wU1fuCh9LiX5SOaibxXFC7pMEqdknf5E97BNcVkSTpMT6gUpBZk0P3pVZI2xN39IoWsJV0SJbab8LBYPOsL73+et1EbQG4DGUJJE4tuEeS2iFK+h5NgKRXQdGH0xYxnX2FrUSP9KG6EzzinWHVgTRN/P0gyAbnmE3TCJ/7wKg0YaegV4kRarSRD5IQEHKq/P0ux6/jTWpo3kVh/2vwFq/s0O0nHdPqNMQybHUoMvKC6pntbbQ3zOZy4DfuHPNUBeoeNULQ/sBXnSBM9u8KvVvz4D/RLUMcJtXA/xdY69yrQXzirRAEervLxf2G6fxboETCRCOJVsIf4TWQ0RwLQkT7salDNJhhB0f3Q/0YtKOa3dxEQ5SGhINR6M4EEQA9RlKejtQqmmj54dI4VPDCTm2VQPX1mB26TZQEG0kHC+E5dHxZPZQVA5Z1XqnpFSjijYQ5R2dLELP6Mc2y79ycRSuYNwoMFZPKZLIiybs//qTYYxj2xx7kC+FJgVFef+LUxySjBnU0QBA7t22QKnD8ZdT8keG2Mf/QDEBJxnE9iKAmWNzrTLbHsg2LKuo6V3XSMYJx6IjXdBsTheCodEqfm0uTKFW69JUATqexe/VeDjGjlDe+R1aSjU4Qd4nX6Ppmp9qPmySTHkIxWywemhxa+3PW4UWZpOZszG+IYnTy9nvC0Q+44zOQ3DCNuy2TEgKX0cpz64esONDXS9RXgZ3OFOoOk7VFfqmtXyfFaGb7e5Sw1yc2ftl6AbxF0JkaMgcW3fXFZfpdUCai5vGOseOFE2RVJcoTugK6MLb2z1AiY42mG6wFPorIz61e8TSeUjQKWWdkVFN76vtyH9PzzpHL9SL8PwcyxBuK8PgEcgVVHt+332iTZk7k4PKyR5Jsr2PkhB0lpgOhkX+APNBYDXCingBu0xuYeQu/5fV76ekxE0BD0uVxw5O2idh7vKexjeqlgkEIGo8qNkyD6HpAcE6QQ5d96NzUOBvNISO207T9ojyn1tnQJpzdog2E3UTaBhDdI8HMjSaZYFCbGW/9Q+BmPS4FWMtcnhuVmZ5WlyR4abt/LLVgo0bBdax9u7zTZy3GYW2bbqgbl7g2aJBBHQ8rS+pzVz4Bosl90I7VlP07vFeJDdk+spDagfmi9W11kC+1tyE6OvChqsTlVDgk/QZUSccEyNpPU3RKbND5w5NvcNOeqoy96ZXuXhCdd2ZiW032JcP87buEQpL94r5X4PftuplpTuv3SpvJf/C5oWMdspzsbh2exloJkV301ymDNhfzQ/GSp3IZCQrmtKbHHGTMxuLhSJsAc3sMex4Yz8pR6723E4RxGbavtudZhJWnr55dVMXD3sxSVB3jK/TNwCZMvxJycVFKxDrnWwOm+ccFlfJtkBJpoYUXfunB+KPsn4iUDQXH5N988VvthtivoFPTyXcAsdeAo1lHWFFRfvv3nc67bLR4P3s2+X2AfKxDliWeY7nQdskDSWea3n51vJQD4TT9k0NSaqucC59shkVgs/w+roCEt041XLVM7R+HqIVAOrv/RhuPLapu8CQbkn5GxwlFPTfzuaw26PHIv/qIsgv4lfG+j7MlwsWz8F5X1fKqJnmBz9TqyGJURy2D78eUvRYakZdOYGovdoXGp9UQ+vZQdMSRWJgYuzs0WKJyGsjJf8hod9LmkhiZMdsg2D7fW71YDlap5qt2HAyh7FQJTXA+HuoVX/myjQsZ/TcvuPEdHmmbDDIDzmT4Zhz2fny9kxaYAjWGnh8RdELTB6jQX1Uno8FafdxRf/JMEwywF9qlHzb1bX2ANddmDELKGe1qYncBp/WkJcuHQBCAxxI/ucTtOOLTllDbBbsHrfhM4UMdcvNpTbNbIXquFBjjip4fSesCNOyFthf4xUHM2ZAHF3cNeu+4imG/ngnAQ3oDewWo71cEONkbhRVZ8rtEI/ylyJSbrzBakx8VywWJ/cyU3NzWsyl445ZiACQfx5iESr2dc9mRS/SYfqy30J2IANy6Uhj1ywjT9+CZhYGQBHRa2p0iAM4o3cIPyxlyJhnzkLKcUa6/zOpWwmevJgiKWFwesSx5WA9Ph66HX4X/eyT+hBmyi/GLe32G/2OTCsK18NE3DsBEWzEqoaVEaBXwqNBSi59yNqlzUN23dw17Z14JAvgAojAzqVVS21/5S2CIhruwHYleP/5jYRLc2w+GDd8IXDnc+g+fNnT2vJfgryzY+ugQSF7Jb+9Sm4JKLn4TfmUJysGRtYVV5G1q9plMGrG7cuCATcFaQbv6751CSlrmJn3a3+xJ2SHvtQNWkTZ4p/YYhBv+fhK3x82+ch4gFaMsEzEWm+XiHzdhlMzbv8TaU5XrlcWutPMc1KCz4XlxlAsNf4JQkHis9DQ4KnBBEY0j8sXwGxGxRVl8cDLqXkL0GZJ0p/+UGTPupuAoY326Fi8z7pMSlh/qCWhuU0+sFEfCT8lhT4e7EyE3Rk0tMM7Q9oq4YKDV7JzaUwbh6NyG7DQFO5OYroH4RT9bv1XQjd4cvGPT0Ung95l+2nJnNCuBvb9oPUhYw9fYasjQZbNBUyc8xH9Cq7udNi4woFfSBABXz1RDO9xWfHQz7A6SeImHK3PA+op7RR5t7s8+EE11IvEFlFe0MAVO/iRo6Mvw5jCft+hHVGS++/eYsxueSs/tzef/ovu9nNQf5EMmR0+dCyTJNEUASnEJWlNNxc+dPNWhV+vv1AEyQA3464VuTKvQ1WVD8xlHT4kDR3ttL+dGmv538q70vg6WHLpgIAdbQb9JGQmrTpBANsfkIO9bPYIr9Sn1C1kmuO4HWoQzuxAgQ0MMIo7lwODGa0AecIQDtBCSm3NN5gUBfOLeXBsOSY/iYNb0UNUWF1nHrD93sb1gLof78tpwbY/5Qlyql5z9Q6kku8IyLODdEYWRHmht3pFoLa1q8AKNiXsy+i/3Or9W4WTWDP3Tbq5c5mmH67hWQ3LgA36zLElCqRNrdouagwWrQzV2vsQUUU4/LihqPCQTrvEp8Qf/ZxxHbk4XJDHDuHssl0a+aEu9Gcec0FlxndKU3FoVW4as5t1MqRU36VHcQ5eBDbHYCt434RhhZWQl4JgKrArcIoLxBuwNd5Vr8N2Cx4WoTbe+JSm2eOVM7+nTgLqdKnpHaAvbnzNfaPfvUjVXBTH1X2gy0NH03x55tnXTApE94XCZtOQUoZceG47IuARSXWioauUTDJ+R3HLWTb5VuGElE6vAEljWg7hbskjlGVHhBm93GBWzeuqNLZS5ExmrjQJibS0Twm7Yu5wySgZtMJF+i3xVqWghcfzjkFWS6tl+UGQFcb3Y8WpZaiMFiHm9gXf/kHxYXCryYvq0cp1iwpoYn4xtTF6LQmU+Is3vYVwiZr/5bvdW3tzsYvVOuEVYCtzwSZdGqJlK8Ce7ZE4C8NgmAKm7ezlKOe9H4iN1Z/akOLetQ+jx5zX4m3YuM6dBMi6FCnTP6AOuPg42FKjLNo9+Ud3VkTyTN50iY9FDKP8xa0SIyLQJUFHO3lUnDn2rVfaeOq5ahxUdXjblXcIrSyyvL2RB5jxSxRJLqtKwJd8IuDK5Rvpa2hzXp827TEr/j8T9scwx7z5e039z4DcK4vtOfXFvixXCb1dHSxY+k2LdI3m1Elw44UKOi55jE2nM2I0FiNorrWexrRgpLaRACHxsn81XDLl2OGD7ww4ieTttCwSYvYLP8RdiPveYqqXcSXsrx5L9NpKY6heYOaw/8h49RFaQS8ms1dMsCOrZoCgHCtN8uyM3/mHWZKOXp2NXQ7G/RaLTgwK+qt24brnTfFkCCG5iiFo+bWJHWJcBk0qDyTfvkaOpQf9Lns2/pCUPqdQ7TQzA+f3W2HIGp8l20mjD/ifhp+kHd9wfEkdOlRkAKB19G/6oK/qMOpK9JcnZRG0BLnn0ONGcLG+uY7I8p5nzug+mcNtbixxgRyw2uHiHAqSRFfKN3e6iO5c+1CTrWoByJTA8bmMSzv78WGaOxsBcyVHVDtJ8MbS3N7Y6ZvsrSn65uYLrdJAnb/YcsIkpRkpf1kdt0NwzGmxx/js1sz3A4qDYE36FUZI49ee1uAQmTwsggcTAXvJ4rU/yDv9PRI0kgHKja3oHKBOJdbSwz1A7NEo5sCylqyOm7oFjaRSJlKuhmHVOBwASZW1SEeDrQ/hLozQU0dRf62QbUEdaOjeMcyfthcSP6St3ydTnWFDl6u3S7YkuztQsyPLbq7Y95kDatZw627+w6Feto/6VnAQwIC6uQKzagS26K1cRPa9ixf+AzLiBO/ameN8tZT5eoH1EDKwx5Q4QP8kJ/k8prXezdb7RuRbHxIFZWkZjbSRCyQMVp6L8LKK/zqH5Z5N2ydFGPxx7sIgnuw2zNxiHARWQ+KLksWxJRoqNpErqKj/U+BurIiShaSrt1a4NGkbGN6s7QkC/UH5GOdgrHGwiL29js3bRyhxJI5Kg0lB+8s1DFcbULf3VCIOjB/57/3ZmnDJ59be2kK08bXbP8XblAeCTcZuJYHtISnp9h0tg1zPdZLJmpCVQMgn+8lWidQmxuGEZWg/ntljT2+AFBrf6ShSuPHC6bENorFjU3J4bxLGFIbNcmFj5/KcclIjMM9fSjxL+FrYFzRg4/fBIr+cVvSRw74HiuG1+wESYFx/sDZNHhf3wxJOsepyPuqXVtCPxMZpESFfmDFHHtGBtxmDpNXckPL9wVCf0iu5O4vk93IHdBrln/QJhF/2iHvZQhfSyozlU4lyXI9wpoQpNYzT9MiZq39RgaW2yF/d500wMFXFXAy165Zd+uC5Hq0CppPmZENCVIUAcnI/3+hV3mLT1A3t0IVcusxM4nmkhMfOtx0m7lc9uWKG6bkBrBJxQkbLMTPMAhVHHO1I9FRO3xLarehQBHBQ1hSIIkyi1FasDNmHszBJwtgjmoumuEMN3NVRATbC+Af+6TukBv+RqQ8rW446ET8Gx74iZYAFpEytWnM/oHZVmxTiXc/3Y4bXNtRDIIpKwSj5H47R+0KhhfGdnU6Oo6Ifg9OI76sU+TUKTkWuS3iEu4u5UG2AJ+y8+GOP9JF7JrMUCHf8lOPJKpKK1rxfafkYl7hvhao7l1OasK+gWIY8BnLmfwf0VE+r/D2ulMBroO9blKb902G09c+0lYRLfinmfElcSOIDrgnPG5iloF0iXoKnwUfKr5w5bnggyyFRHNsnkkf2MtHsmM41LRKucnuIc8fICNvdM9uTBMPWDiIFJH2JvtuVHqiYjwcWsXz2d8i4n2GCPg0wz3x6eL7TTxTP8Nm4Q/XeWVyg5blk1TB4BaaWhRN+rRlMe4Ia2IeW/eTWAbP2yha6L9DVNhzhbDWkFNA9P5t73chZs1pvB3ZJYCJNGVK4GlUzoHIfs28R0CMbkh+h4MSfnn5MIIHTYx9BCNoFjodYLBK34kDMg9gpwGwhRvq1y3bnjqQVUO/aaPDaZ2KOlxp39ziQWGW5ptdPK54FcZSS7c6VOSdutqxO8MBJQ+9KLuGCUUpg1DtZSs8KMTme87HxWFJZTuMNvnd8bFqLWUu9j/kLRyZmGNms0UYQepgQfgwSF/jFRd5rojIjvQzrkolHaZ4Hp6Min3zO+Zp0ujwOuVXnuVwtcRyZVPI9rtBKkXIeRc/uGhwQHL6o5U5PPciPpQeYH8YUKn/peS9XfAOIdhJLYfBhAIpRu6r7UA2+/M3aWMhEv5kdO/ERNEE0bUKizBRs/z/gxv4z+a2XmNMMR6Qqz5/vDSnJiYk0DMic2d0yIBm5kjuX2k3hQ9B3nEp7+pAozSskszPgXAYxzK7oKCL80ezvrxERf8LacfVU2uS2nFjaFr8Nxc8raX9qljyQchhI+EOaM0DKyQAj9wtqCSpoXrHkYzfMVA3nUkZlE/efSqZAk1WxHnedN6I+FiivX96uJs/411xwvqlqWXOw96jAZ0/JkJMKWvcAqaIIaTsHq3HCs3ysXIqgv8Zjaryc5J1qsNTEK+bw0WLNq/QFWpF3CQk1wO+43XNmC+qCC2CDMCEA/1Uil+d70XiH9+3Mg7j0BZBF2xe3hmyRy4OvC2wS1eRMdX9zri0JhAGculFsffyBUHfMi2ApjvYR+lBN6AgGm9nwuMASfWfQWe5sxraxJCT/Ejeqsku2UWod0GhQPB+TaC2WrU3bzMhpyGss2AZWAsSHyaMbYj8FPFzOSbAbPPXB+HLiQH/n/259C157rJYtIJHrzkcWM2VCT59xf3J6qILpm5qHNYxSzFUVVyBCp4X/cULmZYRHnOi1aSMoE5nkqlfarWlAeyMPqddShdNksGrHrafcyXeg8fZt184aPFAoh61lHc2pmLILPcGv2DT08jvHsVH3V3f6KAWpITPfONp1EoGN3xjZi5NwMMzryW2hY6jbyvF+ug0odrfUxZ3/77fC6fHobiIm0scNNz90WUP0xUBEc2ijxztrwak38x++sYx2BVoX0Ve/fDUhZnFSfIlrYVFp5X2OicxsAaXTiuWAAdIbxTPUunPfNdmanAEN+LLQYKIkrbRkf5grjk1pWBQpvSoWUs+D0+RE+x7/sOIbYSInp6F0V+YwC5AG5GivfIsNGIUMzr6oFVLTLziMo/gS/50S3zdUvWssRRG9O8oPbJPvj4VBa5SaTGrJ07G1RCsd7+dezxRFWg4JYLu1PNX9jKl0zqxzIjLO73p8KIYTVy39OM12uJ1NUKfSgVYwufkI1lmiuLMdktPhnFhuiL23GpkAtBcG4+YxXHvciFQUL2m5n9725K73Y+MASL7ZTPtnwWGKgauqbwzMT1xBYhVav4kZ8XTZ+oLZ4qF02tZgIGzog7cToncMsYl18lvKX4PebHjKvU1Ju5R+Fyn0XSgVBLOYEVFYRipd8WlPN5WsYdyEHj2pMSH9ggtEOy20QzE+6EsqYZV8EVf/v47QTexFdKCW1sK9DwCKNQwHeakggl01Q269EjQYRNKUq5aMANu/Ujqm3OVahCWjOYDgfLna8LH2BZWzfbKaxDUznE0KWWPN4mQJ9b0wGZHLM7rF10qugbeC8OhVm7MI+zgrLuL+GztNc+J7ywUXxUVaA6VHBexkExb5iQ1CeJ0aa299q5t473dbRNMF01jZmJ7cRbRDsA8bV9+KveyT5cE6EFQZfOvC/qz+o1O0HIlGPmUnBuaLDp/uxvNB7DJtTTptmsuxfGX3B9KjpxjCEtyFR8FJeBxoaQPdRhGKuRopcVQPR8j4D86g7IiIj/xm7HmHQcKtFsSNCWA4RIFPKk8K8jytqqX2DHhHHfXVEj9Uf4F/MHVAu0Ifi/TiY3x+r56mdnmLENIN+cbRoMf+7316mYPpo580Vd8lOApiEJWFwhX0tea3gCEZ1PUPJnzS/GvnNlDP/bARi3vIwyYgur1o8xswdsXcpwV0aw3ClQGO5G2q793Xor4X10VArGdst8mJBtswhLFBadR1UPWHCd76EN4iPqI4vIZ9KHNappc6beQtx0ZOtun5KWg/CWBYMBTsTvLj/zDwFmfPAOYV07f9lsNM8zGbwrrMBdOeG7ANwAAVgqtXc3lDtdZBYjH0BGNvE4+qbwX8dJxwtCjrci8CqdVlfGNU/VOZSjW0Fv1plHgzHjfsMXJukEjMqh74/tMlRTL+WM6Jdg3GmqCI+gcFU0CbvPkkqLgTVd8GjfgpPEVILoRdU/LOWjBifBg52VkmE3DSlzLATkhP/Ar+1eIgy2TgEYdQHgVfXYzSMazNwAhQCDUOTZG/wl0FkYuHGX78oHAFNSC0clLumTgL4oXQHa1Rlxdqld1MFjB2nNxM/aQEk8DgogZfRVhcXnjBIYxLZ855GmcFyro1zg53jcg2l4IS5R6q/CafItptLcw3WkR7Ny4pSuYMijayvwqUJdlTYv3KLD4dt7jBsiPnXpqnx4s8BsuC6lzwKy23MStIxWlEuZrazlCe+wQpQsmjjRrn77dteaBXvdkP41sA8l57hngXoUE3zFqgJhw5GJwPOer+GufXclV+CHfY2wn8TgOv6O6qK9xoDnoEPKeukILKp4O6srJNd6SrTUHYVTxmKYyqwTfSgwHrzGRXt5hW7gm/1CCchn3ry+zYJNdnJHokBSOO6Q6adrB9NH8zV9uKZb07kiUdlkQqy0IoCl5YpSVDe1D5rKND5rWaHKnSPM+OrSoBCUvpIpjt+hPyJgo/2SDDxLKWNC1VIyu7AEKL5T2T9Fv4nZN6ta8eyqdhLqNsXQB1OcAzl8fE22TsIiLYiG00826rslvRXr9EkLIf2PkSBL6Sh86+hPXNIltBIqGKDogKjEEG3LsnUvDlceNnKuKpMQ7Zl6STO+cdB4iWve7IQH69lLknE26TTrnpYGGSqkSG7E1a22XgYphFCf1iv/BNBnla7a2y83KVlr2TDK20nUdAo9UrAtVQCceFOW89PiyTE9eFILsmRziLM+K5Od71fhsO/T7FTXjNttdUngtPlDkhBrf/HJAygY64T5CGWyd8ovDXnoxqVfMe2/tnz14VjUcZ+FyMt5kx0pykBjPo8fL88vsTewHCTN6zQEDkP0soKqPjcKjwY+zQyT2zC63iwno6hIAq0oDP8WnqL5CDwoV2AJO9ZDbXFfIuRM6qc1Wdb6EYFfMAcfZk6i4XnSIZOl+fOamBIzl47DlaouBJBPCaNPdl+C53yQIQWty0oF1MxjHjFYFKV8ZMLKfZ39+/GiSSoZEJ0xg4gzNLLiD+L4+7HMHueeDKIfutQ6RNB2x4M713Eu3VW/f1kL8EwAy/5yMRX0EZNf6QsLf8UtHBkcIecDvQvOUX7IekDp56J5A/cXMonKXGjpRcavKJ9gRXkbTH1DPpAAy8dXdh83967/nbfFBBbbSQBhXMNemOoefNy7XvVjZO2cu33BegA/uJxXX070GZMdxW3LYRvqApQkyo5FKPiBMdUUq2V/QRm0x/PLHTyZVi1TS/kSjeEBTd/v8xj4BVKjQMqNIGhKT3NjDRg/PU3ZwYrEgWQldc5ATFOV64hvTgMwemaPqHlX7ikYVVGYyR4gEUlCeBQ4kfbIq/MeqITem3Cd/hc8Ws3bMiC++26OAvAtYmAYNZ0StD2o5n9JgDVJC8PMyOpKeFjlNYKc8CT5ormzL/lfHrTdVYgRX1EXjsviiZkurwbuRLNz1wE52yak3kvZqeClGxBozqqkl9VGEBlX6UI6ixJ+CCQdBIzCPYaaf8rKybP+i9kDz+NqT7sQb0G3CnPHNjcdVUvfhEsLftgAblLxa8f8RPf3jk4eT4pruIaDYM+28eyCRfbNobCEP2Qxt1zXJlCYSuqfBT6IrvbMCo6IP6dQpsb7FmpQ24syaxSg68wDlCVtQnGPyQAQgtW9pI9T+tpKQzDqpGSl008Bn+db6hPq5SrVjLgy6B+0On7QOT7DQcGEeBqK7wX/135TOoNUnQ0FYNvC9xYX7SeWJ9SYDN6zRXw+MztltVik+Q7JhC+1dVy4YzIZr+XYjOCRe4Ilrm3gfkxHb4bna79N8UOzaFC4Y5kolwfCSmmRQWZZJ8FYxPoa/fc8rSywtk+c1PSFOTuWagd2BJcxKdaqT7VdUCylJzQkER03+sINJ7mae8Fb+eAg0frCsc8lJzh08eC07mn9m6J7JgbDCupFQCyNWSuo1O9YzDpanHfSH2hUEZvnFuB3HXIGVgwtkGEdVT7DWsHRX9bst0cr375ARUA3C7tmc1sO6WtkmjEQBN5JAPlEEJ44eoHmGCI9lnDo8HuGSOoh7dsBsbFsVk7qfW5GLbx7lKUoXYnAXmKlroTeX1qjyhYM7WCqGkL/77p3S/OXo3VLNmonZebMxKfkVpM4mMSJSQpLyHpJcjFD/bx3RMQUuzw1vMA/pnkKV+jrDFSshTuXTaB0UTS9UADtvJUFRQnEtgyr/zOwmr6uUxg65L+cEmqGzZ0ZB6utuKprharfBGGW5yz18kc5zhxJWOexh73ueCkxha/hzpzCzqgSr8SVfjJoKcGiJGxGQZsyxPApCtfkje63WETaoiKys89CLPekZdXrKI/ys49LRn5iR2Q3qglPMxm7aQM6OHolpflV25BxspWIed5+ZgEiUupZJSbCtZn41G6mE/prAjLNC8GWOdDneW81pfBFnMi9Ry3fmogIt5jYEtWv5KVD8rfQEn6TdiTdEGX8yPJ99NC7ulcO4YitqVw43DjuaH197EozFZi68uuhqe/BNrJPwCRMSHJJaC8cLgGXLY61XSedWSbxtoyJt5+ObKIgjAar/VwdYo+TNQpAl2s+gSnnsNHhIjGPBC2NKhXueLYgmXeDkF3kYi4l6iR20y02fTGC00zpj2UbkU9gNLs2yBWEcNpY3zO5SYuTa13+lLBp6+i7SPW6KSxtKxgWalD6nD8uepNlbN3Ag8fFndUa8RLyKMN8vVCb7olS8kznmfam2IgoaY4WsCrcwSKTgD1MV+YUZZX7Qhg//hMt3Kcct4mWrvc693Hb1BXhf8HeXVQd6pBBj6/70txWJBRdeEKsav87ITjE3yMe+FBlYFfcTZMRhvvrte3D+D7TeGdkLvEJFAPUvn6A3JbYNYnJ1Thdq9Zu5Ol2pnSrL2SI3e2b7F0DLOwG/WNFN2QVS7Cby4HE34q8dLhHIl5P6aHkW5wNPsDxlpmbI2Bro4kaUykqr1EUhqLOtFzK9tXkEPuyOAsvtdu6u2XJ7pTINBLXMIU5O+ZV/96IS/2px3p7d+iahN7KK5wXjsgi2VcrbpWkHQw78G5s5n6tn8u6fhajVsFrXHVaweCMdnkw2fY0WRsmx6MYojJSe5KzpyZSajwJ08Eb4WnvUlw54dOqNCwdmk/y8Ewl4ZIRVyDbYMeZ8HvNr15FpayLwazDi2OaSuHX9l9kId4vBd0eUzsNz0eUpgP43W2C55tjFZ6dB6FRbbUr4NgD6ymyoIWHx+XBs3wPPCE9+uD9pHm0DeJ6qNBKTU7Zr7edcMShwKVDqeZmdGV8T0sNtf4GhmC16oK0Hm3Z68UWLMBb5vmBBqgqsQCeubR2bLrrYwDGOryCpprtzcHg+RzYrdb3/goH9Cn7sD4Q0ZqQdSkexiW4a1lzAZutB/y6hQnvYB8brtCLfDhTk51BlT1b4qVv+4aIeMemt58AS8ErEoejsx01avQXyY3dMj6hIFnc8hGshr7QM5ZRtZ3UTOD23OeY6ni7cC2ujwUidjmuK0zJdXuoz/+GjP9JPYzIXZyHDBcCFB4QhOCRNtjpPxWipB0QXbyT1CGQXpbyuVVnRyRUsSj63nArkPafe6eGxYdvmOrvSbfZ3ZNbUXkhQM2lsusROohjO/34IT6eXGLyHsmasAAocMZHmEL17O/khc3HdVuHiwK5NCM1bE4u9KpEQvu9e0PHt/5s9me2ONH8aeqlAtNHRRdVcru/YVcdqUBgJRAutJI2yyg1k9xikxjYM9ZFLnaMAvS/z5ZLh0VZX7AB/LBbHJt62G7Vee/3mdk+kWI2Lmo2LuheayE+zuayYFDUS7OOn2rXzUyKuCY8FQdk33vBOMW0u8J1dFiloA3C9hg3faafL+1fmvpG0tcODae9ycp+42hpapbEtesH68rwBjmutZ0DNFEgkTxCGG08zdHQaXR1htKwZQkJK32w1E/EdcWWDKinIHwZIueGXGZKUhKnCMt2LI0ugfVQ+1WdvwnpafTr8JTrJJI8TfwIUQ9PtuNinWqqR/rMxcYnoMAl/tJzA9eHocUKPDrSiZyEVAu9UTpw5P0jdukkdRIqAsjMvJN4RZbthgzDeIph7IU3fDb3af4T1GkLXc+FOE9HC4ZzbWU3E3MEx2EP84AzOEe8wve3sUcEYvKo2hMUiq9UDTYNPSuChieWMJI82VtSxyspXHSEEGHrOT5KpIzSXPxsfNgJvzLF1OoNSGeaLcH8QvYFhkmdVk1MuK7zVLwRWwYBLOFNlHwzbwl89PM8xv/4IpFKm6JOlPrh32yjSLHOfFrWU3Gx/Y8BGRy5JHXgfL2dqL0ytUAkv6E+4VHBYhwlnt9Lb9cDA//kL0O7kPaFmGrp1Zz3++Qm09ziQUCiGKtehI9EdDvnxHuhvmEawUssw8uQ2QsLr/JNcnPLZHEuOMlthjef4d3X6UV12e3OlYniei2uzwWdOHKJxpvj2zUXcEcIcqkFhJHcc6ocItdTFi01p6Yi7Xw9AoZWKJ4V0SNov+GgJ1tE7+bsV5kpXuHGSw+xpnX/FlwkNNN9x3cYlf19c1auYoXDCt1LeF4ldBKy/P8OdiqGAo2Etm1kj4Iq0e4hFYUUWnK5FCqWmUkHrClYmUkKIlmSt1dhXc5HFz/fpgeypOtm/2RA/tgRp4DJQzEKvyZDuDAZ0S/obyJQ="/>
  <p:tag name="MEKKOXMLTAGS" val="1"/>
</p:tagLst>
</file>

<file path=ppt/tags/tag15.xml><?xml version="1.0" encoding="utf-8"?>
<p:tagLst xmlns:p="http://schemas.openxmlformats.org/presentationml/2006/main">
  <p:tag name="BAINBULLETSACTIVATED" val="True"/>
  <p:tag name="BAINBULLETSLEVELSFINGERPRINT" val="1710161153"/>
</p:tagLst>
</file>

<file path=ppt/tags/tag16.xml><?xml version="1.0" encoding="utf-8"?>
<p:tagLst xmlns:p="http://schemas.openxmlformats.org/presentationml/2006/main">
  <p:tag name="BAINBULLETSACTIVATED" val="True"/>
  <p:tag name="BAINBULLETSLEVELSFINGERPRINT" val="-1608287688"/>
</p:tagLst>
</file>

<file path=ppt/tags/tag17.xml><?xml version="1.0" encoding="utf-8"?>
<p:tagLst xmlns:p="http://schemas.openxmlformats.org/presentationml/2006/main">
  <p:tag name="THINKCELLSHAPEDONOTDELETE" val="thinkcellActiveDocDoNotDelete"/>
</p:tagLst>
</file>

<file path=ppt/tags/tag18.xml><?xml version="1.0" encoding="utf-8"?>
<p:tagLst xmlns:p="http://schemas.openxmlformats.org/presentationml/2006/main">
  <p:tag name="BAINBULLETSACTIVATED" val="True"/>
  <p:tag name="BAINBULLETSLEVELSFINGERPRINT" val="-1538318938"/>
</p:tagLst>
</file>

<file path=ppt/tags/tag19.xml><?xml version="1.0" encoding="utf-8"?>
<p:tagLst xmlns:p="http://schemas.openxmlformats.org/presentationml/2006/main">
  <p:tag name="BAINBULLETSACTIVATED" val="False"/>
</p:tagLst>
</file>

<file path=ppt/tags/tag20.xml><?xml version="1.0" encoding="utf-8"?>
<p:tagLst xmlns:p="http://schemas.openxmlformats.org/presentationml/2006/main">
  <p:tag name="BAINBULLETSACTIVATED" val="False"/>
</p:tagLst>
</file>

<file path=ppt/tags/tag21.xml><?xml version="1.0" encoding="utf-8"?>
<p:tagLst xmlns:p="http://schemas.openxmlformats.org/presentationml/2006/main">
  <p:tag name="CREATEDBY" val="KMASlideWizard"/>
</p:tagLst>
</file>

<file path=ppt/tags/tag22.xml><?xml version="1.0" encoding="utf-8"?>
<p:tagLst xmlns:p="http://schemas.openxmlformats.org/presentationml/2006/main">
  <p:tag name="BAINBULLETSACTIVATED" val="True"/>
  <p:tag name="BAINBULLETSLEVELSFINGERPRINT" val="1049470195"/>
</p:tagLst>
</file>

<file path=ppt/tags/tag23.xml><?xml version="1.0" encoding="utf-8"?>
<p:tagLst xmlns:p="http://schemas.openxmlformats.org/presentationml/2006/main">
  <p:tag name="BAINBULLETSACTIVATED" val="True"/>
  <p:tag name="BAINBULLETSLEVELSFINGERPRINT" val="1717412535"/>
</p:tagLst>
</file>

<file path=ppt/tags/tag24.xml><?xml version="1.0" encoding="utf-8"?>
<p:tagLst xmlns:p="http://schemas.openxmlformats.org/presentationml/2006/main">
  <p:tag name="BAINBULLETSACTIVATED" val="False"/>
</p:tagLst>
</file>

<file path=ppt/tags/tag25.xml><?xml version="1.0" encoding="utf-8"?>
<p:tagLst xmlns:p="http://schemas.openxmlformats.org/presentationml/2006/main">
  <p:tag name="BAINBULLETSACTIVATED" val="False"/>
</p:tagLst>
</file>

<file path=ppt/tags/tag26.xml><?xml version="1.0" encoding="utf-8"?>
<p:tagLst xmlns:p="http://schemas.openxmlformats.org/presentationml/2006/main">
  <p:tag name="BAINBULLETSACTIVATED" val="False"/>
</p:tagLst>
</file>

<file path=ppt/tags/tag27.xml><?xml version="1.0" encoding="utf-8"?>
<p:tagLst xmlns:p="http://schemas.openxmlformats.org/presentationml/2006/main">
  <p:tag name="CREATEDBY" val="KMASlideWizard"/>
</p:tagLst>
</file>

<file path=ppt/tags/tag28.xml><?xml version="1.0" encoding="utf-8"?>
<p:tagLst xmlns:p="http://schemas.openxmlformats.org/presentationml/2006/main">
  <p:tag name="BAINBULLETSACTIVATED" val="True"/>
  <p:tag name="BAINBULLETSLEVELSFINGERPRINT" val="1447269659"/>
</p:tagLst>
</file>

<file path=ppt/tags/tag29.xml><?xml version="1.0" encoding="utf-8"?>
<p:tagLst xmlns:p="http://schemas.openxmlformats.org/presentationml/2006/main">
  <p:tag name="BAINBULLETSACTIVATED" val="True"/>
  <p:tag name="BAINBULLETSLEVELSFINGERPRINT" val="536830879"/>
</p:tagLst>
</file>

<file path=ppt/tags/tag30.xml><?xml version="1.0" encoding="utf-8"?>
<p:tagLst xmlns:p="http://schemas.openxmlformats.org/presentationml/2006/main">
  <p:tag name="BAINBULLETSACTIVATED" val="False"/>
</p:tagLst>
</file>

<file path=ppt/tags/tag31.xml><?xml version="1.0" encoding="utf-8"?>
<p:tagLst xmlns:p="http://schemas.openxmlformats.org/presentationml/2006/main">
  <p:tag name="BAINBULLETSACTIVATED" val="False"/>
</p:tagLst>
</file>

<file path=ppt/tags/tag32.xml><?xml version="1.0" encoding="utf-8"?>
<p:tagLst xmlns:p="http://schemas.openxmlformats.org/presentationml/2006/main">
  <p:tag name="BAINBULLETSACTIVATED" val="True"/>
  <p:tag name="BAINBULLETSLEVELSFINGERPRINT" val="1049470195"/>
</p:tagLst>
</file>

<file path=ppt/tags/tag33.xml><?xml version="1.0" encoding="utf-8"?>
<p:tagLst xmlns:p="http://schemas.openxmlformats.org/presentationml/2006/main">
  <p:tag name="BAINBULLETSACTIVATED" val="False"/>
</p:tagLst>
</file>

<file path=ppt/tags/tag34.xml><?xml version="1.0" encoding="utf-8"?>
<p:tagLst xmlns:p="http://schemas.openxmlformats.org/presentationml/2006/main">
  <p:tag name="CREATEDBY" val="KMASlideWizard"/>
</p:tagLst>
</file>

<file path=ppt/tags/tag35.xml><?xml version="1.0" encoding="utf-8"?>
<p:tagLst xmlns:p="http://schemas.openxmlformats.org/presentationml/2006/main">
  <p:tag name="THINKCELLSHAPEDONOTDELETE" val="thinkcellActiveDocDoNotDelete"/>
</p:tagLst>
</file>

<file path=ppt/tags/tag36.xml><?xml version="1.0" encoding="utf-8"?>
<p:tagLst xmlns:p="http://schemas.openxmlformats.org/presentationml/2006/main">
  <p:tag name="BAINBULLETSACTIVATED" val="True"/>
  <p:tag name="BAINBULLETSLEVELSFINGERPRINT" val="-443850547"/>
</p:tagLst>
</file>

<file path=ppt/tags/tag37.xml><?xml version="1.0" encoding="utf-8"?>
<p:tagLst xmlns:p="http://schemas.openxmlformats.org/presentationml/2006/main">
  <p:tag name="BAINHEADERBOX" val="True"/>
</p:tagLst>
</file>

<file path=ppt/tags/tag38.xml><?xml version="1.0" encoding="utf-8"?>
<p:tagLst xmlns:p="http://schemas.openxmlformats.org/presentationml/2006/main">
  <p:tag name="BAINHEADERBOX" val="True"/>
</p:tagLst>
</file>

<file path=ppt/tags/tag39.xml><?xml version="1.0" encoding="utf-8"?>
<p:tagLst xmlns:p="http://schemas.openxmlformats.org/presentationml/2006/main">
  <p:tag name="BAINHEADERBOX" val="True"/>
</p:tagLst>
</file>

<file path=ppt/tags/tag40.xml><?xml version="1.0" encoding="utf-8"?>
<p:tagLst xmlns:p="http://schemas.openxmlformats.org/presentationml/2006/main">
  <p:tag name="BAINBULLETSACTIVATED" val="False"/>
</p:tagLst>
</file>

<file path=ppt/tags/tag41.xml><?xml version="1.0" encoding="utf-8"?>
<p:tagLst xmlns:p="http://schemas.openxmlformats.org/presentationml/2006/main">
  <p:tag name="BAINBULLETSACTIVATED" val="True"/>
  <p:tag name="BAINBULLETSLEVELSFINGERPRINT" val="-60497810"/>
</p:tagLst>
</file>

<file path=ppt/tags/tag42.xml><?xml version="1.0" encoding="utf-8"?>
<p:tagLst xmlns:p="http://schemas.openxmlformats.org/presentationml/2006/main">
  <p:tag name="BAINBULLETSACTIVATED" val="False"/>
</p:tagLst>
</file>

<file path=ppt/tags/tag43.xml><?xml version="1.0" encoding="utf-8"?>
<p:tagLst xmlns:p="http://schemas.openxmlformats.org/presentationml/2006/main">
  <p:tag name="CREATEDBY" val="KMASlideWizard"/>
</p:tagLst>
</file>

<file path=ppt/tags/tag44.xml><?xml version="1.0" encoding="utf-8"?>
<p:tagLst xmlns:p="http://schemas.openxmlformats.org/presentationml/2006/main">
  <p:tag name="BAINBULLETSACTIVATED" val="False"/>
</p:tagLst>
</file>

<file path=ppt/tags/tag45.xml><?xml version="1.0" encoding="utf-8"?>
<p:tagLst xmlns:p="http://schemas.openxmlformats.org/presentationml/2006/main">
  <p:tag name="BAINBULLETSACTIVATED" val="False"/>
</p:tagLst>
</file>

<file path=ppt/tags/tag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ain Chinese">
  <a:themeElements>
    <a:clrScheme name="bain_latest">
      <a:dk1>
        <a:sysClr val="windowText" lastClr="000000"/>
      </a:dk1>
      <a:lt1>
        <a:srgbClr val="DDDDDD"/>
      </a:lt1>
      <a:dk2>
        <a:srgbClr val="FFFFFF"/>
      </a:dk2>
      <a:lt2>
        <a:srgbClr val="FFFFFF"/>
      </a:lt2>
      <a:accent1>
        <a:srgbClr val="DDDDDD"/>
      </a:accent1>
      <a:accent2>
        <a:srgbClr val="FFFFFF"/>
      </a:accent2>
      <a:accent3>
        <a:srgbClr val="CC0000"/>
      </a:accent3>
      <a:accent4>
        <a:srgbClr val="B2B2B2"/>
      </a:accent4>
      <a:accent5>
        <a:srgbClr val="777777"/>
      </a:accent5>
      <a:accent6>
        <a:srgbClr val="333333"/>
      </a:accent6>
      <a:hlink>
        <a:srgbClr val="000000"/>
      </a:hlink>
      <a:folHlink>
        <a:srgbClr val="CC0000"/>
      </a:folHlink>
    </a:clrScheme>
    <a:fontScheme name="Bain Chinese">
      <a:majorFont>
        <a:latin typeface="Verdana"/>
        <a:ea typeface="SimHei"/>
        <a:cs typeface="Arial"/>
      </a:majorFont>
      <a:minorFont>
        <a:latin typeface="Verdana"/>
        <a:ea typeface="STXihei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4"/>
        </a:solidFill>
        <a:ln w="19050">
          <a:noFill/>
        </a:ln>
      </a:spPr>
      <a:bodyPr lIns="0" tIns="0" rIns="0" bIns="0" rtlCol="0" anchor="ctr"/>
      <a:lstStyle>
        <a:defPPr algn="ctr">
          <a:defRPr sz="20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rgbClr val="080808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36000" tIns="36000" rIns="36000" bIns="36000" rtlCol="0">
        <a:spAutoFit/>
      </a:bodyPr>
      <a:lstStyle>
        <a:defPPr>
          <a:defRPr sz="2000"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264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Verdana</vt:lpstr>
      <vt:lpstr>SimHei</vt:lpstr>
      <vt:lpstr>STXihei</vt:lpstr>
      <vt:lpstr>Marlett</vt:lpstr>
      <vt:lpstr>Wingdings</vt:lpstr>
      <vt:lpstr>宋体</vt:lpstr>
      <vt:lpstr>Office Theme</vt:lpstr>
      <vt:lpstr>中国快消行业RTM和W/S管理实践</vt:lpstr>
      <vt:lpstr>关键信息摘要（1/2）</vt:lpstr>
      <vt:lpstr>关键信息摘要（2/2）</vt:lpstr>
      <vt:lpstr>议事日程</vt:lpstr>
      <vt:lpstr> 中国快速消费品企业在选择和管理RTM模式时面临一系列挑战</vt:lpstr>
      <vt:lpstr>中国的快速消费品公司需要善于同时管理多个RTM模型</vt:lpstr>
      <vt:lpstr> 旺旺开发了间接和直接销售模式相结合的模式，以保持增长</vt:lpstr>
      <vt:lpstr>例子：旺旺在90年代依靠间接销售和分销模式快速扩张</vt:lpstr>
      <vt:lpstr>例如：2006-2010年，旺旺在MT和重点城市建立了直销模式</vt:lpstr>
      <vt:lpstr>例子：旺旺随后建立了E&amp;D间接销售模式，从2012年开始加速饮料销售</vt:lpstr>
      <vt:lpstr>箭牌是一家擅长管理间接和直接销售模式的跨国公司</vt:lpstr>
      <vt:lpstr> 快速消费品倾向于使用针对不同市场和渠道优先级/动态定制的不同RTM模型</vt:lpstr>
      <vt:lpstr>例如：箭牌对其RTM车型进行了调整，对主要城市和TT进行了差异化关注</vt:lpstr>
      <vt:lpstr>例如：箭牌不断发展其RTM模式，以本地规模来维护更大的控制权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2024-09-05T05:36:54.909</cp:lastPrinted>
  <dcterms:created xsi:type="dcterms:W3CDTF">2024-09-04T21:36:54Z</dcterms:created>
  <dcterms:modified xsi:type="dcterms:W3CDTF">2024-09-04T21:36:57Z</dcterms:modified>
</cp:coreProperties>
</file>