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0730" cy="6859905"/>
  <p:notesSz cx="6858000" cy="9144000"/>
  <p:embeddedFontLst>
    <p:embeddedFont>
      <p:font typeface="Calibri" panose="020F0502020204030204" pitchFamily="2" charset="0"/>
      <p:regular r:id="rId16"/>
      <p:bold r:id="rId17"/>
      <p:italic r:id="rId18"/>
      <p:boldItalic r:id="rId19"/>
    </p:embeddedFont>
    <p:embeddedFont>
      <p:font typeface="黑体" panose="02010609060101010101" pitchFamily="1" charset="-122"/>
      <p:regular r:id="rId20"/>
    </p:embeddedFont>
    <p:embeddedFont>
      <p:font typeface="微软雅黑" panose="020B0503020204020204" pitchFamily="2" charset="-122"/>
      <p:regular r:id="rId21"/>
    </p:embeddedFont>
    <p:embeddedFont>
      <p:font typeface="仿宋" panose="02010609060101010101" charset="-122"/>
      <p:regular r:id="rId22"/>
    </p:embeddedFont>
    <p:embeddedFont>
      <p:font typeface="Arial Rounded MT Bold" panose="020F0704030504030204" pitchFamily="2" charset="0"/>
      <p:regular r:id="rId23"/>
    </p:embeddedFont>
    <p:embeddedFont>
      <p:font typeface="1699591544071" panose="02030600000101010101" pitchFamily="2" charset="0"/>
      <p:regular r:id="rId24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font" Target="fonts/font6.fntdata" /><Relationship Id="rId22" Type="http://schemas.openxmlformats.org/officeDocument/2006/relationships/font" Target="fonts/font7.fntdata" /><Relationship Id="rId23" Type="http://schemas.openxmlformats.org/officeDocument/2006/relationships/font" Target="fonts/font8.fntdata" /><Relationship Id="rId24" Type="http://schemas.openxmlformats.org/officeDocument/2006/relationships/font" Target="fonts/font9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ct val="0"/>
              </a:spcBef>
              <a:spcAft>
                <a:spcPct val="0"/>
              </a:spcAft>
              <a:buFontTx/>
              <a:buNone/>
              <a:defRPr sz="1200"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buFont typeface="Arial" pitchFamily="34" charset="0"/>
              <a:buNone/>
              <a:defRPr sz="1200" noProof="1">
                <a:latin typeface="宋体" panose="02010600030101010101" pitchFamily="2" charset="-122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2053" name="备注占位符 4"/>
          <p:cNvSpPr>
            <a:spLocks noGrp="1" noChangeArrowheads="1"/>
          </p:cNvSpPr>
          <p:nvPr>
            <p:ph type="body" sz="quarter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9275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09855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64973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199005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ct val="0"/>
              </a:spcBef>
              <a:spcAft>
                <a:spcPct val="0"/>
              </a:spcAft>
              <a:buFontTx/>
              <a:buNone/>
              <a:defRPr sz="1200"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>
                <a:latin typeface="宋体" panose="02010600030101010101" pitchFamily="2" charset="-122"/>
              </a:rPr>
              <a:t/>
            </a:fld>
            <a:endParaRPr lang="zh-CN" altLang="en-US" sz="1200">
              <a:latin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+mn-lt"/>
        <a:ea typeface="+mn-ea"/>
        <a:cs typeface="+mn-cs"/>
      </a:defRPr>
    </a:lvl1pPr>
    <a:lvl2pPr marL="549275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+mn-lt"/>
        <a:ea typeface="+mn-ea"/>
        <a:cs typeface="+mn-cs"/>
      </a:defRPr>
    </a:lvl2pPr>
    <a:lvl3pPr marL="109855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+mn-lt"/>
        <a:ea typeface="+mn-ea"/>
        <a:cs typeface="+mn-cs"/>
      </a:defRPr>
    </a:lvl3pPr>
    <a:lvl4pPr marL="164973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+mn-lt"/>
        <a:ea typeface="+mn-ea"/>
        <a:cs typeface="+mn-cs"/>
      </a:defRPr>
    </a:lvl4pPr>
    <a:lvl5pPr marL="2199005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+mn-lt"/>
        <a:ea typeface="+mn-ea"/>
        <a:cs typeface="+mn-cs"/>
      </a:defRPr>
    </a:lvl5pPr>
    <a:lvl6pPr marL="2748915" algn="l" defTabSz="109982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6pPr>
    <a:lvl7pPr marL="3298825" algn="l" defTabSz="109982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7pPr>
    <a:lvl8pPr marL="3848735" algn="l" defTabSz="109982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8pPr>
    <a:lvl9pPr marL="4398645" algn="l" defTabSz="109982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17411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741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>
                <a:latin typeface="宋体" panose="02010600030101010101" pitchFamily="2" charset="-122"/>
              </a:rPr>
              <a:t>1</a:t>
            </a:fld>
            <a:endParaRPr lang="zh-CN" altLang="en-US" sz="1200">
              <a:latin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04B62-BC05-443D-B3F9-6E02FCD46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2B4D5-5EC6-4A13-A75C-0A1342CCF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FC89B-17E5-464A-B58A-BB517403A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ED021-DF64-4B7F-A65A-38E946DA3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2788F5-DB7A-4049-A773-D99E9FEA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6204CC-1942-4335-8B38-817E6E95E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70FF95-547E-437B-AD93-5741AC275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714BD-9E51-4DCE-8EE2-CF0884B4B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95069-5400-4635-83FF-E202F5F45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F8805-7B2C-41D4-9FC4-C35598FAA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B5307-EAE8-4576-A243-8DE8A8E03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22"/>
            <a:ext cx="10361851" cy="1470365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3" y="3887101"/>
            <a:ext cx="8533290" cy="1753005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499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998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497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990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48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988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487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986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0" y="4407921"/>
            <a:ext cx="10361851" cy="1362390"/>
          </a:xfrm>
        </p:spPr>
        <p:txBody>
          <a:bodyPr anchor="t"/>
          <a:lstStyle>
            <a:lvl1pPr algn="l">
              <a:defRPr sz="480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0" y="2907388"/>
            <a:ext cx="10361851" cy="150053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54991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2pPr>
            <a:lvl3pPr marL="109982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3pPr>
            <a:lvl4pPr marL="1649730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4pPr>
            <a:lvl5pPr marL="2199005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5pPr>
            <a:lvl6pPr marL="2748915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6pPr>
            <a:lvl7pPr marL="3298825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7pPr>
            <a:lvl8pPr marL="3848735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8pPr>
            <a:lvl9pPr marL="4398645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1" y="1600574"/>
            <a:ext cx="5384099" cy="4527011"/>
          </a:xfrm>
        </p:spPr>
        <p:txBody>
          <a:bodyPr/>
          <a:lstStyle>
            <a:lvl1pPr>
              <a:defRPr sz="3400"/>
            </a:lvl1pPr>
            <a:lvl2pPr>
              <a:defRPr sz="29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4" y="1600574"/>
            <a:ext cx="5384099" cy="4527011"/>
          </a:xfrm>
        </p:spPr>
        <p:txBody>
          <a:bodyPr/>
          <a:lstStyle>
            <a:lvl1pPr>
              <a:defRPr sz="3400"/>
            </a:lvl1pPr>
            <a:lvl2pPr>
              <a:defRPr sz="29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2" y="1535468"/>
            <a:ext cx="5386216" cy="639910"/>
          </a:xfrm>
        </p:spPr>
        <p:txBody>
          <a:bodyPr anchor="b"/>
          <a:lstStyle>
            <a:lvl1pPr marL="0" indent="0">
              <a:buNone/>
              <a:defRPr sz="2900" b="1"/>
            </a:lvl1pPr>
            <a:lvl2pPr marL="549910" indent="0">
              <a:buNone/>
              <a:defRPr sz="2400" b="1"/>
            </a:lvl2pPr>
            <a:lvl3pPr marL="1099820" indent="0">
              <a:buNone/>
              <a:defRPr sz="2200" b="1"/>
            </a:lvl3pPr>
            <a:lvl4pPr marL="1649730" indent="0">
              <a:buNone/>
              <a:defRPr sz="1900" b="1"/>
            </a:lvl4pPr>
            <a:lvl5pPr marL="2199005" indent="0">
              <a:buNone/>
              <a:defRPr sz="1900" b="1"/>
            </a:lvl5pPr>
            <a:lvl6pPr marL="2748915" indent="0">
              <a:buNone/>
              <a:defRPr sz="1900" b="1"/>
            </a:lvl6pPr>
            <a:lvl7pPr marL="3298825" indent="0">
              <a:buNone/>
              <a:defRPr sz="1900" b="1"/>
            </a:lvl7pPr>
            <a:lvl8pPr marL="3848735" indent="0">
              <a:buNone/>
              <a:defRPr sz="1900" b="1"/>
            </a:lvl8pPr>
            <a:lvl9pPr marL="4398645" indent="0">
              <a:buNone/>
              <a:defRPr sz="19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2" y="2175378"/>
            <a:ext cx="5386216" cy="3952203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1900"/>
            </a:lvl4pPr>
            <a:lvl5pPr>
              <a:defRPr sz="1900"/>
            </a:lvl5pPr>
            <a:lvl6pPr>
              <a:defRPr sz="1900"/>
            </a:lvl6pPr>
            <a:lvl7pPr>
              <a:defRPr sz="1900"/>
            </a:lvl7pPr>
            <a:lvl8pPr>
              <a:defRPr sz="1900"/>
            </a:lvl8pPr>
            <a:lvl9pPr>
              <a:defRPr sz="1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4" y="1535468"/>
            <a:ext cx="5388332" cy="639910"/>
          </a:xfrm>
        </p:spPr>
        <p:txBody>
          <a:bodyPr anchor="b"/>
          <a:lstStyle>
            <a:lvl1pPr marL="0" indent="0">
              <a:buNone/>
              <a:defRPr sz="2900" b="1"/>
            </a:lvl1pPr>
            <a:lvl2pPr marL="549910" indent="0">
              <a:buNone/>
              <a:defRPr sz="2400" b="1"/>
            </a:lvl2pPr>
            <a:lvl3pPr marL="1099820" indent="0">
              <a:buNone/>
              <a:defRPr sz="2200" b="1"/>
            </a:lvl3pPr>
            <a:lvl4pPr marL="1649730" indent="0">
              <a:buNone/>
              <a:defRPr sz="1900" b="1"/>
            </a:lvl4pPr>
            <a:lvl5pPr marL="2199005" indent="0">
              <a:buNone/>
              <a:defRPr sz="1900" b="1"/>
            </a:lvl5pPr>
            <a:lvl6pPr marL="2748915" indent="0">
              <a:buNone/>
              <a:defRPr sz="1900" b="1"/>
            </a:lvl6pPr>
            <a:lvl7pPr marL="3298825" indent="0">
              <a:buNone/>
              <a:defRPr sz="1900" b="1"/>
            </a:lvl7pPr>
            <a:lvl8pPr marL="3848735" indent="0">
              <a:buNone/>
              <a:defRPr sz="1900" b="1"/>
            </a:lvl8pPr>
            <a:lvl9pPr marL="4398645" indent="0">
              <a:buNone/>
              <a:defRPr sz="19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4" y="2175378"/>
            <a:ext cx="5388332" cy="3952203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1900"/>
            </a:lvl4pPr>
            <a:lvl5pPr>
              <a:defRPr sz="1900"/>
            </a:lvl5pPr>
            <a:lvl6pPr>
              <a:defRPr sz="1900"/>
            </a:lvl6pPr>
            <a:lvl7pPr>
              <a:defRPr sz="1900"/>
            </a:lvl7pPr>
            <a:lvl8pPr>
              <a:defRPr sz="1900"/>
            </a:lvl8pPr>
            <a:lvl9pPr>
              <a:defRPr sz="1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4" y="273114"/>
            <a:ext cx="4010562" cy="1162319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5" y="273116"/>
            <a:ext cx="6814781" cy="5854468"/>
          </a:xfrm>
        </p:spPr>
        <p:txBody>
          <a:bodyPr/>
          <a:lstStyle>
            <a:lvl1pPr>
              <a:defRPr sz="3800"/>
            </a:lvl1pPr>
            <a:lvl2pPr>
              <a:defRPr sz="3400"/>
            </a:lvl2pPr>
            <a:lvl3pPr>
              <a:defRPr sz="29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4" y="1435436"/>
            <a:ext cx="4010562" cy="4692149"/>
          </a:xfrm>
        </p:spPr>
        <p:txBody>
          <a:bodyPr/>
          <a:lstStyle>
            <a:lvl1pPr marL="0" indent="0">
              <a:buNone/>
              <a:defRPr sz="1700"/>
            </a:lvl1pPr>
            <a:lvl2pPr marL="549910" indent="0">
              <a:buNone/>
              <a:defRPr sz="1400"/>
            </a:lvl2pPr>
            <a:lvl3pPr marL="1099820" indent="0">
              <a:buNone/>
              <a:defRPr sz="1200"/>
            </a:lvl3pPr>
            <a:lvl4pPr marL="1649730" indent="0">
              <a:buNone/>
              <a:defRPr sz="1100"/>
            </a:lvl4pPr>
            <a:lvl5pPr marL="2199005" indent="0">
              <a:buNone/>
              <a:defRPr sz="1100"/>
            </a:lvl5pPr>
            <a:lvl6pPr marL="2748915" indent="0">
              <a:buNone/>
              <a:defRPr sz="1100"/>
            </a:lvl6pPr>
            <a:lvl7pPr marL="3298825" indent="0">
              <a:buNone/>
              <a:defRPr sz="1100"/>
            </a:lvl7pPr>
            <a:lvl8pPr marL="3848735" indent="0">
              <a:buNone/>
              <a:defRPr sz="1100"/>
            </a:lvl8pPr>
            <a:lvl9pPr marL="4398645" indent="0">
              <a:buNone/>
              <a:defRPr sz="11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8" y="4801715"/>
            <a:ext cx="7314248" cy="566869"/>
          </a:xfrm>
        </p:spPr>
        <p:txBody>
          <a:bodyPr anchor="b"/>
          <a:lstStyle>
            <a:lvl1pPr algn="l">
              <a:defRPr sz="24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8" y="612918"/>
            <a:ext cx="7314248" cy="4115753"/>
          </a:xfrm>
        </p:spPr>
        <p:txBody>
          <a:bodyPr vert="horz" wrap="square" lIns="109966" tIns="54983" rIns="109966" bIns="54983" numCol="1" rtlCol="0" anchor="t" anchorCtr="0" compatLnSpc="1">
            <a:normAutofit/>
          </a:bodyPr>
          <a:lstStyle>
            <a:lvl1pPr marL="0" indent="0">
              <a:buNone/>
              <a:defRPr sz="3800"/>
            </a:lvl1pPr>
            <a:lvl2pPr marL="549910" indent="0">
              <a:buNone/>
              <a:defRPr sz="3400"/>
            </a:lvl2pPr>
            <a:lvl3pPr marL="1099820" indent="0">
              <a:buNone/>
              <a:defRPr sz="2900"/>
            </a:lvl3pPr>
            <a:lvl4pPr marL="1649730" indent="0">
              <a:buNone/>
              <a:defRPr sz="2400"/>
            </a:lvl4pPr>
            <a:lvl5pPr marL="2199005" indent="0">
              <a:buNone/>
              <a:defRPr sz="2400"/>
            </a:lvl5pPr>
            <a:lvl6pPr marL="2748915" indent="0">
              <a:buNone/>
              <a:defRPr sz="2400"/>
            </a:lvl6pPr>
            <a:lvl7pPr marL="3298825" indent="0">
              <a:buNone/>
              <a:defRPr sz="2400"/>
            </a:lvl7pPr>
            <a:lvl8pPr marL="3848735" indent="0">
              <a:buNone/>
              <a:defRPr sz="2400"/>
            </a:lvl8pPr>
            <a:lvl9pPr marL="4398645" indent="0">
              <a:buNone/>
              <a:defRPr sz="24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8" y="5368583"/>
            <a:ext cx="7314248" cy="805049"/>
          </a:xfrm>
        </p:spPr>
        <p:txBody>
          <a:bodyPr/>
          <a:lstStyle>
            <a:lvl1pPr marL="0" indent="0">
              <a:buNone/>
              <a:defRPr sz="1700"/>
            </a:lvl1pPr>
            <a:lvl2pPr marL="549910" indent="0">
              <a:buNone/>
              <a:defRPr sz="1400"/>
            </a:lvl2pPr>
            <a:lvl3pPr marL="1099820" indent="0">
              <a:buNone/>
              <a:defRPr sz="1200"/>
            </a:lvl3pPr>
            <a:lvl4pPr marL="1649730" indent="0">
              <a:buNone/>
              <a:defRPr sz="1100"/>
            </a:lvl4pPr>
            <a:lvl5pPr marL="2199005" indent="0">
              <a:buNone/>
              <a:defRPr sz="1100"/>
            </a:lvl5pPr>
            <a:lvl6pPr marL="2748915" indent="0">
              <a:buNone/>
              <a:defRPr sz="1100"/>
            </a:lvl6pPr>
            <a:lvl7pPr marL="3298825" indent="0">
              <a:buNone/>
              <a:defRPr sz="1100"/>
            </a:lvl7pPr>
            <a:lvl8pPr marL="3848735" indent="0">
              <a:buNone/>
              <a:defRPr sz="1100"/>
            </a:lvl8pPr>
            <a:lvl9pPr marL="4398645" indent="0">
              <a:buNone/>
              <a:defRPr sz="11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51" y="274704"/>
            <a:ext cx="2742843" cy="5852880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1" y="274704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 preserve="1">
  <p:cSld name="标题和图示或组织结构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SmartArt 占位符 2"/>
          <p:cNvSpPr>
            <a:spLocks noGrp="1"/>
          </p:cNvSpPr>
          <p:nvPr>
            <p:ph type="pic" idx="1"/>
          </p:nvPr>
        </p:nvSpPr>
        <p:spPr/>
        <p:txBody>
          <a:bodyPr vert="horz" wrap="square" lIns="109966" tIns="54983" rIns="109966" bIns="54983" numCol="1" anchor="t" anchorCtr="0" compatLnSpc="1"/>
          <a:lstStyle/>
          <a:p>
            <a:pPr marL="411480" marR="0" lvl="0" indent="-41148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3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09521" y="274704"/>
            <a:ext cx="10971372" cy="5852880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1213" cy="1143000"/>
          </a:xfrm>
          <a:prstGeom prst="rect">
            <a:avLst/>
          </a:prstGeom>
          <a:noFill/>
          <a:ln w="9525">
            <a:noFill/>
          </a:ln>
        </p:spPr>
        <p:txBody>
          <a:bodyPr lIns="109966" tIns="54983" rIns="109966" bIns="54983"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</p:nvPr>
        </p:nvSpPr>
        <p:spPr>
          <a:xfrm>
            <a:off x="609600" y="1600200"/>
            <a:ext cx="10971213" cy="4527550"/>
          </a:xfrm>
          <a:prstGeom prst="rect">
            <a:avLst/>
          </a:prstGeom>
          <a:noFill/>
          <a:ln w="9525">
            <a:noFill/>
          </a:ln>
        </p:spPr>
        <p:txBody>
          <a:bodyPr lIns="109966" tIns="54983" rIns="109966" bIns="54983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7938"/>
            <a:ext cx="2844800" cy="365125"/>
          </a:xfrm>
          <a:prstGeom prst="rect">
            <a:avLst/>
          </a:prstGeom>
        </p:spPr>
        <p:txBody>
          <a:bodyPr vert="horz" lIns="109966" tIns="54983" rIns="109966" bIns="54983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rgbClr val="898989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7938"/>
            <a:ext cx="3859213" cy="365125"/>
          </a:xfrm>
          <a:prstGeom prst="rect">
            <a:avLst/>
          </a:prstGeom>
        </p:spPr>
        <p:txBody>
          <a:bodyPr vert="horz" lIns="109966" tIns="54983" rIns="109966" bIns="54983" rtlCol="0" anchor="ctr"/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6013" y="6357938"/>
            <a:ext cx="2844800" cy="365125"/>
          </a:xfrm>
          <a:prstGeom prst="rect">
            <a:avLst/>
          </a:prstGeom>
        </p:spPr>
        <p:txBody>
          <a:bodyPr vert="horz" wrap="square" lIns="109966" tIns="54983" rIns="109966" bIns="54983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rgbClr val="898989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3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3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3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3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549910" algn="ctr" rtl="0" fontAlgn="base">
        <a:spcBef>
          <a:spcPct val="0"/>
        </a:spcBef>
        <a:spcAft>
          <a:spcPct val="0"/>
        </a:spcAft>
        <a:defRPr sz="53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1099820" algn="ctr" rtl="0" fontAlgn="base">
        <a:spcBef>
          <a:spcPct val="0"/>
        </a:spcBef>
        <a:spcAft>
          <a:spcPct val="0"/>
        </a:spcAft>
        <a:defRPr sz="53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649730" algn="ctr" rtl="0" fontAlgn="base">
        <a:spcBef>
          <a:spcPct val="0"/>
        </a:spcBef>
        <a:spcAft>
          <a:spcPct val="0"/>
        </a:spcAft>
        <a:defRPr sz="53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2199005" algn="ctr" rtl="0" fontAlgn="base">
        <a:spcBef>
          <a:spcPct val="0"/>
        </a:spcBef>
        <a:spcAft>
          <a:spcPct val="0"/>
        </a:spcAft>
        <a:defRPr sz="53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411480" indent="-41148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800" kern="1200">
          <a:solidFill>
            <a:schemeClr val="tx1"/>
          </a:solidFill>
          <a:latin typeface="+mn-lt"/>
          <a:ea typeface="+mn-ea"/>
          <a:cs typeface="+mn-cs"/>
        </a:defRPr>
      </a:lvl1pPr>
      <a:lvl2pPr marL="892175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3400" kern="1200">
          <a:solidFill>
            <a:schemeClr val="tx1"/>
          </a:solidFill>
          <a:latin typeface="+mn-lt"/>
          <a:ea typeface="+mn-ea"/>
          <a:cs typeface="+mn-cs"/>
        </a:defRPr>
      </a:lvl2pPr>
      <a:lvl3pPr marL="1373505" indent="-274955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900" kern="1200">
          <a:solidFill>
            <a:schemeClr val="tx1"/>
          </a:solidFill>
          <a:latin typeface="+mn-lt"/>
          <a:ea typeface="+mn-ea"/>
          <a:cs typeface="+mn-cs"/>
        </a:defRPr>
      </a:lvl3pPr>
      <a:lvl4pPr marL="1924050" indent="-274955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73325" indent="-274955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23870" indent="-274955" algn="l" defTabSz="109982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73780" indent="-274955" algn="l" defTabSz="109982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123690" indent="-274955" algn="l" defTabSz="109982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673600" indent="-274955" algn="l" defTabSz="109982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099820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49910" algn="l" defTabSz="1099820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099820" algn="l" defTabSz="1099820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649730" algn="l" defTabSz="1099820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199005" algn="l" defTabSz="1099820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48915" algn="l" defTabSz="1099820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98825" algn="l" defTabSz="1099820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848735" algn="l" defTabSz="1099820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398645" algn="l" defTabSz="1099820" rtl="0" eaLnBrk="1" latinLnBrk="0" hangingPunct="1"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Relationship Id="rId4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4412304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2" name="Rectangle 8"/>
          <p:cNvSpPr/>
          <p:nvPr/>
        </p:nvSpPr>
        <p:spPr>
          <a:xfrm>
            <a:off x="0" y="2278063"/>
            <a:ext cx="12190413" cy="576262"/>
          </a:xfrm>
          <a:prstGeom prst="rect">
            <a:avLst/>
          </a:prstGeom>
          <a:solidFill>
            <a:srgbClr val="99CCFF"/>
          </a:solidFill>
          <a:ln w="9525">
            <a:noFill/>
          </a:ln>
        </p:spPr>
        <p:txBody>
          <a:bodyPr lIns="109966" tIns="54983" rIns="109966" bIns="54983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 sz="2900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703070" y="3070225"/>
            <a:ext cx="9398635" cy="1967865"/>
          </a:xfrm>
          <a:prstGeom prst="rect">
            <a:avLst/>
          </a:prstGeom>
        </p:spPr>
        <p:txBody>
          <a:bodyPr wrap="square" lIns="109966" tIns="54983" rIns="109966" bIns="54983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58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中华护理学会成人肠内营养支持护理团标解读</a:t>
            </a: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                           </a:t>
            </a: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                                                                                                                      </a:t>
            </a:r>
            <a:endParaRPr kumimoji="0" lang="en-US" altLang="zh-CN" sz="3800" b="1" i="0" u="none" strike="noStrike" kern="1200" cap="none" spc="0" normalizeH="0" baseline="0" noProof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13317" name="Picture 2" descr="C:/Users/Administrator/Desktop/图2.jpg图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689" r="18689"/>
          <a:stretch>
            <a:fillRect/>
          </a:stretch>
        </p:blipFill>
        <p:spPr>
          <a:xfrm>
            <a:off x="622618" y="117158"/>
            <a:ext cx="2381250" cy="28575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051050" y="1879600"/>
            <a:ext cx="7356475" cy="3925888"/>
          </a:xfrm>
          <a:prstGeom prst="rect">
            <a:avLst/>
          </a:prstGeom>
          <a:solidFill>
            <a:schemeClr val="bg1">
              <a:lumMod val="95000"/>
              <a:alpha val="82000"/>
            </a:schemeClr>
          </a:solidFill>
          <a:ln w="3175">
            <a:solidFill>
              <a:srgbClr val="00B0F0"/>
            </a:solidFill>
            <a:prstDash val="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3400" b="0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3075" name="Group 43"/>
          <p:cNvGrpSpPr>
            <a:grpSpLocks noChangeAspect="1"/>
          </p:cNvGrpSpPr>
          <p:nvPr/>
        </p:nvGrpSpPr>
        <p:grpSpPr>
          <a:xfrm>
            <a:off x="5695950" y="4900613"/>
            <a:ext cx="109538" cy="107950"/>
            <a:chOff x="385" y="1162"/>
            <a:chExt cx="1018" cy="1018"/>
          </a:xfrm>
        </p:grpSpPr>
        <p:sp>
          <p:nvSpPr>
            <p:cNvPr id="6" name="AutoShape 44"/>
            <p:cNvSpPr>
              <a:spLocks noChangeArrowheads="1"/>
            </p:cNvSpPr>
            <p:nvPr/>
          </p:nvSpPr>
          <p:spPr bwMode="auto">
            <a:xfrm flipV="1">
              <a:off x="385" y="1162"/>
              <a:ext cx="1018" cy="1018"/>
            </a:xfrm>
            <a:custGeom>
              <a:gdLst>
                <a:gd name="G0" fmla="+- 10248 0 0"/>
                <a:gd name="G1" fmla="+- 21600 0 10248"/>
                <a:gd name="G2" fmla="+- 21600 0 10248"/>
                <a:gd name="G3" fmla="*/ G0 2929 10000"/>
                <a:gd name="G4" fmla="+- 21600 0 G3"/>
                <a:gd name="G5" fmla="+- 21600 0 G3"/>
                <a:gd name="T0" fmla="*/ 10800 w 21600"/>
                <a:gd name="T1" fmla="*/ 0 h 21600"/>
                <a:gd name="T2" fmla="*/ 3163 w 21600"/>
                <a:gd name="T3" fmla="*/ 3163 h 21600"/>
                <a:gd name="T4" fmla="*/ 0 w 21600"/>
                <a:gd name="T5" fmla="*/ 10800 h 21600"/>
                <a:gd name="T6" fmla="*/ 3163 w 21600"/>
                <a:gd name="T7" fmla="*/ 18437 h 21600"/>
                <a:gd name="T8" fmla="*/ 10800 w 21600"/>
                <a:gd name="T9" fmla="*/ 21600 h 21600"/>
                <a:gd name="T10" fmla="*/ 18437 w 21600"/>
                <a:gd name="T11" fmla="*/ 18437 h 21600"/>
                <a:gd name="T12" fmla="*/ 21600 w 21600"/>
                <a:gd name="T13" fmla="*/ 10800 h 21600"/>
                <a:gd name="T14" fmla="*/ 18437 w 21600"/>
                <a:gd name="T15" fmla="*/ 3163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10248" y="10800"/>
                  </a:moveTo>
                  <a:cubicBezTo>
                    <a:pt x="10248" y="11105"/>
                    <a:pt x="10495" y="11352"/>
                    <a:pt x="10800" y="11352"/>
                  </a:cubicBezTo>
                  <a:cubicBezTo>
                    <a:pt x="11105" y="11352"/>
                    <a:pt x="11352" y="11105"/>
                    <a:pt x="11352" y="10800"/>
                  </a:cubicBezTo>
                  <a:cubicBezTo>
                    <a:pt x="11352" y="10495"/>
                    <a:pt x="11105" y="10248"/>
                    <a:pt x="10800" y="10248"/>
                  </a:cubicBezTo>
                  <a:cubicBezTo>
                    <a:pt x="10495" y="10248"/>
                    <a:pt x="10248" y="10495"/>
                    <a:pt x="10248" y="10800"/>
                  </a:cubicBez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80000"/>
                  </a:schemeClr>
                </a:gs>
                <a:gs pos="100000">
                  <a:schemeClr val="bg1">
                    <a:alpha val="80000"/>
                  </a:schemeClr>
                </a:gs>
              </a:gsLst>
              <a:lin ang="5400000" scaled="1"/>
            </a:gradFill>
            <a:ln w="9525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en-US" sz="3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grpSp>
          <p:nvGrpSpPr>
            <p:cNvPr id="3082" name="Group 45"/>
            <p:cNvGrpSpPr/>
            <p:nvPr/>
          </p:nvGrpSpPr>
          <p:grpSpPr>
            <a:xfrm flipV="1">
              <a:off x="397" y="1174"/>
              <a:ext cx="994" cy="994"/>
              <a:chOff x="680" y="1230"/>
              <a:chExt cx="1086" cy="1086"/>
            </a:xfrm>
          </p:grpSpPr>
          <p:sp>
            <p:nvSpPr>
              <p:cNvPr id="11" name="AutoShape 46"/>
              <p:cNvSpPr>
                <a:spLocks noChangeArrowheads="1"/>
              </p:cNvSpPr>
              <p:nvPr/>
            </p:nvSpPr>
            <p:spPr bwMode="auto">
              <a:xfrm>
                <a:off x="683" y="1233"/>
                <a:ext cx="1080" cy="1080"/>
              </a:xfrm>
              <a:custGeom>
                <a:gdLst>
                  <a:gd name="G0" fmla="+- 1134 0 0"/>
                  <a:gd name="G1" fmla="+- 21600 0 1134"/>
                  <a:gd name="G2" fmla="+- 21600 0 1134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1134" y="10800"/>
                    </a:moveTo>
                    <a:cubicBezTo>
                      <a:pt x="1134" y="16138"/>
                      <a:pt x="5462" y="20466"/>
                      <a:pt x="10800" y="20466"/>
                    </a:cubicBezTo>
                    <a:cubicBezTo>
                      <a:pt x="16138" y="20466"/>
                      <a:pt x="20466" y="16138"/>
                      <a:pt x="20466" y="10800"/>
                    </a:cubicBezTo>
                    <a:cubicBezTo>
                      <a:pt x="20466" y="5462"/>
                      <a:pt x="16138" y="1134"/>
                      <a:pt x="10800" y="1134"/>
                    </a:cubicBezTo>
                    <a:cubicBezTo>
                      <a:pt x="5462" y="1134"/>
                      <a:pt x="1134" y="5462"/>
                      <a:pt x="1134" y="1080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bg2">
                      <a:alpha val="80000"/>
                    </a:schemeClr>
                  </a:gs>
                  <a:gs pos="100000">
                    <a:schemeClr val="bg1">
                      <a:alpha val="80000"/>
                    </a:schemeClr>
                  </a:gs>
                </a:gsLst>
                <a:lin ang="5400000" scaled="1"/>
              </a:gradFill>
              <a:ln w="9525">
                <a:solidFill>
                  <a:schemeClr val="bg2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549275" lvl="1" indent="-9207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098550" lvl="2" indent="-18415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49730" lvl="3" indent="-27813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199005" lvl="4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en-US" sz="34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2" name="AutoShape 47"/>
              <p:cNvSpPr>
                <a:spLocks noChangeArrowheads="1"/>
              </p:cNvSpPr>
              <p:nvPr/>
            </p:nvSpPr>
            <p:spPr bwMode="auto">
              <a:xfrm>
                <a:off x="715" y="1266"/>
                <a:ext cx="1015" cy="1014"/>
              </a:xfrm>
              <a:custGeom>
                <a:gdLst>
                  <a:gd name="G0" fmla="+- 863 0 0"/>
                  <a:gd name="G1" fmla="+- 21600 0 863"/>
                  <a:gd name="G2" fmla="+- 21600 0 863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863" y="10800"/>
                    </a:moveTo>
                    <a:cubicBezTo>
                      <a:pt x="863" y="16288"/>
                      <a:pt x="5312" y="20737"/>
                      <a:pt x="10800" y="20737"/>
                    </a:cubicBezTo>
                    <a:cubicBezTo>
                      <a:pt x="16288" y="20737"/>
                      <a:pt x="20737" y="16288"/>
                      <a:pt x="20737" y="10800"/>
                    </a:cubicBezTo>
                    <a:cubicBezTo>
                      <a:pt x="20737" y="5312"/>
                      <a:pt x="16288" y="863"/>
                      <a:pt x="10800" y="863"/>
                    </a:cubicBezTo>
                    <a:cubicBezTo>
                      <a:pt x="5312" y="863"/>
                      <a:pt x="863" y="5312"/>
                      <a:pt x="863" y="1080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bg1">
                      <a:alpha val="80000"/>
                    </a:schemeClr>
                  </a:gs>
                  <a:gs pos="100000">
                    <a:schemeClr val="bg2">
                      <a:alpha val="80000"/>
                    </a:schemeClr>
                  </a:gs>
                </a:gsLst>
                <a:lin ang="5400000" scaled="1"/>
              </a:gradFill>
              <a:ln w="9525">
                <a:solidFill>
                  <a:schemeClr val="bg2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549275" lvl="1" indent="-9207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098550" lvl="2" indent="-18415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49730" lvl="3" indent="-27813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199005" lvl="4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en-US" sz="34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grpSp>
          <p:nvGrpSpPr>
            <p:cNvPr id="3083" name="Group 48"/>
            <p:cNvGrpSpPr/>
            <p:nvPr/>
          </p:nvGrpSpPr>
          <p:grpSpPr>
            <a:xfrm flipV="1">
              <a:off x="511" y="1288"/>
              <a:ext cx="766" cy="766"/>
              <a:chOff x="680" y="1230"/>
              <a:chExt cx="1086" cy="1086"/>
            </a:xfrm>
          </p:grpSpPr>
          <p:sp>
            <p:nvSpPr>
              <p:cNvPr id="9" name="AutoShape 49"/>
              <p:cNvSpPr>
                <a:spLocks noChangeArrowheads="1"/>
              </p:cNvSpPr>
              <p:nvPr/>
            </p:nvSpPr>
            <p:spPr bwMode="auto">
              <a:xfrm>
                <a:off x="690" y="1221"/>
                <a:ext cx="1067" cy="1104"/>
              </a:xfrm>
              <a:custGeom>
                <a:gdLst>
                  <a:gd name="G0" fmla="+- 1134 0 0"/>
                  <a:gd name="G1" fmla="+- 21600 0 1134"/>
                  <a:gd name="G2" fmla="+- 21600 0 1134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1134" y="10800"/>
                    </a:moveTo>
                    <a:cubicBezTo>
                      <a:pt x="1134" y="16138"/>
                      <a:pt x="5462" y="20466"/>
                      <a:pt x="10800" y="20466"/>
                    </a:cubicBezTo>
                    <a:cubicBezTo>
                      <a:pt x="16138" y="20466"/>
                      <a:pt x="20466" y="16138"/>
                      <a:pt x="20466" y="10800"/>
                    </a:cubicBezTo>
                    <a:cubicBezTo>
                      <a:pt x="20466" y="5462"/>
                      <a:pt x="16138" y="1134"/>
                      <a:pt x="10800" y="1134"/>
                    </a:cubicBezTo>
                    <a:cubicBezTo>
                      <a:pt x="5462" y="1134"/>
                      <a:pt x="1134" y="5462"/>
                      <a:pt x="1134" y="1080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bg2">
                      <a:alpha val="80000"/>
                    </a:schemeClr>
                  </a:gs>
                  <a:gs pos="100000">
                    <a:schemeClr val="bg1">
                      <a:alpha val="80000"/>
                    </a:schemeClr>
                  </a:gs>
                </a:gsLst>
                <a:lin ang="5400000" scaled="1"/>
              </a:gradFill>
              <a:ln w="9525">
                <a:solidFill>
                  <a:schemeClr val="bg2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549275" lvl="1" indent="-9207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098550" lvl="2" indent="-18415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49730" lvl="3" indent="-27813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199005" lvl="4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en-US" sz="34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0" name="AutoShape 50"/>
              <p:cNvSpPr>
                <a:spLocks noChangeArrowheads="1"/>
              </p:cNvSpPr>
              <p:nvPr/>
            </p:nvSpPr>
            <p:spPr bwMode="auto">
              <a:xfrm>
                <a:off x="711" y="1242"/>
                <a:ext cx="1025" cy="1061"/>
              </a:xfrm>
              <a:custGeom>
                <a:gdLst>
                  <a:gd name="G0" fmla="+- 863 0 0"/>
                  <a:gd name="G1" fmla="+- 21600 0 863"/>
                  <a:gd name="G2" fmla="+- 21600 0 863"/>
                  <a:gd name="G3" fmla="*/ G0 2929 10000"/>
                  <a:gd name="G4" fmla="+- 21600 0 G3"/>
                  <a:gd name="G5" fmla="+- 21600 0 G3"/>
                  <a:gd name="T0" fmla="*/ 10800 w 21600"/>
                  <a:gd name="T1" fmla="*/ 0 h 21600"/>
                  <a:gd name="T2" fmla="*/ 3163 w 21600"/>
                  <a:gd name="T3" fmla="*/ 3163 h 21600"/>
                  <a:gd name="T4" fmla="*/ 0 w 21600"/>
                  <a:gd name="T5" fmla="*/ 10800 h 21600"/>
                  <a:gd name="T6" fmla="*/ 3163 w 21600"/>
                  <a:gd name="T7" fmla="*/ 18437 h 21600"/>
                  <a:gd name="T8" fmla="*/ 10800 w 21600"/>
                  <a:gd name="T9" fmla="*/ 21600 h 21600"/>
                  <a:gd name="T10" fmla="*/ 18437 w 21600"/>
                  <a:gd name="T11" fmla="*/ 18437 h 21600"/>
                  <a:gd name="T12" fmla="*/ 21600 w 21600"/>
                  <a:gd name="T13" fmla="*/ 10800 h 21600"/>
                  <a:gd name="T14" fmla="*/ 18437 w 21600"/>
                  <a:gd name="T15" fmla="*/ 3163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863" y="10800"/>
                    </a:moveTo>
                    <a:cubicBezTo>
                      <a:pt x="863" y="16288"/>
                      <a:pt x="5312" y="20737"/>
                      <a:pt x="10800" y="20737"/>
                    </a:cubicBezTo>
                    <a:cubicBezTo>
                      <a:pt x="16288" y="20737"/>
                      <a:pt x="20737" y="16288"/>
                      <a:pt x="20737" y="10800"/>
                    </a:cubicBezTo>
                    <a:cubicBezTo>
                      <a:pt x="20737" y="5312"/>
                      <a:pt x="16288" y="863"/>
                      <a:pt x="10800" y="863"/>
                    </a:cubicBezTo>
                    <a:cubicBezTo>
                      <a:pt x="5312" y="863"/>
                      <a:pt x="863" y="5312"/>
                      <a:pt x="863" y="1080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chemeClr val="bg1">
                      <a:alpha val="80000"/>
                    </a:schemeClr>
                  </a:gs>
                  <a:gs pos="100000">
                    <a:schemeClr val="bg2">
                      <a:alpha val="80000"/>
                    </a:schemeClr>
                  </a:gs>
                </a:gsLst>
                <a:lin ang="5400000" scaled="1"/>
              </a:gradFill>
              <a:ln w="9525">
                <a:solidFill>
                  <a:schemeClr val="bg2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549275" lvl="1" indent="-9207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098550" lvl="2" indent="-18415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49730" lvl="3" indent="-27813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199005" lvl="4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-370205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sz="3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en-US" sz="34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</p:grpSp>
      <p:sp>
        <p:nvSpPr>
          <p:cNvPr id="13" name="Text Box 44"/>
          <p:cNvSpPr txBox="1"/>
          <p:nvPr/>
        </p:nvSpPr>
        <p:spPr>
          <a:xfrm>
            <a:off x="2241550" y="2025650"/>
            <a:ext cx="6878638" cy="23069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720725" eaLnBrk="0" hangingPunct="0"/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</a:rPr>
              <a:t>一、T/CNAS10─2020都规定了成人肠内营养支持哪些范围？</a:t>
            </a:r>
            <a:endParaRPr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20725" eaLnBrk="0" hangingPunct="0"/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</a:rPr>
              <a:t>本文件规定了成人肠内营养支持的基本要求、操作要点、并发症护理及健康教育。</a:t>
            </a:r>
            <a:endParaRPr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720725" eaLnBrk="0" hangingPunct="0"/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（一）T/CNAS10─2020都牵涉到哪些术语和定义？</a:t>
            </a:r>
            <a:endParaRPr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Round Same Side Corner Rectangle 6"/>
          <p:cNvSpPr/>
          <p:nvPr/>
        </p:nvSpPr>
        <p:spPr bwMode="auto">
          <a:xfrm>
            <a:off x="6654800" y="1303338"/>
            <a:ext cx="2752725" cy="431800"/>
          </a:xfrm>
          <a:prstGeom prst="round2SameRect">
            <a:avLst>
              <a:gd name="adj1" fmla="val 41667"/>
              <a:gd name="adj2" fmla="val 0"/>
            </a:avLst>
          </a:prstGeom>
          <a:gradFill>
            <a:gsLst>
              <a:gs pos="33000">
                <a:srgbClr val="2676FF">
                  <a:lumMod val="60000"/>
                  <a:lumOff val="40000"/>
                </a:srgbClr>
              </a:gs>
              <a:gs pos="100000">
                <a:srgbClr val="2676FF"/>
              </a:gs>
            </a:gsLst>
            <a:lin ang="5400000" scaled="0"/>
          </a:gradFill>
          <a:ln w="3175" cap="flat" cmpd="sng" algn="ctr">
            <a:solidFill>
              <a:srgbClr val="D7D7D7"/>
            </a:solidFill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lIns="0" tIns="0" rIns="0" bIns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Impact" panose="020b0806030902050204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Text Box 44"/>
          <p:cNvSpPr txBox="1"/>
          <p:nvPr/>
        </p:nvSpPr>
        <p:spPr>
          <a:xfrm>
            <a:off x="2279650" y="4487863"/>
            <a:ext cx="6832600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720725" eaLnBrk="0" hangingPunct="0"/>
            <a:r>
              <a:rPr lang="zh-CN" altLang="en-US" sz="2800" b="1" i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那是怎么一回事呢？</a:t>
            </a:r>
            <a:endParaRPr lang="en-US" altLang="zh-CN" sz="2800" b="1" i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079" name="Picture 2" descr="http://p2.so.qhmsg.com/t0181cc575e7296af57.jpg"/>
          <p:cNvPicPr>
            <a:picLocks noChangeAspect="1"/>
          </p:cNvPicPr>
          <p:nvPr/>
        </p:nvPicPr>
        <p:blipFill>
          <a:blip r:embed="rId2"/>
          <a:srcRect l="12094" t="16653" r="5350"/>
          <a:stretch>
            <a:fillRect/>
          </a:stretch>
        </p:blipFill>
        <p:spPr>
          <a:xfrm>
            <a:off x="8842375" y="4695825"/>
            <a:ext cx="3035300" cy="1905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80" name="Picture 2" descr="https://timgsa.baidu.com/timg?image&amp;quality=80&amp;size=b9999_10000&amp;sec=1497363606846&amp;di=a248647ef89d2d476851cde6b21c9544&amp;imgtype=0&amp;src=http%3A%2F%2Fztd00.photos.bdimg.com%2Fztd%2Fw%3D350%3Bq%3D70%2Fsign%3D767cbd173fd12f2ece05a8657ff9a45f%2Feac4b74543a98226c26cf7e78382b9014b90eb4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400" y="204788"/>
            <a:ext cx="2376488" cy="15303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1"/>
          <p:cNvSpPr txBox="1"/>
          <p:nvPr/>
        </p:nvSpPr>
        <p:spPr>
          <a:xfrm>
            <a:off x="615950" y="498475"/>
            <a:ext cx="3595688" cy="617538"/>
          </a:xfrm>
          <a:prstGeom prst="rect">
            <a:avLst/>
          </a:prstGeom>
          <a:noFill/>
          <a:ln w="9525">
            <a:noFill/>
          </a:ln>
        </p:spPr>
        <p:txBody>
          <a:bodyPr lIns="108850" tIns="54425" rIns="108850" bIns="54425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3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病情变化</a:t>
            </a:r>
            <a:endParaRPr lang="zh-CN" altLang="en-US" sz="33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0243" name="Group 2"/>
          <p:cNvGrpSpPr/>
          <p:nvPr/>
        </p:nvGrpSpPr>
        <p:grpSpPr>
          <a:xfrm>
            <a:off x="703263" y="476250"/>
            <a:ext cx="8482012" cy="749300"/>
            <a:chExt cx="4896544" cy="432049"/>
          </a:xfrm>
        </p:grpSpPr>
        <p:sp>
          <p:nvSpPr>
            <p:cNvPr id="10252" name="矩形 7"/>
            <p:cNvSpPr/>
            <p:nvPr/>
          </p:nvSpPr>
          <p:spPr>
            <a:xfrm>
              <a:off x="0" y="0"/>
              <a:ext cx="4896544" cy="432049"/>
            </a:xfrm>
            <a:prstGeom prst="rect">
              <a:avLst/>
            </a:prstGeom>
            <a:solidFill>
              <a:srgbClr val="202020"/>
            </a:solidFill>
            <a:ln w="9525">
              <a:noFill/>
            </a:ln>
            <a:effectLst>
              <a:outerShdw dist="38100" dir="5400000" algn="ctr" rotWithShape="0">
                <a:srgbClr val="000000">
                  <a:alpha val="37000"/>
                </a:srgbClr>
              </a:outerShdw>
            </a:effectLst>
          </p:spPr>
          <p:txBody>
            <a:bodyPr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000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7" name="矩形 8"/>
            <p:cNvSpPr>
              <a:spLocks noChangeArrowheads="1"/>
            </p:cNvSpPr>
            <p:nvPr/>
          </p:nvSpPr>
          <p:spPr bwMode="auto">
            <a:xfrm>
              <a:off x="0" y="0"/>
              <a:ext cx="1290349" cy="432049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" name="TextBox 37"/>
            <p:cNvSpPr txBox="1">
              <a:spLocks noChangeArrowheads="1"/>
            </p:cNvSpPr>
            <p:nvPr/>
          </p:nvSpPr>
          <p:spPr bwMode="auto">
            <a:xfrm>
              <a:off x="1488300" y="82382"/>
              <a:ext cx="3408244" cy="3009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lvl="5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lvl="6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lvl="7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lvl="8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sz="28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术语和定义？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endParaRPr>
            </a:p>
          </p:txBody>
        </p:sp>
      </p:grpSp>
      <p:pic>
        <p:nvPicPr>
          <p:cNvPr id="10244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00" y="1619250"/>
            <a:ext cx="4937125" cy="4997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5" name="TextBox 11"/>
          <p:cNvSpPr/>
          <p:nvPr/>
        </p:nvSpPr>
        <p:spPr>
          <a:xfrm rot="835568">
            <a:off x="2478088" y="3640138"/>
            <a:ext cx="36004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胃残留量 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246" name="TextBox 12"/>
          <p:cNvSpPr/>
          <p:nvPr/>
        </p:nvSpPr>
        <p:spPr>
          <a:xfrm rot="842806">
            <a:off x="3200400" y="4398963"/>
            <a:ext cx="3100388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胃潴留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247" name="TextBox 13"/>
          <p:cNvSpPr/>
          <p:nvPr/>
        </p:nvSpPr>
        <p:spPr>
          <a:xfrm rot="843379">
            <a:off x="3136900" y="4914265"/>
            <a:ext cx="264350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经皮胃造瘘管</a:t>
            </a:r>
            <a:r>
              <a:rPr lang="en-US" altLang="zh-CN" sz="1400" b="1" i="1">
                <a:solidFill>
                  <a:srgbClr val="3F3F3F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 </a:t>
            </a:r>
            <a:endParaRPr lang="en-US" altLang="zh-CN" sz="1400" b="1" i="1">
              <a:solidFill>
                <a:srgbClr val="3F3F3F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248" name="TextBox 14"/>
          <p:cNvSpPr/>
          <p:nvPr/>
        </p:nvSpPr>
        <p:spPr>
          <a:xfrm rot="835348">
            <a:off x="2729548" y="5597208"/>
            <a:ext cx="2506662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空肠造瘘管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249" name="TextBox 11"/>
          <p:cNvSpPr/>
          <p:nvPr/>
        </p:nvSpPr>
        <p:spPr>
          <a:xfrm rot="889479">
            <a:off x="2154238" y="2997200"/>
            <a:ext cx="36004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肠内营养支持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250" name="TextBox 32"/>
          <p:cNvSpPr txBox="1"/>
          <p:nvPr/>
        </p:nvSpPr>
        <p:spPr>
          <a:xfrm>
            <a:off x="2414905" y="1405255"/>
            <a:ext cx="7181850" cy="58166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成人肠内营</a:t>
            </a:r>
            <a:r>
              <a:rPr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养支持术语和定义</a:t>
            </a:r>
            <a:endParaRPr lang="en-US" altLang="zh-CN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endParaRPr lang="zh-CN" altLang="en-US">
              <a:latin typeface="Arial" pitchFamily="34" charset="0"/>
            </a:endParaRPr>
          </a:p>
        </p:txBody>
      </p:sp>
      <p:sp>
        <p:nvSpPr>
          <p:cNvPr id="10251" name="矩形 33"/>
          <p:cNvSpPr/>
          <p:nvPr/>
        </p:nvSpPr>
        <p:spPr>
          <a:xfrm>
            <a:off x="6005513" y="3106738"/>
            <a:ext cx="4813300" cy="25533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>
              <a:buNone/>
            </a:pPr>
            <a:r>
              <a:rPr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1、肠内营养支持 nutrition support</a:t>
            </a:r>
            <a:endParaRPr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buNone/>
            </a:pPr>
            <a:r>
              <a:rPr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在患者饮食不能获取或摄入不足的情况下，通过肠内途径补充或提供维持人体必需的营养素。</a:t>
            </a:r>
            <a:endParaRPr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buNone/>
            </a:pPr>
            <a:r>
              <a:rPr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2、胃残留量 gastric residual volumes</a:t>
            </a:r>
            <a:endParaRPr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buNone/>
            </a:pPr>
            <a:r>
              <a:rPr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胃内未排空的内容物体积，组成成分包括唾液、胃液、十二指肠反流液和肠内营养液，可使用注射器经胃管抽出来衡量。</a:t>
            </a:r>
            <a:endParaRPr lang="en-US" altLang="zh-CN" sz="20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6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6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6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1"/>
          <p:cNvSpPr txBox="1"/>
          <p:nvPr/>
        </p:nvSpPr>
        <p:spPr>
          <a:xfrm>
            <a:off x="615950" y="498475"/>
            <a:ext cx="3595688" cy="617538"/>
          </a:xfrm>
          <a:prstGeom prst="rect">
            <a:avLst/>
          </a:prstGeom>
          <a:noFill/>
          <a:ln w="9525">
            <a:noFill/>
          </a:ln>
        </p:spPr>
        <p:txBody>
          <a:bodyPr lIns="108850" tIns="54425" rIns="108850" bIns="54425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3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病情变化</a:t>
            </a:r>
            <a:endParaRPr lang="zh-CN" altLang="en-US" sz="33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0243" name="Group 2"/>
          <p:cNvGrpSpPr/>
          <p:nvPr/>
        </p:nvGrpSpPr>
        <p:grpSpPr>
          <a:xfrm>
            <a:off x="703263" y="476250"/>
            <a:ext cx="8482012" cy="749300"/>
            <a:chExt cx="4896544" cy="432049"/>
          </a:xfrm>
        </p:grpSpPr>
        <p:sp>
          <p:nvSpPr>
            <p:cNvPr id="10252" name="矩形 7"/>
            <p:cNvSpPr/>
            <p:nvPr/>
          </p:nvSpPr>
          <p:spPr>
            <a:xfrm>
              <a:off x="0" y="0"/>
              <a:ext cx="4896544" cy="432049"/>
            </a:xfrm>
            <a:prstGeom prst="rect">
              <a:avLst/>
            </a:prstGeom>
            <a:solidFill>
              <a:srgbClr val="202020"/>
            </a:solidFill>
            <a:ln w="9525">
              <a:noFill/>
            </a:ln>
            <a:effectLst>
              <a:outerShdw dist="38100" dir="5400000" algn="ctr" rotWithShape="0">
                <a:srgbClr val="000000">
                  <a:alpha val="37000"/>
                </a:srgbClr>
              </a:outerShdw>
            </a:effectLst>
          </p:spPr>
          <p:txBody>
            <a:bodyPr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000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7" name="矩形 8"/>
            <p:cNvSpPr>
              <a:spLocks noChangeArrowheads="1"/>
            </p:cNvSpPr>
            <p:nvPr/>
          </p:nvSpPr>
          <p:spPr bwMode="auto">
            <a:xfrm>
              <a:off x="0" y="0"/>
              <a:ext cx="1290349" cy="432049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" name="TextBox 37"/>
            <p:cNvSpPr txBox="1">
              <a:spLocks noChangeArrowheads="1"/>
            </p:cNvSpPr>
            <p:nvPr/>
          </p:nvSpPr>
          <p:spPr bwMode="auto">
            <a:xfrm>
              <a:off x="1488300" y="82382"/>
              <a:ext cx="3408244" cy="3009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lvl="5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lvl="6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lvl="7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lvl="8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sz="28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术语和定义？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endParaRPr>
            </a:p>
          </p:txBody>
        </p:sp>
      </p:grpSp>
      <p:pic>
        <p:nvPicPr>
          <p:cNvPr id="10244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00" y="1619250"/>
            <a:ext cx="4937125" cy="4997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5" name="TextBox 11"/>
          <p:cNvSpPr/>
          <p:nvPr/>
        </p:nvSpPr>
        <p:spPr>
          <a:xfrm rot="835568">
            <a:off x="2478088" y="3640138"/>
            <a:ext cx="36004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胃残留量 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246" name="TextBox 12"/>
          <p:cNvSpPr/>
          <p:nvPr/>
        </p:nvSpPr>
        <p:spPr>
          <a:xfrm rot="842806">
            <a:off x="3200400" y="4398963"/>
            <a:ext cx="3100388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胃潴留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247" name="TextBox 13"/>
          <p:cNvSpPr/>
          <p:nvPr/>
        </p:nvSpPr>
        <p:spPr>
          <a:xfrm rot="843379">
            <a:off x="3136900" y="4914265"/>
            <a:ext cx="264350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经皮胃造瘘管</a:t>
            </a:r>
            <a:r>
              <a:rPr lang="en-US" altLang="zh-CN" sz="1400" b="1" i="1">
                <a:solidFill>
                  <a:srgbClr val="3F3F3F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 </a:t>
            </a:r>
            <a:endParaRPr lang="en-US" altLang="zh-CN" sz="1400" b="1" i="1">
              <a:solidFill>
                <a:srgbClr val="3F3F3F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248" name="TextBox 14"/>
          <p:cNvSpPr/>
          <p:nvPr/>
        </p:nvSpPr>
        <p:spPr>
          <a:xfrm rot="835348">
            <a:off x="2729548" y="5597208"/>
            <a:ext cx="2506662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空肠造瘘管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249" name="TextBox 11"/>
          <p:cNvSpPr/>
          <p:nvPr/>
        </p:nvSpPr>
        <p:spPr>
          <a:xfrm rot="889479">
            <a:off x="2154238" y="2997200"/>
            <a:ext cx="36004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肠内营养支持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250" name="TextBox 32"/>
          <p:cNvSpPr txBox="1"/>
          <p:nvPr/>
        </p:nvSpPr>
        <p:spPr>
          <a:xfrm>
            <a:off x="2414905" y="1405255"/>
            <a:ext cx="7181850" cy="58166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成人肠内营</a:t>
            </a:r>
            <a:r>
              <a:rPr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养支持术语和定义</a:t>
            </a:r>
            <a:endParaRPr lang="en-US" altLang="zh-CN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endParaRPr lang="zh-CN" altLang="en-US">
              <a:latin typeface="Arial" pitchFamily="34" charset="0"/>
            </a:endParaRPr>
          </a:p>
        </p:txBody>
      </p:sp>
      <p:sp>
        <p:nvSpPr>
          <p:cNvPr id="10251" name="矩形 33"/>
          <p:cNvSpPr/>
          <p:nvPr/>
        </p:nvSpPr>
        <p:spPr>
          <a:xfrm>
            <a:off x="6005513" y="3106738"/>
            <a:ext cx="4813300" cy="31692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>
              <a:buNone/>
            </a:pPr>
            <a:r>
              <a:rPr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3、胃潴留 gastric retention</a:t>
            </a:r>
            <a:endParaRPr sz="20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indent="0">
              <a:buNone/>
            </a:pPr>
            <a:r>
              <a:rPr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胃内容物积聚而未及时排空的异常状态，呕吐出4～6h前的食物或空腹8h以上，胃内残留食物，仍&gt;200ml者，表明存在胃潴留。</a:t>
            </a:r>
            <a:endParaRPr sz="20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indent="0">
              <a:buNone/>
            </a:pPr>
            <a:r>
              <a:rPr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4、经皮胃/空肠造瘘管 percutaneous gastrostomy / jejunostomy tube</a:t>
            </a:r>
            <a:endParaRPr sz="20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indent="0">
              <a:buNone/>
            </a:pPr>
            <a:r>
              <a:rPr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通过手术或内镜/影像等技术经腹部体表、胃/空肠前壁穿刺，置入的连接胃/肠与体外的造瘘管路。</a:t>
            </a:r>
            <a:endParaRPr sz="20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6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6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6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5" name="矩形 42"/>
          <p:cNvSpPr>
            <a:spLocks noChangeArrowheads="1"/>
          </p:cNvSpPr>
          <p:nvPr/>
        </p:nvSpPr>
        <p:spPr bwMode="auto">
          <a:xfrm>
            <a:off x="1422400" y="2286000"/>
            <a:ext cx="9140825" cy="154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8850" tIns="54425" rIns="108850" bIns="54425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1、应遵医嘱实施肠内营养支持，并了解肠内营养支持的途径和方法。</a:t>
            </a:r>
            <a:endParaRPr kumimoji="0" lang="zh-CN" altLang="en-US" sz="280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sz="2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endParaRPr kumimoji="0" lang="zh-CN" altLang="en-US" sz="2900" b="0" i="0" u="none" strike="noStrike" kern="1200" cap="none" spc="0" normalizeH="0" baseline="0" noProof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367" name="矩形 44"/>
          <p:cNvSpPr>
            <a:spLocks noChangeArrowheads="1"/>
          </p:cNvSpPr>
          <p:nvPr/>
        </p:nvSpPr>
        <p:spPr bwMode="auto">
          <a:xfrm>
            <a:off x="1422400" y="3717925"/>
            <a:ext cx="6900863" cy="1584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8850" tIns="54425" rIns="108850" bIns="54425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z="2400" noProof="0">
                <a:ln>
                  <a:noFill/>
                </a:ln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2、肠内营养支持过程中应评估患者肠内营养的耐受性，及时识别并处理并发症。</a:t>
            </a:r>
            <a:endParaRPr kumimoji="0" lang="zh-CN" altLang="en-US" sz="240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z="2400" noProof="0">
                <a:ln>
                  <a:noFill/>
                </a:ln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3、应在喂养管外露端和肠内营养输液器上粘贴肠内营养标识，使用专用输液架输注。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368" name="文本框 1"/>
          <p:cNvSpPr txBox="1"/>
          <p:nvPr/>
        </p:nvSpPr>
        <p:spPr>
          <a:xfrm>
            <a:off x="615950" y="498475"/>
            <a:ext cx="3595688" cy="617538"/>
          </a:xfrm>
          <a:prstGeom prst="rect">
            <a:avLst/>
          </a:prstGeom>
          <a:noFill/>
          <a:ln w="9525">
            <a:noFill/>
          </a:ln>
        </p:spPr>
        <p:txBody>
          <a:bodyPr lIns="108850" tIns="54425" rIns="108850" bIns="54425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3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病情变化</a:t>
            </a:r>
            <a:endParaRPr lang="zh-CN" altLang="en-US" sz="33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5369" name="直接连接符 21"/>
          <p:cNvCxnSpPr/>
          <p:nvPr/>
        </p:nvCxnSpPr>
        <p:spPr>
          <a:xfrm>
            <a:off x="1487488" y="3357563"/>
            <a:ext cx="8856662" cy="0"/>
          </a:xfrm>
          <a:prstGeom prst="line">
            <a:avLst/>
          </a:prstGeom>
          <a:ln w="31750" cap="flat" cmpd="dbl">
            <a:solidFill>
              <a:srgbClr val="FFC000"/>
            </a:solidFill>
            <a:prstDash val="sysDash"/>
            <a:headEnd type="none" w="med" len="med"/>
            <a:tailEnd type="none" w="med" len="med"/>
          </a:ln>
        </p:spPr>
      </p:cxnSp>
      <p:cxnSp>
        <p:nvCxnSpPr>
          <p:cNvPr id="15374" name="直接连接符 23"/>
          <p:cNvCxnSpPr/>
          <p:nvPr/>
        </p:nvCxnSpPr>
        <p:spPr>
          <a:xfrm>
            <a:off x="1487488" y="5591175"/>
            <a:ext cx="8783637" cy="0"/>
          </a:xfrm>
          <a:prstGeom prst="line">
            <a:avLst/>
          </a:prstGeom>
          <a:ln w="31750" cap="flat" cmpd="dbl">
            <a:solidFill>
              <a:srgbClr val="00B050"/>
            </a:solidFill>
            <a:prstDash val="sysDash"/>
            <a:headEnd type="none" w="med" len="med"/>
            <a:tailEnd type="none" w="med" len="med"/>
          </a:ln>
        </p:spPr>
      </p:cxnSp>
      <p:grpSp>
        <p:nvGrpSpPr>
          <p:cNvPr id="5127" name="Group 2"/>
          <p:cNvGrpSpPr/>
          <p:nvPr/>
        </p:nvGrpSpPr>
        <p:grpSpPr>
          <a:xfrm>
            <a:off x="703263" y="476250"/>
            <a:ext cx="8482012" cy="749300"/>
            <a:chExt cx="4896544" cy="432049"/>
          </a:xfrm>
        </p:grpSpPr>
        <p:sp>
          <p:nvSpPr>
            <p:cNvPr id="5129" name="矩形 7"/>
            <p:cNvSpPr/>
            <p:nvPr/>
          </p:nvSpPr>
          <p:spPr>
            <a:xfrm>
              <a:off x="0" y="0"/>
              <a:ext cx="4896544" cy="432049"/>
            </a:xfrm>
            <a:prstGeom prst="rect">
              <a:avLst/>
            </a:prstGeom>
            <a:solidFill>
              <a:srgbClr val="202020"/>
            </a:solidFill>
            <a:ln w="9525">
              <a:noFill/>
            </a:ln>
            <a:effectLst>
              <a:outerShdw dist="38100" dir="5400000" algn="ctr" rotWithShape="0">
                <a:srgbClr val="000000">
                  <a:alpha val="37000"/>
                </a:srgbClr>
              </a:outerShdw>
            </a:effectLst>
          </p:spPr>
          <p:txBody>
            <a:bodyPr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000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18" name="矩形 8"/>
            <p:cNvSpPr>
              <a:spLocks noChangeArrowheads="1"/>
            </p:cNvSpPr>
            <p:nvPr/>
          </p:nvSpPr>
          <p:spPr bwMode="auto">
            <a:xfrm>
              <a:off x="0" y="0"/>
              <a:ext cx="1290349" cy="43204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5131" name="TextBox 37"/>
            <p:cNvSpPr txBox="1"/>
            <p:nvPr/>
          </p:nvSpPr>
          <p:spPr>
            <a:xfrm>
              <a:off x="1131988" y="82748"/>
              <a:ext cx="3726616" cy="30975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9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T/CNAS10-2020都有哪些基本要求？</a:t>
              </a:r>
              <a:endParaRPr lang="zh-CN" altLang="en-US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5128" name="Picture 25" descr="BodyForCrop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8963" y="3573463"/>
            <a:ext cx="2600325" cy="31384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6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6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6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1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14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200"/>
                            </p:stCondLst>
                            <p:childTnLst>
                              <p:par>
                                <p:cTn id="18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3700"/>
                            </p:stCondLst>
                            <p:childTnLst>
                              <p:par>
                                <p:cTn id="2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/>
      <p:bldP spid="15367" grpId="0"/>
      <p:bldP spid="1536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1"/>
          <p:cNvSpPr txBox="1"/>
          <p:nvPr/>
        </p:nvSpPr>
        <p:spPr>
          <a:xfrm>
            <a:off x="615950" y="498475"/>
            <a:ext cx="3595688" cy="617538"/>
          </a:xfrm>
          <a:prstGeom prst="rect">
            <a:avLst/>
          </a:prstGeom>
          <a:noFill/>
          <a:ln w="9525">
            <a:noFill/>
          </a:ln>
        </p:spPr>
        <p:txBody>
          <a:bodyPr lIns="108850" tIns="54425" rIns="108850" bIns="54425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3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病情变化</a:t>
            </a:r>
            <a:endParaRPr lang="zh-CN" altLang="en-US" sz="33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147" name="Group 2"/>
          <p:cNvGrpSpPr/>
          <p:nvPr/>
        </p:nvGrpSpPr>
        <p:grpSpPr>
          <a:xfrm>
            <a:off x="703263" y="476250"/>
            <a:ext cx="8482012" cy="749300"/>
            <a:chExt cx="4896544" cy="432049"/>
          </a:xfrm>
        </p:grpSpPr>
        <p:sp>
          <p:nvSpPr>
            <p:cNvPr id="6153" name="矩形 7"/>
            <p:cNvSpPr/>
            <p:nvPr/>
          </p:nvSpPr>
          <p:spPr>
            <a:xfrm>
              <a:off x="0" y="0"/>
              <a:ext cx="4896544" cy="432049"/>
            </a:xfrm>
            <a:prstGeom prst="rect">
              <a:avLst/>
            </a:prstGeom>
            <a:solidFill>
              <a:srgbClr val="202020"/>
            </a:solidFill>
            <a:ln w="9525">
              <a:noFill/>
            </a:ln>
            <a:effectLst>
              <a:outerShdw dist="38100" dir="5400000" algn="ctr" rotWithShape="0">
                <a:srgbClr val="000000">
                  <a:alpha val="37000"/>
                </a:srgbClr>
              </a:outerShdw>
            </a:effectLst>
          </p:spPr>
          <p:txBody>
            <a:bodyPr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000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7" name="矩形 8"/>
            <p:cNvSpPr>
              <a:spLocks noChangeArrowheads="1"/>
            </p:cNvSpPr>
            <p:nvPr/>
          </p:nvSpPr>
          <p:spPr bwMode="auto">
            <a:xfrm>
              <a:off x="0" y="0"/>
              <a:ext cx="1290349" cy="432049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6155" name="TextBox 37"/>
            <p:cNvSpPr txBox="1"/>
            <p:nvPr/>
          </p:nvSpPr>
          <p:spPr>
            <a:xfrm>
              <a:off x="1291082" y="82748"/>
              <a:ext cx="3604912" cy="30975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9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成人肠内营养支持都有哪些操作要点？</a:t>
              </a:r>
              <a:endParaRPr lang="zh-CN" altLang="en-US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41986" name="Picture 2" descr="https://timgsa.baidu.com/timg?image&amp;quality=80&amp;size=b9999_10000&amp;sec=1497284013847&amp;di=ac6053c209f8a89b04c122aa45c87eb8&amp;imgtype=0&amp;src=http%3A%2F%2Fy2.ifengimg.com%2Fnews_spider%2Fdci_2013%2F04%2Fff070fb13ddbb49dbbbd405453e348bb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598545" y="3516313"/>
            <a:ext cx="1871663" cy="12096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图片 82"/>
          <p:cNvPicPr>
            <a:picLocks noChangeAspect="1" noChangeArrowheads="1"/>
          </p:cNvPicPr>
          <p:nvPr/>
        </p:nvPicPr>
        <p:blipFill>
          <a:blip r:embed="rId3"/>
          <a:srcRect t="11028" r="17261" b="16406"/>
          <a:stretch>
            <a:fillRect/>
          </a:stretch>
        </p:blipFill>
        <p:spPr bwMode="auto">
          <a:xfrm>
            <a:off x="1722120" y="3516313"/>
            <a:ext cx="1847850" cy="12096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0" name="矩形 2"/>
          <p:cNvSpPr/>
          <p:nvPr/>
        </p:nvSpPr>
        <p:spPr>
          <a:xfrm>
            <a:off x="5513070" y="2062480"/>
            <a:ext cx="5394325" cy="2677160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108850" tIns="54425" rIns="108850" bIns="54425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成人肠内营养支持操作前评估、准备肠内营养制剂、实施、喂养管的维护、冲管四大方面的内容，掌握了这五大块的操作要点，T/CNAS10－2020之精髓，你算是领悟和掌握了。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1988" name="Picture 4" descr="https://timgsa.baidu.com/timg?image&amp;quality=80&amp;size=b9999_10000&amp;sec=1497878977&amp;di=d477ea8e3cabf502f2738bc3c963b6c3&amp;imgtype=jpg&amp;er=1&amp;src=http%3A%2F%2Fwww.qiaocao.com%2Fbaike%2Fwp-content%2Fuploads%2F2014%2F07%2Fnanxiingqianldix.jpg"/>
          <p:cNvPicPr>
            <a:picLocks noChangeAspect="1" noChangeArrowheads="1"/>
          </p:cNvPicPr>
          <p:nvPr/>
        </p:nvPicPr>
        <p:blipFill>
          <a:blip r:embed="rId4"/>
          <a:srcRect r="13568"/>
          <a:stretch>
            <a:fillRect/>
          </a:stretch>
        </p:blipFill>
        <p:spPr bwMode="auto">
          <a:xfrm>
            <a:off x="3598545" y="2093913"/>
            <a:ext cx="1887538" cy="13160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90" name="Picture 6" descr="https://timgsa.baidu.com/timg?image&amp;quality=80&amp;size=b9999_10000&amp;sec=1497879091&amp;di=c5a62b7ce42e11af70d80e1bd93baa94&amp;imgtype=jpg&amp;er=1&amp;src=http%3A%2F%2Fpic.baike.soso.com%2Fp%2F20120204%2F20120204153337-1002680469.jp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1722120" y="2093913"/>
            <a:ext cx="1820863" cy="13160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6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6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6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idx="1"/>
          </p:nvPr>
        </p:nvSpPr>
        <p:spPr>
          <a:xfrm>
            <a:off x="1343025" y="3078163"/>
            <a:ext cx="9144000" cy="4527550"/>
          </a:xfrm>
        </p:spPr>
        <p:txBody>
          <a:bodyPr vert="horz" wrap="square" lIns="109966" tIns="54983" rIns="109966" bIns="54983" anchor="t" anchorCtr="0"/>
          <a:lstStyle/>
          <a:p>
            <a:pPr marL="0" indent="0">
              <a:buNone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1.应评估患者的合作程度，有无腹部不适、腹泻、胃潴留等情况。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2. 应评估患者目前肠内营养支持的途径、喂养管位置及喂养管路通畅情况。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1"/>
          <p:cNvSpPr txBox="1"/>
          <p:nvPr/>
        </p:nvSpPr>
        <p:spPr>
          <a:xfrm>
            <a:off x="615950" y="498475"/>
            <a:ext cx="3595688" cy="617538"/>
          </a:xfrm>
          <a:prstGeom prst="rect">
            <a:avLst/>
          </a:prstGeom>
          <a:noFill/>
          <a:ln w="9525">
            <a:noFill/>
          </a:ln>
        </p:spPr>
        <p:txBody>
          <a:bodyPr lIns="108850" tIns="54425" rIns="108850" bIns="54425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3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病情变化</a:t>
            </a:r>
            <a:endParaRPr lang="zh-CN" altLang="en-US" sz="33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172" name="Group 2"/>
          <p:cNvGrpSpPr/>
          <p:nvPr/>
        </p:nvGrpSpPr>
        <p:grpSpPr>
          <a:xfrm>
            <a:off x="703263" y="476250"/>
            <a:ext cx="8482012" cy="749300"/>
            <a:chExt cx="4896544" cy="432049"/>
          </a:xfrm>
        </p:grpSpPr>
        <p:sp>
          <p:nvSpPr>
            <p:cNvPr id="7180" name="矩形 7"/>
            <p:cNvSpPr/>
            <p:nvPr/>
          </p:nvSpPr>
          <p:spPr>
            <a:xfrm>
              <a:off x="0" y="0"/>
              <a:ext cx="4896544" cy="432049"/>
            </a:xfrm>
            <a:prstGeom prst="rect">
              <a:avLst/>
            </a:prstGeom>
            <a:solidFill>
              <a:srgbClr val="202020"/>
            </a:solidFill>
            <a:ln w="9525">
              <a:noFill/>
            </a:ln>
            <a:effectLst>
              <a:outerShdw dist="38100" dir="5400000" algn="ctr" rotWithShape="0">
                <a:srgbClr val="000000">
                  <a:alpha val="37000"/>
                </a:srgbClr>
              </a:outerShdw>
            </a:effectLst>
          </p:spPr>
          <p:txBody>
            <a:bodyPr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000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6" name="矩形 8"/>
            <p:cNvSpPr>
              <a:spLocks noChangeArrowheads="1"/>
            </p:cNvSpPr>
            <p:nvPr/>
          </p:nvSpPr>
          <p:spPr bwMode="auto">
            <a:xfrm>
              <a:off x="0" y="0"/>
              <a:ext cx="1290349" cy="432049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182" name="TextBox 37"/>
            <p:cNvSpPr txBox="1"/>
            <p:nvPr/>
          </p:nvSpPr>
          <p:spPr>
            <a:xfrm>
              <a:off x="1532937" y="82801"/>
              <a:ext cx="2705028" cy="30975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9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（一）操作前评估</a:t>
              </a:r>
              <a:endParaRPr lang="zh-CN" altLang="en-US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8" name="Picture 8" descr="https://timgsa.baidu.com/timg?image&amp;quality=80&amp;size=b9999_10000&amp;sec=1497284820169&amp;di=99bd2f09ddb100ef90666572cbdf5b87&amp;imgtype=0&amp;src=http%3A%2F%2Fimg.39yst.com%2Fuploads%2F2015%2F0901%2F1441097663513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35100" y="1546225"/>
            <a:ext cx="2163763" cy="12842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https://ss1.bdstatic.com/70cFvXSh_Q1YnxGkpoWK1HF6hhy/it/u=2391589727,4147271334&amp;fm=26&amp;gp=0.jpg"/>
          <p:cNvPicPr>
            <a:picLocks noChangeAspect="1" noChangeArrowheads="1"/>
          </p:cNvPicPr>
          <p:nvPr/>
        </p:nvPicPr>
        <p:blipFill>
          <a:blip r:embed="rId3"/>
          <a:srcRect l="15407" t="2025" r="15998"/>
          <a:stretch>
            <a:fillRect/>
          </a:stretch>
        </p:blipFill>
        <p:spPr bwMode="auto">
          <a:xfrm>
            <a:off x="3667125" y="1546225"/>
            <a:ext cx="2162175" cy="12842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https://timgsa.baidu.com/timg?image&amp;quality=80&amp;size=b9999_10000&amp;sec=1497879705&amp;di=2937b2c32292252c5bae69c74557e68d&amp;imgtype=jpg&amp;er=1&amp;src=http%3A%2F%2Fwww.1m1m.com%2FUploadFiles%2Fimages%2FQQ%25E6%2588%25AA%25E5%259B%25BE20160907154919.jpg"/>
          <p:cNvPicPr>
            <a:picLocks noChangeAspect="1" noChangeArrowheads="1"/>
          </p:cNvPicPr>
          <p:nvPr/>
        </p:nvPicPr>
        <p:blipFill>
          <a:blip r:embed="rId4"/>
          <a:srcRect l="24019" r="10351"/>
          <a:stretch>
            <a:fillRect/>
          </a:stretch>
        </p:blipFill>
        <p:spPr bwMode="auto">
          <a:xfrm>
            <a:off x="5899150" y="1546225"/>
            <a:ext cx="2089150" cy="1295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https://timgsa.baidu.com/timg?image&amp;quality=80&amp;size=b9999_10000&amp;sec=1497285116066&amp;di=4a93e2a8b43f786d8205358a4350e23d&amp;imgtype=jpg&amp;src=http%3A%2F%2Fimg1.imgtn.bdimg.com%2Fit%2Fu%3D453030122%2C975914789%26fm%3D214%26gp%3D0.jpg"/>
          <p:cNvPicPr>
            <a:picLocks noChangeAspect="1" noChangeArrowheads="1"/>
          </p:cNvPicPr>
          <p:nvPr/>
        </p:nvPicPr>
        <p:blipFill>
          <a:blip r:embed="rId5"/>
          <a:srcRect l="24595" r="33626"/>
          <a:stretch>
            <a:fillRect/>
          </a:stretch>
        </p:blipFill>
        <p:spPr bwMode="auto">
          <a:xfrm>
            <a:off x="8007350" y="1546225"/>
            <a:ext cx="2043113" cy="12842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6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6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6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1"/>
          <p:cNvSpPr txBox="1"/>
          <p:nvPr/>
        </p:nvSpPr>
        <p:spPr>
          <a:xfrm>
            <a:off x="615950" y="498475"/>
            <a:ext cx="3595688" cy="617538"/>
          </a:xfrm>
          <a:prstGeom prst="rect">
            <a:avLst/>
          </a:prstGeom>
          <a:noFill/>
          <a:ln w="9525">
            <a:noFill/>
          </a:ln>
        </p:spPr>
        <p:txBody>
          <a:bodyPr lIns="108850" tIns="54425" rIns="108850" bIns="54425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3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病情变化</a:t>
            </a:r>
            <a:endParaRPr lang="zh-CN" altLang="en-US" sz="33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172" name="Group 2"/>
          <p:cNvGrpSpPr/>
          <p:nvPr/>
        </p:nvGrpSpPr>
        <p:grpSpPr>
          <a:xfrm>
            <a:off x="703263" y="476250"/>
            <a:ext cx="8482012" cy="749300"/>
            <a:chExt cx="4896544" cy="432049"/>
          </a:xfrm>
        </p:grpSpPr>
        <p:sp>
          <p:nvSpPr>
            <p:cNvPr id="7180" name="矩形 7"/>
            <p:cNvSpPr/>
            <p:nvPr/>
          </p:nvSpPr>
          <p:spPr>
            <a:xfrm>
              <a:off x="0" y="0"/>
              <a:ext cx="4896544" cy="432049"/>
            </a:xfrm>
            <a:prstGeom prst="rect">
              <a:avLst/>
            </a:prstGeom>
            <a:solidFill>
              <a:srgbClr val="202020"/>
            </a:solidFill>
            <a:ln w="9525">
              <a:noFill/>
            </a:ln>
            <a:effectLst>
              <a:outerShdw dist="38100" dir="5400000" algn="ctr" rotWithShape="0">
                <a:srgbClr val="000000">
                  <a:alpha val="37000"/>
                </a:srgbClr>
              </a:outerShdw>
            </a:effectLst>
          </p:spPr>
          <p:txBody>
            <a:bodyPr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000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6" name="矩形 8"/>
            <p:cNvSpPr>
              <a:spLocks noChangeArrowheads="1"/>
            </p:cNvSpPr>
            <p:nvPr/>
          </p:nvSpPr>
          <p:spPr bwMode="auto">
            <a:xfrm>
              <a:off x="0" y="0"/>
              <a:ext cx="1290349" cy="432049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182" name="TextBox 37"/>
            <p:cNvSpPr txBox="1"/>
            <p:nvPr/>
          </p:nvSpPr>
          <p:spPr>
            <a:xfrm>
              <a:off x="1532937" y="82801"/>
              <a:ext cx="2705028" cy="30975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sz="29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（二）准备肠内营养制剂</a:t>
              </a:r>
              <a:endParaRPr lang="zh-CN" altLang="en-US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pic>
        <p:nvPicPr>
          <p:cNvPr id="21508" name="Picture 4" descr="https://timgsa.baidu.com/timg?image&amp;quality=80&amp;size=b9999_10000&amp;sec=1497285894405&amp;di=601c015f7a1370d75222d7d57bc3089b&amp;imgtype=0&amp;src=http%3A%2F%2Fs11.sinaimg.cn%2Fmw690%2F001riheLgy72x7aM7A65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11315" y="4366404"/>
            <a:ext cx="2589256" cy="17796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 descr="https://timgsa.baidu.com/timg?image&amp;quality=80&amp;size=b9999_10000&amp;sec=1497286251791&amp;di=462665de74df583189a31ad67191bb42&amp;imgtype=0&amp;src=http%3A%2F%2Fimgsrc.baidu.com%2Fimgad%2Fpic%2Fitem%2Fdcc451da81cb39dbf746dd72da160924ab18300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84" b="10785"/>
          <a:stretch>
            <a:fillRect/>
          </a:stretch>
        </p:blipFill>
        <p:spPr bwMode="auto">
          <a:xfrm>
            <a:off x="7391578" y="4366404"/>
            <a:ext cx="2448272" cy="18019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9" name="矩形 1"/>
          <p:cNvSpPr/>
          <p:nvPr/>
        </p:nvSpPr>
        <p:spPr>
          <a:xfrm>
            <a:off x="933450" y="1917700"/>
            <a:ext cx="9050655" cy="156845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</a:rPr>
              <a:t>1、应现配现用，配置过程中应避免污染。</a:t>
            </a:r>
            <a:endParaRPr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</a:rPr>
              <a:t>2、配置的肠内营养制剂常温保存不宜超4h，超过4h应置于冰箱冷藏，24h内未用完应丢弃；成品肠内营养制剂应根据产品说明保存。</a:t>
            </a:r>
            <a:endParaRPr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sz="2400">
                <a:latin typeface="微软雅黑" panose="020b0503020204020204" pitchFamily="34" charset="-122"/>
                <a:ea typeface="微软雅黑" panose="020b0503020204020204" pitchFamily="34" charset="-122"/>
              </a:rPr>
              <a:t>3、肠内营养制剂应与其他药物分开存放。</a:t>
            </a:r>
            <a:endParaRPr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6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6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6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1"/>
          <p:cNvSpPr txBox="1"/>
          <p:nvPr/>
        </p:nvSpPr>
        <p:spPr>
          <a:xfrm>
            <a:off x="615950" y="498475"/>
            <a:ext cx="3595688" cy="617538"/>
          </a:xfrm>
          <a:prstGeom prst="rect">
            <a:avLst/>
          </a:prstGeom>
          <a:noFill/>
          <a:ln w="9525">
            <a:noFill/>
          </a:ln>
        </p:spPr>
        <p:txBody>
          <a:bodyPr lIns="108850" tIns="54425" rIns="108850" bIns="54425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3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病情变化</a:t>
            </a:r>
            <a:endParaRPr lang="zh-CN" altLang="en-US" sz="33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195" name="Group 2"/>
          <p:cNvGrpSpPr/>
          <p:nvPr/>
        </p:nvGrpSpPr>
        <p:grpSpPr>
          <a:xfrm>
            <a:off x="703263" y="476250"/>
            <a:ext cx="8482012" cy="749300"/>
            <a:chExt cx="4896544" cy="432049"/>
          </a:xfrm>
        </p:grpSpPr>
        <p:sp>
          <p:nvSpPr>
            <p:cNvPr id="8209" name="矩形 7"/>
            <p:cNvSpPr/>
            <p:nvPr/>
          </p:nvSpPr>
          <p:spPr>
            <a:xfrm>
              <a:off x="0" y="0"/>
              <a:ext cx="4896544" cy="432049"/>
            </a:xfrm>
            <a:prstGeom prst="rect">
              <a:avLst/>
            </a:prstGeom>
            <a:solidFill>
              <a:srgbClr val="202020"/>
            </a:solidFill>
            <a:ln w="9525">
              <a:noFill/>
            </a:ln>
            <a:effectLst>
              <a:outerShdw dist="38100" dir="5400000" algn="ctr" rotWithShape="0">
                <a:srgbClr val="000000">
                  <a:alpha val="37000"/>
                </a:srgbClr>
              </a:outerShdw>
            </a:effectLst>
          </p:spPr>
          <p:txBody>
            <a:bodyPr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000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7" name="矩形 8"/>
            <p:cNvSpPr>
              <a:spLocks noChangeArrowheads="1"/>
            </p:cNvSpPr>
            <p:nvPr/>
          </p:nvSpPr>
          <p:spPr bwMode="auto">
            <a:xfrm>
              <a:off x="0" y="0"/>
              <a:ext cx="1290349" cy="432049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211" name="TextBox 37"/>
            <p:cNvSpPr txBox="1"/>
            <p:nvPr/>
          </p:nvSpPr>
          <p:spPr>
            <a:xfrm>
              <a:off x="1488581" y="82801"/>
              <a:ext cx="2954429" cy="30975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9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（三）实施</a:t>
              </a:r>
              <a:endParaRPr lang="zh-CN" altLang="en-US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630238" y="1341438"/>
            <a:ext cx="9359900" cy="2043111"/>
            <a:chOff x="841001" y="1516287"/>
            <a:chExt cx="3330371" cy="1751531"/>
          </a:xfrm>
        </p:grpSpPr>
        <p:sp>
          <p:nvSpPr>
            <p:cNvPr id="10" name="任意多边形 9"/>
            <p:cNvSpPr/>
            <p:nvPr/>
          </p:nvSpPr>
          <p:spPr>
            <a:xfrm>
              <a:off x="841001" y="1516287"/>
              <a:ext cx="3330371" cy="1751531"/>
            </a:xfrm>
            <a:custGeom>
              <a:gdLst>
                <a:gd name="connsiteX0" fmla="*/ 0 w 3330369"/>
                <a:gd name="connsiteY0" fmla="*/ 0 h 1998222"/>
                <a:gd name="connsiteX1" fmla="*/ 3330369 w 3330369"/>
                <a:gd name="connsiteY1" fmla="*/ 0 h 1998222"/>
                <a:gd name="connsiteX2" fmla="*/ 3330369 w 3330369"/>
                <a:gd name="connsiteY2" fmla="*/ 1998222 h 1998222"/>
                <a:gd name="connsiteX3" fmla="*/ 0 w 3330369"/>
                <a:gd name="connsiteY3" fmla="*/ 1998222 h 1998222"/>
                <a:gd name="connsiteX4" fmla="*/ 0 w 3330369"/>
                <a:gd name="connsiteY4" fmla="*/ 0 h 19982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30369" h="1998221">
                  <a:moveTo>
                    <a:pt x="0" y="0"/>
                  </a:moveTo>
                  <a:lnTo>
                    <a:pt x="3330369" y="0"/>
                  </a:lnTo>
                  <a:lnTo>
                    <a:pt x="3330369" y="1998222"/>
                  </a:lnTo>
                  <a:lnTo>
                    <a:pt x="0" y="19982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txBody>
            <a:bodyPr lIns="121920" tIns="121920" rIns="121920" bIns="12192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422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endParaRPr kumimoji="0" lang="en-US" sz="16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841001" y="1629245"/>
              <a:ext cx="3330371" cy="431419"/>
            </a:xfrm>
            <a:prstGeom prst="rect">
              <a:avLst/>
            </a:prstGeom>
            <a:solidFill>
              <a:sysClr val="window" lastClr="FFFFFF">
                <a:lumMod val="95000"/>
                <a:alpha val="83000"/>
              </a:sysClr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8206" name="TextBox 6"/>
            <p:cNvSpPr txBox="1"/>
            <p:nvPr/>
          </p:nvSpPr>
          <p:spPr>
            <a:xfrm>
              <a:off x="841003" y="1701382"/>
              <a:ext cx="3302306" cy="134461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1、无特殊体位禁忌时，喂养时应抬高床头30°～45°，喂养结束后宜保持半卧位30～60min。</a:t>
              </a: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>
                <a:lnSpc>
                  <a:spcPct val="80000"/>
                </a:lnSpc>
              </a:pP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>
                <a:lnSpc>
                  <a:spcPct val="80000"/>
                </a:lnSpc>
              </a:pP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>
                <a:lnSpc>
                  <a:spcPct val="80000"/>
                </a:lnSpc>
              </a:pP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2、宜将营养液加热至37℃～40℃。持续输注营养液时，可使用肠内营养输液器专用加温器。</a:t>
              </a: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615950" y="3506788"/>
            <a:ext cx="9374188" cy="2011680"/>
            <a:chOff x="4504410" y="1516287"/>
            <a:chExt cx="3330370" cy="1999202"/>
          </a:xfrm>
        </p:grpSpPr>
        <p:sp>
          <p:nvSpPr>
            <p:cNvPr id="16" name="任意多边形 15"/>
            <p:cNvSpPr/>
            <p:nvPr/>
          </p:nvSpPr>
          <p:spPr>
            <a:xfrm>
              <a:off x="4504410" y="1516287"/>
              <a:ext cx="3330370" cy="1998886"/>
            </a:xfrm>
            <a:custGeom>
              <a:gdLst>
                <a:gd name="connsiteX0" fmla="*/ 0 w 3330369"/>
                <a:gd name="connsiteY0" fmla="*/ 0 h 1998222"/>
                <a:gd name="connsiteX1" fmla="*/ 3330369 w 3330369"/>
                <a:gd name="connsiteY1" fmla="*/ 0 h 1998222"/>
                <a:gd name="connsiteX2" fmla="*/ 3330369 w 3330369"/>
                <a:gd name="connsiteY2" fmla="*/ 1998222 h 1998222"/>
                <a:gd name="connsiteX3" fmla="*/ 0 w 3330369"/>
                <a:gd name="connsiteY3" fmla="*/ 1998222 h 1998222"/>
                <a:gd name="connsiteX4" fmla="*/ 0 w 3330369"/>
                <a:gd name="connsiteY4" fmla="*/ 0 h 19982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30369" h="1998221">
                  <a:moveTo>
                    <a:pt x="0" y="0"/>
                  </a:moveTo>
                  <a:lnTo>
                    <a:pt x="3330369" y="0"/>
                  </a:lnTo>
                  <a:lnTo>
                    <a:pt x="3330369" y="1998222"/>
                  </a:lnTo>
                  <a:lnTo>
                    <a:pt x="0" y="19982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txBody>
            <a:bodyPr lIns="121920" tIns="121920" rIns="121920" bIns="12192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422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endParaRPr kumimoji="0" lang="en-US" sz="32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 panose="020b0502040204020203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4504410" y="1628300"/>
              <a:ext cx="3330370" cy="432277"/>
            </a:xfrm>
            <a:prstGeom prst="rect">
              <a:avLst/>
            </a:prstGeom>
            <a:solidFill>
              <a:sysClr val="window" lastClr="FFFFFF">
                <a:lumMod val="95000"/>
                <a:alpha val="83000"/>
              </a:sysClr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8201" name="TextBox 6"/>
            <p:cNvSpPr txBox="1"/>
            <p:nvPr/>
          </p:nvSpPr>
          <p:spPr>
            <a:xfrm>
              <a:off x="4509148" y="1575607"/>
              <a:ext cx="3297546" cy="193988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3、一次性输注者，可使用注射器缓慢注入喂养管，根据营养液总量分次喂养，每次推注量不宜超过400ml。</a:t>
              </a: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>
                <a:lnSpc>
                  <a:spcPct val="80000"/>
                </a:lnSpc>
              </a:pP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>
                <a:lnSpc>
                  <a:spcPct val="80000"/>
                </a:lnSpc>
              </a:pP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>
                <a:lnSpc>
                  <a:spcPct val="80000"/>
                </a:lnSpc>
              </a:pP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4、间歇重力滴注者，可将肠内营养制剂置于吊瓶或专用营养液输注袋中，通过肠内营养输液器与肠内营养喂养管连接，通过重力滴注方法进行分次喂养。</a:t>
              </a: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8198" name="Picture 2" descr="https://timgsa.baidu.com/timg?image&amp;quality=80&amp;size=b9999_10000&amp;sec=1497881197&amp;di=8ef5c6e169a7b5a75045c2b011d0c196&amp;imgtype=jpg&amp;er=1&amp;src=http%3A%2F%2Fcache1.bioon.com%2Ftm%2FUploadFiles%2F201508%2F2015081720224661.png"/>
          <p:cNvPicPr>
            <a:picLocks noChangeAspect="1"/>
          </p:cNvPicPr>
          <p:nvPr/>
        </p:nvPicPr>
        <p:blipFill>
          <a:blip r:embed="rId2"/>
          <a:srcRect t="5139" b="33873"/>
          <a:stretch>
            <a:fillRect/>
          </a:stretch>
        </p:blipFill>
        <p:spPr>
          <a:xfrm>
            <a:off x="8543925" y="5589588"/>
            <a:ext cx="3406775" cy="1270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6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6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6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decel="1000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dur="500" decel="10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1"/>
          <p:cNvSpPr txBox="1"/>
          <p:nvPr/>
        </p:nvSpPr>
        <p:spPr>
          <a:xfrm>
            <a:off x="615950" y="498475"/>
            <a:ext cx="3595688" cy="617538"/>
          </a:xfrm>
          <a:prstGeom prst="rect">
            <a:avLst/>
          </a:prstGeom>
          <a:noFill/>
          <a:ln w="9525">
            <a:noFill/>
          </a:ln>
        </p:spPr>
        <p:txBody>
          <a:bodyPr lIns="108850" tIns="54425" rIns="108850" bIns="54425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3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病情变化</a:t>
            </a:r>
            <a:endParaRPr lang="zh-CN" altLang="en-US" sz="33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147" name="Group 2"/>
          <p:cNvGrpSpPr/>
          <p:nvPr/>
        </p:nvGrpSpPr>
        <p:grpSpPr>
          <a:xfrm>
            <a:off x="703263" y="476250"/>
            <a:ext cx="8482012" cy="749300"/>
            <a:chExt cx="4896544" cy="432049"/>
          </a:xfrm>
        </p:grpSpPr>
        <p:sp>
          <p:nvSpPr>
            <p:cNvPr id="6153" name="矩形 7"/>
            <p:cNvSpPr/>
            <p:nvPr/>
          </p:nvSpPr>
          <p:spPr>
            <a:xfrm>
              <a:off x="0" y="0"/>
              <a:ext cx="4896544" cy="432049"/>
            </a:xfrm>
            <a:prstGeom prst="rect">
              <a:avLst/>
            </a:prstGeom>
            <a:solidFill>
              <a:srgbClr val="202020"/>
            </a:solidFill>
            <a:ln w="9525">
              <a:noFill/>
            </a:ln>
            <a:effectLst>
              <a:outerShdw dist="38100" dir="5400000" algn="ctr" rotWithShape="0">
                <a:srgbClr val="000000">
                  <a:alpha val="37000"/>
                </a:srgbClr>
              </a:outerShdw>
            </a:effectLst>
          </p:spPr>
          <p:txBody>
            <a:bodyPr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000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7" name="矩形 8"/>
            <p:cNvSpPr>
              <a:spLocks noChangeArrowheads="1"/>
            </p:cNvSpPr>
            <p:nvPr/>
          </p:nvSpPr>
          <p:spPr bwMode="auto">
            <a:xfrm>
              <a:off x="0" y="0"/>
              <a:ext cx="1290349" cy="432049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6155" name="TextBox 37"/>
            <p:cNvSpPr txBox="1"/>
            <p:nvPr/>
          </p:nvSpPr>
          <p:spPr>
            <a:xfrm>
              <a:off x="1291082" y="82748"/>
              <a:ext cx="3604912" cy="30975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9275" lvl="1" indent="-9207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98550" lvl="2" indent="-18415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49730" lvl="3" indent="-27813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99005" lvl="4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-370205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3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9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（三）实施</a:t>
              </a:r>
              <a:endParaRPr lang="zh-CN" altLang="en-US" sz="29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41986" name="Picture 2" descr="https://timgsa.baidu.com/timg?image&amp;quality=80&amp;size=b9999_10000&amp;sec=1497284013847&amp;di=ac6053c209f8a89b04c122aa45c87eb8&amp;imgtype=0&amp;src=http%3A%2F%2Fy2.ifengimg.com%2Fnews_spider%2Fdci_2013%2F04%2Fff070fb13ddbb49dbbbd405453e348bb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598545" y="3516313"/>
            <a:ext cx="1871663" cy="12096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图片 82"/>
          <p:cNvPicPr>
            <a:picLocks noChangeAspect="1" noChangeArrowheads="1"/>
          </p:cNvPicPr>
          <p:nvPr/>
        </p:nvPicPr>
        <p:blipFill>
          <a:blip r:embed="rId3"/>
          <a:srcRect t="11028" r="17261" b="16406"/>
          <a:stretch>
            <a:fillRect/>
          </a:stretch>
        </p:blipFill>
        <p:spPr bwMode="auto">
          <a:xfrm>
            <a:off x="1722120" y="3516313"/>
            <a:ext cx="1847850" cy="12096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0" name="矩形 2"/>
          <p:cNvSpPr/>
          <p:nvPr/>
        </p:nvSpPr>
        <p:spPr>
          <a:xfrm>
            <a:off x="5513070" y="2062480"/>
            <a:ext cx="5394325" cy="2677160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108850" tIns="54425" rIns="108850" bIns="54425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9275" lvl="1" indent="-920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98550" lvl="2" indent="-1841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49730" lvl="3" indent="-27813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99005" lvl="4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37020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5、持续经泵输注者，可在间歇重力滴注的基础上，使用肠内营养泵持续12～24h输注，速度应由慢到快，先调至20～50ml/h，根据患者耐受情况逐渐增加。</a:t>
            </a:r>
            <a:endParaRPr lang="zh-CN" altLang="en-US" sz="1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6、分次推注和间歇重力滴注每次喂养前应检查胃残留量；重症患者持续经泵输注时，应每隔 4～6h检查胃残留量。</a:t>
            </a:r>
            <a:endParaRPr lang="zh-CN" altLang="en-US" sz="1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7、应每4～6h评估患者肠内营养耐受性情况。</a:t>
            </a:r>
            <a:endParaRPr lang="zh-CN" altLang="en-US" sz="1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1988" name="Picture 4" descr="https://timgsa.baidu.com/timg?image&amp;quality=80&amp;size=b9999_10000&amp;sec=1497878977&amp;di=d477ea8e3cabf502f2738bc3c963b6c3&amp;imgtype=jpg&amp;er=1&amp;src=http%3A%2F%2Fwww.qiaocao.com%2Fbaike%2Fwp-content%2Fuploads%2F2014%2F07%2Fnanxiingqianldix.jpg"/>
          <p:cNvPicPr>
            <a:picLocks noChangeAspect="1" noChangeArrowheads="1"/>
          </p:cNvPicPr>
          <p:nvPr/>
        </p:nvPicPr>
        <p:blipFill>
          <a:blip r:embed="rId4"/>
          <a:srcRect r="13568"/>
          <a:stretch>
            <a:fillRect/>
          </a:stretch>
        </p:blipFill>
        <p:spPr bwMode="auto">
          <a:xfrm>
            <a:off x="3598545" y="2093913"/>
            <a:ext cx="1887538" cy="13160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90" name="Picture 6" descr="https://timgsa.baidu.com/timg?image&amp;quality=80&amp;size=b9999_10000&amp;sec=1497879091&amp;di=c5a62b7ce42e11af70d80e1bd93baa94&amp;imgtype=jpg&amp;er=1&amp;src=http%3A%2F%2Fpic.baike.soso.com%2Fp%2F20120204%2F20120204153337-1002680469.jp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1722120" y="2093913"/>
            <a:ext cx="1820863" cy="13160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6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6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6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730" cy="558990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https://d.book118.com/427044123040006045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宋体</vt:lpstr>
      <vt:lpstr>黑体</vt:lpstr>
      <vt:lpstr>微软雅黑</vt:lpstr>
      <vt:lpstr>Impact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2024-09-19T23:00:48.981</cp:lastPrinted>
  <dcterms:created xsi:type="dcterms:W3CDTF">2024-09-19T15:00:49Z</dcterms:created>
  <dcterms:modified xsi:type="dcterms:W3CDTF">2024-09-19T15:00:51Z</dcterms:modified>
</cp:coreProperties>
</file>