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45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00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E2056-6435-4BBC-981D-DDFBB5823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80078-EA01-4AFD-B5AA-0817E1184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B7C35-1FB8-4B3C-A070-F4A4E8E3A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BFB50-FEEA-4BA2-993E-D4379F981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1F933B-FA8E-42EE-83A9-442FB4BE1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B8E1CE-45F4-4163-B561-D2FFD0B25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2EFEB8-3896-4C81-8DE1-BA4585DE9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0E78D8-2534-460C-B688-2C37704DE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2D87CE-B29A-4302-9A28-1215F3E8F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D6607-6752-458D-B5A3-81492FC5C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DF132-E478-4DB9-9FF1-2449AD14C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2441" r:id="rId2"/>
    <p:sldLayoutId id="2147502442" r:id="rId3"/>
    <p:sldLayoutId id="2147502443" r:id="rId4"/>
    <p:sldLayoutId id="2147502444" r:id="rId5"/>
    <p:sldLayoutId id="2147502445" r:id="rId6"/>
    <p:sldLayoutId id="2147502446" r:id="rId7"/>
    <p:sldLayoutId id="2147502447" r:id="rId8"/>
    <p:sldLayoutId id="2147502448" r:id="rId9"/>
    <p:sldLayoutId id="2147502449" r:id="rId10"/>
    <p:sldLayoutId id="2147502450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4413210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房屋租赁合同终止承诺书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房屋租赁合同概述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合同终止原因和责任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违约责任和解决方式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承诺事项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附件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签名和日期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房屋租赁合同概述</a:t>
            </a:r>
            <a:endParaRPr lang="zh-CN" altLang="en-US"/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合同签订背景</a:t>
            </a:r>
            <a:endParaRPr lang="zh-CN" altLang="en-US"/>
          </a:p>
        </p:txBody>
      </p:sp>
      <p:sp>
        <p:nvSpPr>
          <p:cNvPr id="1048904" name="矩形 3"/>
          <p:cNvSpPr/>
          <p:nvPr>
            <p:custDataLst>
              <p:tags r:id="rId2"/>
            </p:custDataLst>
          </p:nvPr>
        </p:nvSpPr>
        <p:spPr>
          <a:xfrm>
            <a:off x="2151231" y="1773936"/>
            <a:ext cx="8351375" cy="91821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矩形 13"/>
          <p:cNvSpPr/>
          <p:nvPr>
            <p:custDataLst>
              <p:tags r:id="rId3"/>
            </p:custDataLst>
          </p:nvPr>
        </p:nvSpPr>
        <p:spPr>
          <a:xfrm>
            <a:off x="1686399" y="1773936"/>
            <a:ext cx="226487" cy="91821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文本框 4"/>
          <p:cNvSpPr txBox="1"/>
          <p:nvPr>
            <p:custDataLst>
              <p:tags r:id="rId4"/>
            </p:custDataLst>
          </p:nvPr>
        </p:nvSpPr>
        <p:spPr>
          <a:xfrm>
            <a:off x="2390351" y="1853270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房屋租赁合同的目的是为了保护出租人和承租人的合法权益，明确双方的权利和义务。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矩形 39"/>
          <p:cNvSpPr/>
          <p:nvPr>
            <p:custDataLst>
              <p:tags r:id="rId5"/>
            </p:custDataLst>
          </p:nvPr>
        </p:nvSpPr>
        <p:spPr>
          <a:xfrm>
            <a:off x="2151231" y="2863943"/>
            <a:ext cx="8351375" cy="91821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矩形 5"/>
          <p:cNvSpPr/>
          <p:nvPr>
            <p:custDataLst>
              <p:tags r:id="rId6"/>
            </p:custDataLst>
          </p:nvPr>
        </p:nvSpPr>
        <p:spPr>
          <a:xfrm>
            <a:off x="1686399" y="2863943"/>
            <a:ext cx="226487" cy="91821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文本框 41"/>
          <p:cNvSpPr txBox="1"/>
          <p:nvPr>
            <p:custDataLst>
              <p:tags r:id="rId7"/>
            </p:custDataLst>
          </p:nvPr>
        </p:nvSpPr>
        <p:spPr>
          <a:xfrm>
            <a:off x="2390351" y="2943277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签订房屋租赁合同需要双方当事人具备相应的民事行为能力，并且意思表示真实。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矩形 12"/>
          <p:cNvSpPr/>
          <p:nvPr>
            <p:custDataLst>
              <p:tags r:id="rId8"/>
            </p:custDataLst>
          </p:nvPr>
        </p:nvSpPr>
        <p:spPr>
          <a:xfrm>
            <a:off x="2151231" y="3953950"/>
            <a:ext cx="8351375" cy="91821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矩形 17"/>
          <p:cNvSpPr/>
          <p:nvPr>
            <p:custDataLst>
              <p:tags r:id="rId9"/>
            </p:custDataLst>
          </p:nvPr>
        </p:nvSpPr>
        <p:spPr>
          <a:xfrm>
            <a:off x="1686399" y="3953950"/>
            <a:ext cx="226487" cy="91821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文本框 19"/>
          <p:cNvSpPr txBox="1"/>
          <p:nvPr>
            <p:custDataLst>
              <p:tags r:id="rId10"/>
            </p:custDataLst>
          </p:nvPr>
        </p:nvSpPr>
        <p:spPr>
          <a:xfrm>
            <a:off x="2390351" y="4033285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签订房屋租赁合同需要遵循自愿、公平、诚实信用的原则。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矩形 49"/>
          <p:cNvSpPr/>
          <p:nvPr>
            <p:custDataLst>
              <p:tags r:id="rId11"/>
            </p:custDataLst>
          </p:nvPr>
        </p:nvSpPr>
        <p:spPr>
          <a:xfrm>
            <a:off x="2151231" y="5043399"/>
            <a:ext cx="8351375" cy="91821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矩形 26"/>
          <p:cNvSpPr/>
          <p:nvPr>
            <p:custDataLst>
              <p:tags r:id="rId12"/>
            </p:custDataLst>
          </p:nvPr>
        </p:nvSpPr>
        <p:spPr>
          <a:xfrm>
            <a:off x="1686399" y="5043399"/>
            <a:ext cx="226487" cy="91821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文本框 27"/>
          <p:cNvSpPr txBox="1"/>
          <p:nvPr>
            <p:custDataLst>
              <p:tags r:id="rId13"/>
            </p:custDataLst>
          </p:nvPr>
        </p:nvSpPr>
        <p:spPr>
          <a:xfrm>
            <a:off x="2390351" y="5122733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签订房屋租赁合同需要符合相关法律法规的规定，如《中华人民共和国合同法》、《中华人民共和国城市房地产管理法》等。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租赁房屋的描述</a:t>
            </a:r>
            <a:endParaRPr lang="zh-CN" altLang="en-US"/>
          </a:p>
        </p:txBody>
      </p:sp>
      <p:sp>
        <p:nvSpPr>
          <p:cNvPr id="104896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926919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66" name="矩形 65"/>
          <p:cNvSpPr/>
          <p:nvPr>
            <p:custDataLst>
              <p:tags r:id="rId3"/>
            </p:custDataLst>
          </p:nvPr>
        </p:nvSpPr>
        <p:spPr>
          <a:xfrm>
            <a:off x="1827458" y="2090756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文本框 66"/>
          <p:cNvSpPr txBox="1"/>
          <p:nvPr>
            <p:custDataLst>
              <p:tags r:id="rId4"/>
            </p:custDataLst>
          </p:nvPr>
        </p:nvSpPr>
        <p:spPr>
          <a:xfrm>
            <a:off x="2159924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房屋位置：具体地址、楼层、朝向等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7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57394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69"/>
          <p:cNvSpPr/>
          <p:nvPr>
            <p:custDataLst>
              <p:tags r:id="rId6"/>
            </p:custDataLst>
          </p:nvPr>
        </p:nvSpPr>
        <p:spPr>
          <a:xfrm>
            <a:off x="6357375" y="2090756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70"/>
          <p:cNvSpPr txBox="1"/>
          <p:nvPr>
            <p:custDataLst>
              <p:tags r:id="rId7"/>
            </p:custDataLst>
          </p:nvPr>
        </p:nvSpPr>
        <p:spPr>
          <a:xfrm>
            <a:off x="6690400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房屋面积：建筑面积、使用面积等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7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926919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8" name="文本框 74"/>
          <p:cNvSpPr txBox="1"/>
          <p:nvPr>
            <p:custDataLst>
              <p:tags r:id="rId9"/>
            </p:custDataLst>
          </p:nvPr>
        </p:nvSpPr>
        <p:spPr>
          <a:xfrm>
            <a:off x="2159924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房屋设施：家具、家电、装修等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80" name="矩形 73"/>
          <p:cNvSpPr/>
          <p:nvPr>
            <p:custDataLst>
              <p:tags r:id="rId10"/>
            </p:custDataLst>
          </p:nvPr>
        </p:nvSpPr>
        <p:spPr>
          <a:xfrm>
            <a:off x="1827458" y="4315204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08242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84"/>
          <p:cNvSpPr/>
          <p:nvPr>
            <p:custDataLst>
              <p:tags r:id="rId12"/>
            </p:custDataLst>
          </p:nvPr>
        </p:nvSpPr>
        <p:spPr>
          <a:xfrm>
            <a:off x="6408782" y="4315204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85"/>
          <p:cNvSpPr txBox="1"/>
          <p:nvPr>
            <p:custDataLst>
              <p:tags r:id="rId13"/>
            </p:custDataLst>
          </p:nvPr>
        </p:nvSpPr>
        <p:spPr>
          <a:xfrm>
            <a:off x="6741248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房屋状况：新旧程度、维修情况等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租赁期限和租金</a:t>
            </a:r>
            <a:endParaRPr lang="zh-CN" altLang="en-US"/>
          </a:p>
        </p:txBody>
      </p:sp>
      <p:sp>
        <p:nvSpPr>
          <p:cNvPr id="1049024" name="矩形 38"/>
          <p:cNvSpPr/>
          <p:nvPr>
            <p:custDataLst>
              <p:tags r:id="rId2"/>
            </p:custDataLst>
          </p:nvPr>
        </p:nvSpPr>
        <p:spPr>
          <a:xfrm rot="204112">
            <a:off x="2076806" y="1773936"/>
            <a:ext cx="3563288" cy="1859874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矩形 39"/>
          <p:cNvSpPr/>
          <p:nvPr>
            <p:custDataLst>
              <p:tags r:id="rId3"/>
            </p:custDataLst>
          </p:nvPr>
        </p:nvSpPr>
        <p:spPr>
          <a:xfrm>
            <a:off x="2080924" y="1774524"/>
            <a:ext cx="3563288" cy="185987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TextBox 2"/>
          <p:cNvSpPr txBox="1"/>
          <p:nvPr>
            <p:custDataLst>
              <p:tags r:id="rId4"/>
            </p:custDataLst>
          </p:nvPr>
        </p:nvSpPr>
        <p:spPr>
          <a:xfrm>
            <a:off x="2287380" y="191980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租赁期限：双方约定的租赁时间，通常以月为单位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30" name="矩形 100"/>
          <p:cNvSpPr/>
          <p:nvPr>
            <p:custDataLst>
              <p:tags r:id="rId5"/>
            </p:custDataLst>
          </p:nvPr>
        </p:nvSpPr>
        <p:spPr>
          <a:xfrm rot="204112">
            <a:off x="6544151" y="1773936"/>
            <a:ext cx="3563288" cy="1859874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矩形 101"/>
          <p:cNvSpPr/>
          <p:nvPr>
            <p:custDataLst>
              <p:tags r:id="rId6"/>
            </p:custDataLst>
          </p:nvPr>
        </p:nvSpPr>
        <p:spPr>
          <a:xfrm>
            <a:off x="6548857" y="1774524"/>
            <a:ext cx="3563288" cy="18598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TextBox 2"/>
          <p:cNvSpPr txBox="1"/>
          <p:nvPr>
            <p:custDataLst>
              <p:tags r:id="rId7"/>
            </p:custDataLst>
          </p:nvPr>
        </p:nvSpPr>
        <p:spPr>
          <a:xfrm>
            <a:off x="6755902" y="191980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租金：承租人需要支付的租金金额，通常以月为单位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36" name="矩形 122"/>
          <p:cNvSpPr/>
          <p:nvPr>
            <p:custDataLst>
              <p:tags r:id="rId8"/>
            </p:custDataLst>
          </p:nvPr>
        </p:nvSpPr>
        <p:spPr>
          <a:xfrm rot="204112">
            <a:off x="2076806" y="4101426"/>
            <a:ext cx="3563288" cy="1859874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矩形 123"/>
          <p:cNvSpPr/>
          <p:nvPr>
            <p:custDataLst>
              <p:tags r:id="rId9"/>
            </p:custDataLst>
          </p:nvPr>
        </p:nvSpPr>
        <p:spPr>
          <a:xfrm>
            <a:off x="2080924" y="4102014"/>
            <a:ext cx="3563288" cy="185987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TextBox 2"/>
          <p:cNvSpPr txBox="1"/>
          <p:nvPr>
            <p:custDataLst>
              <p:tags r:id="rId10"/>
            </p:custDataLst>
          </p:nvPr>
        </p:nvSpPr>
        <p:spPr>
          <a:xfrm>
            <a:off x="2286792" y="424729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租金支付方式：现金、银行转账、微信支付等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42" name="矩形 89"/>
          <p:cNvSpPr/>
          <p:nvPr>
            <p:custDataLst>
              <p:tags r:id="rId11"/>
            </p:custDataLst>
          </p:nvPr>
        </p:nvSpPr>
        <p:spPr>
          <a:xfrm rot="204112">
            <a:off x="6544151" y="4101426"/>
            <a:ext cx="3563288" cy="1859874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矩形 90"/>
          <p:cNvSpPr/>
          <p:nvPr>
            <p:custDataLst>
              <p:tags r:id="rId12"/>
            </p:custDataLst>
          </p:nvPr>
        </p:nvSpPr>
        <p:spPr>
          <a:xfrm>
            <a:off x="6548857" y="4102014"/>
            <a:ext cx="3563288" cy="185987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TextBox 2"/>
          <p:cNvSpPr txBox="1"/>
          <p:nvPr>
            <p:custDataLst>
              <p:tags r:id="rId13"/>
            </p:custDataLst>
          </p:nvPr>
        </p:nvSpPr>
        <p:spPr>
          <a:xfrm>
            <a:off x="6754725" y="424729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租金调整：根据市场行情和租赁期限，双方可以协商调整租金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合同终止原因和责任</a:t>
            </a:r>
            <a:endParaRPr lang="zh-CN" altLang="en-US"/>
          </a:p>
        </p:txBody>
      </p:sp>
      <p:sp>
        <p:nvSpPr>
          <p:cNvPr id="104908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终止原因说明</a:t>
            </a:r>
            <a:endParaRPr lang="zh-CN" altLang="en-US"/>
          </a:p>
        </p:txBody>
      </p:sp>
      <p:sp>
        <p:nvSpPr>
          <p:cNvPr id="1049126" name="五边形 30"/>
          <p:cNvSpPr/>
          <p:nvPr>
            <p:custDataLst>
              <p:tags r:id="rId2"/>
            </p:custDataLst>
          </p:nvPr>
        </p:nvSpPr>
        <p:spPr>
          <a:xfrm>
            <a:off x="1014984" y="3333723"/>
            <a:ext cx="2692576" cy="1094496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8" name="燕尾形 36"/>
          <p:cNvSpPr/>
          <p:nvPr>
            <p:custDataLst>
              <p:tags r:id="rId3"/>
            </p:custDataLst>
          </p:nvPr>
        </p:nvSpPr>
        <p:spPr>
          <a:xfrm>
            <a:off x="3434139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0" name="燕尾形 37"/>
          <p:cNvSpPr/>
          <p:nvPr>
            <p:custDataLst>
              <p:tags r:id="rId4"/>
            </p:custDataLst>
          </p:nvPr>
        </p:nvSpPr>
        <p:spPr>
          <a:xfrm>
            <a:off x="8272450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2" name="燕尾形 38"/>
          <p:cNvSpPr/>
          <p:nvPr>
            <p:custDataLst>
              <p:tags r:id="rId5"/>
            </p:custDataLst>
          </p:nvPr>
        </p:nvSpPr>
        <p:spPr>
          <a:xfrm>
            <a:off x="5853295" y="3333723"/>
            <a:ext cx="2692576" cy="1094496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4" name="文本框 3"/>
          <p:cNvSpPr txBox="1"/>
          <p:nvPr>
            <p:custDataLst>
              <p:tags r:id="rId6"/>
            </p:custDataLst>
          </p:nvPr>
        </p:nvSpPr>
        <p:spPr>
          <a:xfrm>
            <a:off x="3377823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违约行为：一方违反合同条款，导致合同终止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6" name="文本框 6"/>
          <p:cNvSpPr txBox="1"/>
          <p:nvPr>
            <p:custDataLst>
              <p:tags r:id="rId7"/>
            </p:custDataLst>
          </p:nvPr>
        </p:nvSpPr>
        <p:spPr>
          <a:xfrm>
            <a:off x="1014984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租赁期满：合同到期，双方不再续约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8" name="文本框 7"/>
          <p:cNvSpPr txBox="1"/>
          <p:nvPr>
            <p:custDataLst>
              <p:tags r:id="rId8"/>
            </p:custDataLst>
          </p:nvPr>
        </p:nvSpPr>
        <p:spPr>
          <a:xfrm>
            <a:off x="5851663" y="1802570"/>
            <a:ext cx="2903966" cy="130996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不可抗力：自然灾害、战争等不可抗力因素导致合同无法履行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0" name="文本框 8"/>
          <p:cNvSpPr txBox="1"/>
          <p:nvPr>
            <p:custDataLst>
              <p:tags r:id="rId9"/>
            </p:custDataLst>
          </p:nvPr>
        </p:nvSpPr>
        <p:spPr>
          <a:xfrm>
            <a:off x="8270002" y="4661646"/>
            <a:ext cx="2903966" cy="127242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政府政策：政府出台相关政策，导致合同无法履行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双方责任划分</a:t>
            </a:r>
            <a:endParaRPr lang="zh-CN" altLang="en-US"/>
          </a:p>
        </p:txBody>
      </p:sp>
      <p:sp>
        <p:nvSpPr>
          <p:cNvPr id="1049178" name="矩形 38"/>
          <p:cNvSpPr/>
          <p:nvPr>
            <p:custDataLst>
              <p:tags r:id="rId2"/>
            </p:custDataLst>
          </p:nvPr>
        </p:nvSpPr>
        <p:spPr>
          <a:xfrm rot="204112">
            <a:off x="2076806" y="1773936"/>
            <a:ext cx="3563288" cy="1859874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39"/>
          <p:cNvSpPr/>
          <p:nvPr>
            <p:custDataLst>
              <p:tags r:id="rId3"/>
            </p:custDataLst>
          </p:nvPr>
        </p:nvSpPr>
        <p:spPr>
          <a:xfrm>
            <a:off x="2080924" y="1774524"/>
            <a:ext cx="3563288" cy="185987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TextBox 2"/>
          <p:cNvSpPr txBox="1"/>
          <p:nvPr>
            <p:custDataLst>
              <p:tags r:id="rId4"/>
            </p:custDataLst>
          </p:nvPr>
        </p:nvSpPr>
        <p:spPr>
          <a:xfrm>
            <a:off x="2287380" y="191980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承租方责任：按时支付租金，爱护房屋及设施，遵守租赁合同约定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84" name="矩形 100"/>
          <p:cNvSpPr/>
          <p:nvPr>
            <p:custDataLst>
              <p:tags r:id="rId5"/>
            </p:custDataLst>
          </p:nvPr>
        </p:nvSpPr>
        <p:spPr>
          <a:xfrm rot="204112">
            <a:off x="6544151" y="1773936"/>
            <a:ext cx="3563288" cy="1859874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101"/>
          <p:cNvSpPr/>
          <p:nvPr>
            <p:custDataLst>
              <p:tags r:id="rId6"/>
            </p:custDataLst>
          </p:nvPr>
        </p:nvSpPr>
        <p:spPr>
          <a:xfrm>
            <a:off x="6548857" y="1774524"/>
            <a:ext cx="3563288" cy="18598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TextBox 2"/>
          <p:cNvSpPr txBox="1"/>
          <p:nvPr>
            <p:custDataLst>
              <p:tags r:id="rId7"/>
            </p:custDataLst>
          </p:nvPr>
        </p:nvSpPr>
        <p:spPr>
          <a:xfrm>
            <a:off x="6755902" y="191980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出租方责任：提供符合要求的房屋，保证房屋安全，履行租赁合同约定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90" name="矩形 122"/>
          <p:cNvSpPr/>
          <p:nvPr>
            <p:custDataLst>
              <p:tags r:id="rId8"/>
            </p:custDataLst>
          </p:nvPr>
        </p:nvSpPr>
        <p:spPr>
          <a:xfrm rot="204112">
            <a:off x="2076806" y="4101426"/>
            <a:ext cx="3563288" cy="1859874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矩形 123"/>
          <p:cNvSpPr/>
          <p:nvPr>
            <p:custDataLst>
              <p:tags r:id="rId9"/>
            </p:custDataLst>
          </p:nvPr>
        </p:nvSpPr>
        <p:spPr>
          <a:xfrm>
            <a:off x="2080924" y="4102014"/>
            <a:ext cx="3563288" cy="185987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TextBox 2"/>
          <p:cNvSpPr txBox="1"/>
          <p:nvPr>
            <p:custDataLst>
              <p:tags r:id="rId10"/>
            </p:custDataLst>
          </p:nvPr>
        </p:nvSpPr>
        <p:spPr>
          <a:xfrm>
            <a:off x="2286792" y="424729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合同终止原因：承租方违约、出租方违约、不可抗力因素等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96" name="矩形 89"/>
          <p:cNvSpPr/>
          <p:nvPr>
            <p:custDataLst>
              <p:tags r:id="rId11"/>
            </p:custDataLst>
          </p:nvPr>
        </p:nvSpPr>
        <p:spPr>
          <a:xfrm rot="204112">
            <a:off x="6544151" y="4101426"/>
            <a:ext cx="3563288" cy="1859874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90"/>
          <p:cNvSpPr/>
          <p:nvPr>
            <p:custDataLst>
              <p:tags r:id="rId12"/>
            </p:custDataLst>
          </p:nvPr>
        </p:nvSpPr>
        <p:spPr>
          <a:xfrm>
            <a:off x="6548857" y="4102014"/>
            <a:ext cx="3563288" cy="185987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TextBox 2"/>
          <p:cNvSpPr txBox="1"/>
          <p:nvPr>
            <p:custDataLst>
              <p:tags r:id="rId13"/>
            </p:custDataLst>
          </p:nvPr>
        </p:nvSpPr>
        <p:spPr>
          <a:xfrm>
            <a:off x="6754725" y="4247298"/>
            <a:ext cx="3165668" cy="15357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责任划分：根据合同终止原因，明确双方应承担的责任和赔偿方式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费用结算和支付</a:t>
            </a:r>
            <a:endParaRPr lang="zh-CN" altLang="en-US"/>
          </a:p>
        </p:txBody>
      </p:sp>
      <p:sp>
        <p:nvSpPr>
          <p:cNvPr id="1049238" name="矩形 38"/>
          <p:cNvSpPr/>
          <p:nvPr>
            <p:custDataLst>
              <p:tags r:id="rId2"/>
            </p:custDataLst>
          </p:nvPr>
        </p:nvSpPr>
        <p:spPr>
          <a:xfrm rot="204112">
            <a:off x="1014984" y="2072774"/>
            <a:ext cx="3015721" cy="1574755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39"/>
          <p:cNvSpPr/>
          <p:nvPr>
            <p:custDataLst>
              <p:tags r:id="rId3"/>
            </p:custDataLst>
          </p:nvPr>
        </p:nvSpPr>
        <p:spPr>
          <a:xfrm>
            <a:off x="1018548" y="2073368"/>
            <a:ext cx="3015721" cy="157475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TextBox 2"/>
          <p:cNvSpPr txBox="1"/>
          <p:nvPr>
            <p:custDataLst>
              <p:tags r:id="rId4"/>
            </p:custDataLst>
          </p:nvPr>
        </p:nvSpPr>
        <p:spPr>
          <a:xfrm>
            <a:off x="1193191" y="2196331"/>
            <a:ext cx="2679192" cy="130018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租金结算：按照合同约定的租金标准和时间进行结算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44" name="矩形 100"/>
          <p:cNvSpPr/>
          <p:nvPr>
            <p:custDataLst>
              <p:tags r:id="rId5"/>
            </p:custDataLst>
          </p:nvPr>
        </p:nvSpPr>
        <p:spPr>
          <a:xfrm rot="204112">
            <a:off x="4585063" y="2072774"/>
            <a:ext cx="3015721" cy="1574755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矩形 101"/>
          <p:cNvSpPr/>
          <p:nvPr>
            <p:custDataLst>
              <p:tags r:id="rId6"/>
            </p:custDataLst>
          </p:nvPr>
        </p:nvSpPr>
        <p:spPr>
          <a:xfrm>
            <a:off x="4588627" y="2073368"/>
            <a:ext cx="3015721" cy="15747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TextBox 2"/>
          <p:cNvSpPr txBox="1"/>
          <p:nvPr>
            <p:custDataLst>
              <p:tags r:id="rId7"/>
            </p:custDataLst>
          </p:nvPr>
        </p:nvSpPr>
        <p:spPr>
          <a:xfrm>
            <a:off x="4763864" y="2196331"/>
            <a:ext cx="2679192" cy="130018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押金退还：在合同终止后，按照合同约定的条件退还押金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50" name="矩形 122"/>
          <p:cNvSpPr/>
          <p:nvPr>
            <p:custDataLst>
              <p:tags r:id="rId8"/>
            </p:custDataLst>
          </p:nvPr>
        </p:nvSpPr>
        <p:spPr>
          <a:xfrm rot="204112">
            <a:off x="8155142" y="2072774"/>
            <a:ext cx="3015721" cy="1574755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123"/>
          <p:cNvSpPr/>
          <p:nvPr>
            <p:custDataLst>
              <p:tags r:id="rId9"/>
            </p:custDataLst>
          </p:nvPr>
        </p:nvSpPr>
        <p:spPr>
          <a:xfrm>
            <a:off x="8158706" y="2073368"/>
            <a:ext cx="3015721" cy="157475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TextBox 2"/>
          <p:cNvSpPr txBox="1"/>
          <p:nvPr>
            <p:custDataLst>
              <p:tags r:id="rId10"/>
            </p:custDataLst>
          </p:nvPr>
        </p:nvSpPr>
        <p:spPr>
          <a:xfrm>
            <a:off x="8332755" y="2196331"/>
            <a:ext cx="2679192" cy="130018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水电气费结算：根据实际使用情况，进行结算和支付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56" name="矩形 89"/>
          <p:cNvSpPr/>
          <p:nvPr>
            <p:custDataLst>
              <p:tags r:id="rId11"/>
            </p:custDataLst>
          </p:nvPr>
        </p:nvSpPr>
        <p:spPr>
          <a:xfrm rot="204112">
            <a:off x="2800024" y="4088295"/>
            <a:ext cx="3015721" cy="157475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矩形 90"/>
          <p:cNvSpPr/>
          <p:nvPr>
            <p:custDataLst>
              <p:tags r:id="rId12"/>
            </p:custDataLst>
          </p:nvPr>
        </p:nvSpPr>
        <p:spPr>
          <a:xfrm>
            <a:off x="2803588" y="4088889"/>
            <a:ext cx="3015721" cy="157475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TextBox 2"/>
          <p:cNvSpPr txBox="1"/>
          <p:nvPr>
            <p:custDataLst>
              <p:tags r:id="rId13"/>
            </p:custDataLst>
          </p:nvPr>
        </p:nvSpPr>
        <p:spPr>
          <a:xfrm>
            <a:off x="2978230" y="4211851"/>
            <a:ext cx="2679192" cy="130018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物业费结算：根据实际使用情况，进行结算和支付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62" name="矩形 111"/>
          <p:cNvSpPr/>
          <p:nvPr>
            <p:custDataLst>
              <p:tags r:id="rId14"/>
            </p:custDataLst>
          </p:nvPr>
        </p:nvSpPr>
        <p:spPr>
          <a:xfrm rot="204112">
            <a:off x="6370103" y="4088295"/>
            <a:ext cx="3015721" cy="1574755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112"/>
          <p:cNvSpPr/>
          <p:nvPr>
            <p:custDataLst>
              <p:tags r:id="rId15"/>
            </p:custDataLst>
          </p:nvPr>
        </p:nvSpPr>
        <p:spPr>
          <a:xfrm>
            <a:off x="6373667" y="4088889"/>
            <a:ext cx="3015721" cy="157475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266" name="TextBox 2"/>
          <p:cNvSpPr txBox="1"/>
          <p:nvPr>
            <p:custDataLst>
              <p:tags r:id="rId16"/>
            </p:custDataLst>
          </p:nvPr>
        </p:nvSpPr>
        <p:spPr>
          <a:xfrm>
            <a:off x="6548904" y="4211851"/>
            <a:ext cx="2679192" cy="130018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其他费用结算：如维修费、清洁费等，根据实际情况进行结算和支付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承诺事项</a:t>
            </a:r>
            <a:endParaRPr lang="zh-CN" altLang="en-US"/>
          </a:p>
        </p:txBody>
      </p:sp>
      <p:sp>
        <p:nvSpPr>
          <p:cNvPr id="10493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lnSpcReduction="10000"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保证房屋及其设施设备完好</a:t>
            </a:r>
            <a:endParaRPr lang="zh-CN" altLang="en-US"/>
          </a:p>
        </p:txBody>
      </p:sp>
      <p:sp>
        <p:nvSpPr>
          <p:cNvPr id="1049346" name="圆角矩形 26"/>
          <p:cNvSpPr/>
          <p:nvPr>
            <p:custDataLst>
              <p:tags r:id="rId2"/>
            </p:custDataLst>
          </p:nvPr>
        </p:nvSpPr>
        <p:spPr>
          <a:xfrm>
            <a:off x="1014984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8" name="圆角矩形 28"/>
          <p:cNvSpPr/>
          <p:nvPr>
            <p:custDataLst>
              <p:tags r:id="rId3"/>
            </p:custDataLst>
          </p:nvPr>
        </p:nvSpPr>
        <p:spPr>
          <a:xfrm>
            <a:off x="1017337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50" name="文本框 31"/>
          <p:cNvSpPr txBox="1"/>
          <p:nvPr>
            <p:custDataLst>
              <p:tags r:id="rId4"/>
            </p:custDataLst>
          </p:nvPr>
        </p:nvSpPr>
        <p:spPr>
          <a:xfrm>
            <a:off x="1158516" y="2404948"/>
            <a:ext cx="2114279" cy="315366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承诺在租赁期间保持房屋及其设施设备的完好状态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圆角矩形 29"/>
          <p:cNvSpPr/>
          <p:nvPr>
            <p:custDataLst>
              <p:tags r:id="rId5"/>
            </p:custDataLst>
          </p:nvPr>
        </p:nvSpPr>
        <p:spPr>
          <a:xfrm>
            <a:off x="3600907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4" name="圆角矩形 32"/>
          <p:cNvSpPr/>
          <p:nvPr>
            <p:custDataLst>
              <p:tags r:id="rId6"/>
            </p:custDataLst>
          </p:nvPr>
        </p:nvSpPr>
        <p:spPr>
          <a:xfrm>
            <a:off x="3603260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56" name="文本框 34"/>
          <p:cNvSpPr txBox="1"/>
          <p:nvPr>
            <p:custDataLst>
              <p:tags r:id="rId7"/>
            </p:custDataLst>
          </p:nvPr>
        </p:nvSpPr>
        <p:spPr>
          <a:xfrm>
            <a:off x="3746792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承诺在租赁期间不擅自改变房屋结构、装修和设施设备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圆角矩形 3"/>
          <p:cNvSpPr/>
          <p:nvPr>
            <p:custDataLst>
              <p:tags r:id="rId8"/>
            </p:custDataLst>
          </p:nvPr>
        </p:nvSpPr>
        <p:spPr>
          <a:xfrm>
            <a:off x="6186830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0" name="圆角矩形 4"/>
          <p:cNvSpPr/>
          <p:nvPr>
            <p:custDataLst>
              <p:tags r:id="rId9"/>
            </p:custDataLst>
          </p:nvPr>
        </p:nvSpPr>
        <p:spPr>
          <a:xfrm>
            <a:off x="6189183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62" name="文本框 5"/>
          <p:cNvSpPr txBox="1"/>
          <p:nvPr>
            <p:custDataLst>
              <p:tags r:id="rId10"/>
            </p:custDataLst>
          </p:nvPr>
        </p:nvSpPr>
        <p:spPr>
          <a:xfrm>
            <a:off x="6332127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承诺在租赁期间妥善使用和维护房屋及其设施设备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圆角矩形 8"/>
          <p:cNvSpPr/>
          <p:nvPr>
            <p:custDataLst>
              <p:tags r:id="rId11"/>
            </p:custDataLst>
          </p:nvPr>
        </p:nvSpPr>
        <p:spPr>
          <a:xfrm>
            <a:off x="8772753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6" name="圆角矩形 9"/>
          <p:cNvSpPr/>
          <p:nvPr>
            <p:custDataLst>
              <p:tags r:id="rId12"/>
            </p:custDataLst>
          </p:nvPr>
        </p:nvSpPr>
        <p:spPr>
          <a:xfrm>
            <a:off x="8775106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68" name="文本框 10"/>
          <p:cNvSpPr txBox="1"/>
          <p:nvPr>
            <p:custDataLst>
              <p:tags r:id="rId13"/>
            </p:custDataLst>
          </p:nvPr>
        </p:nvSpPr>
        <p:spPr>
          <a:xfrm>
            <a:off x="8918050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承诺在租赁期满后，将房屋及其设施设备完好地返还给房东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结清相关费用</a:t>
            </a:r>
            <a:endParaRPr lang="zh-CN" altLang="en-US"/>
          </a:p>
        </p:txBody>
      </p:sp>
      <p:sp>
        <p:nvSpPr>
          <p:cNvPr id="1049406" name="矩形 15"/>
          <p:cNvSpPr/>
          <p:nvPr>
            <p:custDataLst>
              <p:tags r:id="rId2"/>
            </p:custDataLst>
          </p:nvPr>
        </p:nvSpPr>
        <p:spPr>
          <a:xfrm>
            <a:off x="3101465" y="1833849"/>
            <a:ext cx="5988685" cy="43936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租金：按照合同约定，结清所有未付租金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任意多边形 17"/>
          <p:cNvSpPr/>
          <p:nvPr>
            <p:custDataLst>
              <p:tags r:id="rId3"/>
            </p:custDataLst>
          </p:nvPr>
        </p:nvSpPr>
        <p:spPr>
          <a:xfrm flipV="1">
            <a:off x="3037557" y="1773936"/>
            <a:ext cx="1071120" cy="20170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任意多边形 18"/>
          <p:cNvSpPr/>
          <p:nvPr>
            <p:custDataLst>
              <p:tags r:id="rId4"/>
            </p:custDataLst>
          </p:nvPr>
        </p:nvSpPr>
        <p:spPr>
          <a:xfrm flipH="1">
            <a:off x="8080941" y="2131420"/>
            <a:ext cx="1071120" cy="20170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矩形 27"/>
          <p:cNvSpPr/>
          <p:nvPr>
            <p:custDataLst>
              <p:tags r:id="rId5"/>
            </p:custDataLst>
          </p:nvPr>
        </p:nvSpPr>
        <p:spPr>
          <a:xfrm>
            <a:off x="3101465" y="2741206"/>
            <a:ext cx="5988685" cy="43936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水电费：结清所有未付的水电费用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任意多边形 29"/>
          <p:cNvSpPr/>
          <p:nvPr>
            <p:custDataLst>
              <p:tags r:id="rId6"/>
            </p:custDataLst>
          </p:nvPr>
        </p:nvSpPr>
        <p:spPr>
          <a:xfrm flipV="1">
            <a:off x="3037557" y="2681292"/>
            <a:ext cx="1071120" cy="20170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任意多边形 30"/>
          <p:cNvSpPr/>
          <p:nvPr>
            <p:custDataLst>
              <p:tags r:id="rId7"/>
            </p:custDataLst>
          </p:nvPr>
        </p:nvSpPr>
        <p:spPr>
          <a:xfrm flipH="1">
            <a:off x="8080941" y="3038776"/>
            <a:ext cx="1071120" cy="20170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5"/>
          <p:cNvSpPr/>
          <p:nvPr>
            <p:custDataLst>
              <p:tags r:id="rId8"/>
            </p:custDataLst>
          </p:nvPr>
        </p:nvSpPr>
        <p:spPr>
          <a:xfrm>
            <a:off x="3101465" y="3648562"/>
            <a:ext cx="5988685" cy="43936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物业管理费：结清所有未付的物业管理费用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任意多边形 7"/>
          <p:cNvSpPr/>
          <p:nvPr>
            <p:custDataLst>
              <p:tags r:id="rId9"/>
            </p:custDataLst>
          </p:nvPr>
        </p:nvSpPr>
        <p:spPr>
          <a:xfrm flipV="1">
            <a:off x="3037557" y="3588649"/>
            <a:ext cx="1071120" cy="20170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任意多边形 8"/>
          <p:cNvSpPr/>
          <p:nvPr>
            <p:custDataLst>
              <p:tags r:id="rId10"/>
            </p:custDataLst>
          </p:nvPr>
        </p:nvSpPr>
        <p:spPr>
          <a:xfrm flipH="1">
            <a:off x="8080941" y="3946132"/>
            <a:ext cx="1071120" cy="20170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 10"/>
          <p:cNvSpPr/>
          <p:nvPr>
            <p:custDataLst>
              <p:tags r:id="rId11"/>
            </p:custDataLst>
          </p:nvPr>
        </p:nvSpPr>
        <p:spPr>
          <a:xfrm>
            <a:off x="3101465" y="4555918"/>
            <a:ext cx="5988685" cy="43936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维修费用：结清所有未付的维修费用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任意多边形 12"/>
          <p:cNvSpPr/>
          <p:nvPr>
            <p:custDataLst>
              <p:tags r:id="rId12"/>
            </p:custDataLst>
          </p:nvPr>
        </p:nvSpPr>
        <p:spPr>
          <a:xfrm flipV="1">
            <a:off x="3037557" y="4496005"/>
            <a:ext cx="1071120" cy="20170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任意多边形 13"/>
          <p:cNvSpPr/>
          <p:nvPr>
            <p:custDataLst>
              <p:tags r:id="rId13"/>
            </p:custDataLst>
          </p:nvPr>
        </p:nvSpPr>
        <p:spPr>
          <a:xfrm flipH="1">
            <a:off x="8080941" y="4853489"/>
            <a:ext cx="1071120" cy="20170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19"/>
          <p:cNvSpPr/>
          <p:nvPr>
            <p:custDataLst>
              <p:tags r:id="rId14"/>
            </p:custDataLst>
          </p:nvPr>
        </p:nvSpPr>
        <p:spPr>
          <a:xfrm>
            <a:off x="3101465" y="5463275"/>
            <a:ext cx="5988685" cy="43936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其他费用：结清所有未付的其他相关费用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任意多边形 21"/>
          <p:cNvSpPr/>
          <p:nvPr>
            <p:custDataLst>
              <p:tags r:id="rId15"/>
            </p:custDataLst>
          </p:nvPr>
        </p:nvSpPr>
        <p:spPr>
          <a:xfrm flipV="1">
            <a:off x="3037557" y="5403361"/>
            <a:ext cx="1071120" cy="20170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任意多边形 22"/>
          <p:cNvSpPr/>
          <p:nvPr>
            <p:custDataLst>
              <p:tags r:id="rId16"/>
            </p:custDataLst>
          </p:nvPr>
        </p:nvSpPr>
        <p:spPr>
          <a:xfrm flipH="1">
            <a:off x="8080941" y="5760845"/>
            <a:ext cx="1071120" cy="201709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https://d.book118.com/427044132100006033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34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1"/>
  <p:tag name="KSO_WM_UNIT_INDEX" val="1_5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2"/>
  <p:tag name="KSO_WM_UNIT_INDEX" val="1_5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72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1"/>
  <p:tag name="KSO_WM_UNIT_INDEX" val="1_1_1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2"/>
  <p:tag name="KSO_WM_UNIT_INDEX" val="1_1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1"/>
  <p:tag name="KSO_WM_UNIT_INDEX" val="1_2_1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2"/>
  <p:tag name="KSO_WM_UNIT_INDEX" val="1_2_2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1"/>
  <p:tag name="KSO_WM_UNIT_INDEX" val="1_3_1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2"/>
  <p:tag name="KSO_WM_UNIT_INDEX" val="1_3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1"/>
  <p:tag name="KSO_WM_UNIT_INDEX" val="1_4_1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2"/>
  <p:tag name="KSO_WM_UNIT_INDEX" val="1_4_2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1"/>
  <p:tag name="KSO_WM_UNIT_INDEX" val="1_5_1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2"/>
  <p:tag name="KSO_WM_UNIT_INDEX" val="1_5_2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汉仪粗圆简</vt:lpstr>
      <vt:lpstr>汉仪正圆-75W</vt:lpstr>
      <vt:lpstr>汉仪正圆-45W</vt:lpstr>
      <vt:lpstr>微软雅黑</vt:lpstr>
      <vt:lpstr>Office Theme</vt:lpstr>
      <vt:lpstr>房屋租赁合同终止承诺书</vt:lpstr>
      <vt:lpstr>目录</vt:lpstr>
      <vt:lpstr>房屋租赁合同概述</vt:lpstr>
      <vt:lpstr>合同签订背景</vt:lpstr>
      <vt:lpstr>租赁房屋的描述</vt:lpstr>
      <vt:lpstr>租赁期限和租金</vt:lpstr>
      <vt:lpstr>合同终止原因和责任</vt:lpstr>
      <vt:lpstr>终止原因说明</vt:lpstr>
      <vt:lpstr>双方责任划分</vt:lpstr>
      <vt:lpstr>费用结算和支付</vt:lpstr>
      <vt:lpstr>承诺事项</vt:lpstr>
      <vt:lpstr>保证房屋及其设施设备完好</vt:lpstr>
      <vt:lpstr>结清相关费用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2024-09-06T22:38:25.386</cp:lastPrinted>
  <dcterms:created xsi:type="dcterms:W3CDTF">2024-09-06T14:38:25Z</dcterms:created>
  <dcterms:modified xsi:type="dcterms:W3CDTF">2024-09-06T14:38:27Z</dcterms:modified>
</cp:coreProperties>
</file>