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380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1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tags" Target="tags/tag302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notesMaster" Target="notesMasters/notesMaster1.xml" /><Relationship Id="rId30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F3E07C-A662-44AF-97E0-D4F43AB77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55D438-5044-4BFB-B4CB-E4AEADC28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550869-6CB5-4B7C-976D-2EEB189F9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B236C0-1B6E-496D-BDC7-D86F489FD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4E9DB4-AF1B-41E6-85E5-202A8F6D3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AE8491-2250-4645-AE32-625D1C6B2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A5190B-B04D-4A42-886B-0D25883CF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163CA7-D7D1-49DE-9775-310102E5A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9D013D-E632-47CB-BDF4-229C8EDB2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F4FB68-EC0B-499B-AE1F-DB295A741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EDEFD4-2725-454D-BBD2-2558B3795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3797" r:id="rId2"/>
    <p:sldLayoutId id="2147503798" r:id="rId3"/>
    <p:sldLayoutId id="2147503799" r:id="rId4"/>
    <p:sldLayoutId id="2147503800" r:id="rId5"/>
    <p:sldLayoutId id="2147503801" r:id="rId6"/>
    <p:sldLayoutId id="2147503802" r:id="rId7"/>
    <p:sldLayoutId id="2147503803" r:id="rId8"/>
    <p:sldLayoutId id="2147503804" r:id="rId9"/>
    <p:sldLayoutId id="2147503805" r:id="rId10"/>
    <p:sldLayoutId id="214750380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tags" Target="../tags/tag212.xml" /><Relationship Id="rId15" Type="http://schemas.openxmlformats.org/officeDocument/2006/relationships/tags" Target="../tags/tag213.xml" /><Relationship Id="rId16" Type="http://schemas.openxmlformats.org/officeDocument/2006/relationships/tags" Target="../tags/tag214.xml" /><Relationship Id="rId17" Type="http://schemas.openxmlformats.org/officeDocument/2006/relationships/tags" Target="../tags/tag215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18" Type="http://schemas.openxmlformats.org/officeDocument/2006/relationships/tags" Target="../tags/tag232.xml" /><Relationship Id="rId19" Type="http://schemas.openxmlformats.org/officeDocument/2006/relationships/tags" Target="../tags/tag233.xml" /><Relationship Id="rId2" Type="http://schemas.openxmlformats.org/officeDocument/2006/relationships/tags" Target="../tags/tag216.xml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25" Type="http://schemas.openxmlformats.org/officeDocument/2006/relationships/tags" Target="../tags/tag239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12" Type="http://schemas.openxmlformats.org/officeDocument/2006/relationships/tags" Target="../tags/tag265.xml" /><Relationship Id="rId13" Type="http://schemas.openxmlformats.org/officeDocument/2006/relationships/tags" Target="../tags/tag266.xml" /><Relationship Id="rId14" Type="http://schemas.openxmlformats.org/officeDocument/2006/relationships/tags" Target="../tags/tag267.xml" /><Relationship Id="rId15" Type="http://schemas.openxmlformats.org/officeDocument/2006/relationships/tags" Target="../tags/tag268.xml" /><Relationship Id="rId16" Type="http://schemas.openxmlformats.org/officeDocument/2006/relationships/tags" Target="../tags/tag269.xml" /><Relationship Id="rId17" Type="http://schemas.openxmlformats.org/officeDocument/2006/relationships/tags" Target="../tags/tag270.xml" /><Relationship Id="rId18" Type="http://schemas.openxmlformats.org/officeDocument/2006/relationships/tags" Target="../tags/tag271.xml" /><Relationship Id="rId19" Type="http://schemas.openxmlformats.org/officeDocument/2006/relationships/tags" Target="../tags/tag272.xml" /><Relationship Id="rId2" Type="http://schemas.openxmlformats.org/officeDocument/2006/relationships/tags" Target="../tags/tag255.xml" /><Relationship Id="rId20" Type="http://schemas.openxmlformats.org/officeDocument/2006/relationships/tags" Target="../tags/tag273.xml" /><Relationship Id="rId21" Type="http://schemas.openxmlformats.org/officeDocument/2006/relationships/tags" Target="../tags/tag274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3.xml" /><Relationship Id="rId11" Type="http://schemas.openxmlformats.org/officeDocument/2006/relationships/tags" Target="../tags/tag284.xml" /><Relationship Id="rId12" Type="http://schemas.openxmlformats.org/officeDocument/2006/relationships/tags" Target="../tags/tag285.xml" /><Relationship Id="rId13" Type="http://schemas.openxmlformats.org/officeDocument/2006/relationships/tags" Target="../tags/tag286.xml" /><Relationship Id="rId2" Type="http://schemas.openxmlformats.org/officeDocument/2006/relationships/tags" Target="../tags/tag275.xml" /><Relationship Id="rId3" Type="http://schemas.openxmlformats.org/officeDocument/2006/relationships/tags" Target="../tags/tag276.xml" /><Relationship Id="rId4" Type="http://schemas.openxmlformats.org/officeDocument/2006/relationships/tags" Target="../tags/tag277.xml" /><Relationship Id="rId5" Type="http://schemas.openxmlformats.org/officeDocument/2006/relationships/tags" Target="../tags/tag278.xml" /><Relationship Id="rId6" Type="http://schemas.openxmlformats.org/officeDocument/2006/relationships/tags" Target="../tags/tag279.xml" /><Relationship Id="rId7" Type="http://schemas.openxmlformats.org/officeDocument/2006/relationships/tags" Target="../tags/tag280.xml" /><Relationship Id="rId8" Type="http://schemas.openxmlformats.org/officeDocument/2006/relationships/tags" Target="../tags/tag281.xml" /><Relationship Id="rId9" Type="http://schemas.openxmlformats.org/officeDocument/2006/relationships/tags" Target="../tags/tag28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5.xml" /><Relationship Id="rId11" Type="http://schemas.openxmlformats.org/officeDocument/2006/relationships/tags" Target="../tags/tag296.xml" /><Relationship Id="rId12" Type="http://schemas.openxmlformats.org/officeDocument/2006/relationships/tags" Target="../tags/tag297.xml" /><Relationship Id="rId13" Type="http://schemas.openxmlformats.org/officeDocument/2006/relationships/tags" Target="../tags/tag298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tags" Target="../tags/tag293.xml" /><Relationship Id="rId9" Type="http://schemas.openxmlformats.org/officeDocument/2006/relationships/tags" Target="../tags/tag29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99.xml" /><Relationship Id="rId3" Type="http://schemas.openxmlformats.org/officeDocument/2006/relationships/tags" Target="../tags/tag300.xml" /><Relationship Id="rId4" Type="http://schemas.openxmlformats.org/officeDocument/2006/relationships/tags" Target="../tags/tag30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06403415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生态旅游景区规划方案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景区概述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规划目标与原则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生态旅游资源分析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景区规划布局与功能分区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生态环境保护措施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景区概述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地理位置与自然环境</a:t>
            </a:r>
            <a:endParaRPr lang="zh-CN" altLang="en-US"/>
          </a:p>
        </p:txBody>
      </p:sp>
      <p:sp>
        <p:nvSpPr>
          <p:cNvPr id="1048970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3917832" y="1290127"/>
            <a:ext cx="984694" cy="286357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3944066" y="4481696"/>
            <a:ext cx="936089" cy="257110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4"/>
            </p:custDataLst>
          </p:nvPr>
        </p:nvSpPr>
        <p:spPr>
          <a:xfrm>
            <a:off x="3125699" y="2226227"/>
            <a:ext cx="2571100" cy="3880115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5"/>
            </p:custDataLst>
          </p:nvPr>
        </p:nvSpPr>
        <p:spPr>
          <a:xfrm flipV="1">
            <a:off x="2978533" y="1490400"/>
            <a:ext cx="2863575" cy="137689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125699" y="3042675"/>
            <a:ext cx="2571100" cy="231652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45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地理位置：描述生态旅游景区的具体位置，包括所在省份、城市、县区等</a:t>
            </a:r>
            <a:endParaRPr kumimoji="0" lang="zh-CN" altLang="en-US" sz="2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五边形 9"/>
          <p:cNvSpPr/>
          <p:nvPr>
            <p:custDataLst>
              <p:tags r:id="rId7"/>
            </p:custDataLst>
          </p:nvPr>
        </p:nvSpPr>
        <p:spPr>
          <a:xfrm rot="16200000" flipH="1">
            <a:off x="7284080" y="1305484"/>
            <a:ext cx="984694" cy="286357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10"/>
          <p:cNvSpPr/>
          <p:nvPr>
            <p:custDataLst>
              <p:tags r:id="rId8"/>
            </p:custDataLst>
          </p:nvPr>
        </p:nvSpPr>
        <p:spPr>
          <a:xfrm rot="16200000" flipH="1">
            <a:off x="7309034" y="4496412"/>
            <a:ext cx="936089" cy="257110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1"/>
          <p:cNvSpPr/>
          <p:nvPr>
            <p:custDataLst>
              <p:tags r:id="rId9"/>
            </p:custDataLst>
          </p:nvPr>
        </p:nvSpPr>
        <p:spPr>
          <a:xfrm>
            <a:off x="6491946" y="2240943"/>
            <a:ext cx="2571100" cy="3880115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2"/>
          <p:cNvSpPr/>
          <p:nvPr>
            <p:custDataLst>
              <p:tags r:id="rId10"/>
            </p:custDataLst>
          </p:nvPr>
        </p:nvSpPr>
        <p:spPr>
          <a:xfrm flipV="1">
            <a:off x="6344781" y="1505756"/>
            <a:ext cx="2863575" cy="137689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91946" y="3042675"/>
            <a:ext cx="2571100" cy="231652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自然环境：介绍景区的气候、地形、地貌、水文、植被等自然环境特征，以及这些特征对景区的影响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历史文化背景</a:t>
            </a:r>
            <a:endParaRPr lang="zh-CN" altLang="en-US"/>
          </a:p>
        </p:txBody>
      </p:sp>
      <p:sp>
        <p:nvSpPr>
          <p:cNvPr id="104902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文化特色和民俗风情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景区名称的由来和含义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历史沿革和重要事件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文化遗产和古迹保护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旅游资源现状</a:t>
            </a:r>
            <a:endParaRPr lang="zh-CN" altLang="en-US"/>
          </a:p>
        </p:txBody>
      </p:sp>
      <p:sp>
        <p:nvSpPr>
          <p:cNvPr id="104909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旅游资源的分布与特点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旅游资源的开发与利用现状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1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自然旅游资源：山、水、森林、湖泊等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1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人文旅游资源：历史文化遗址、民俗风情等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4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规划目标与原则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总体规划目标</a:t>
            </a:r>
            <a:endParaRPr lang="zh-CN" altLang="en-US"/>
          </a:p>
        </p:txBody>
      </p:sp>
      <p:sp>
        <p:nvSpPr>
          <p:cNvPr id="104921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促进当地经济发展，提高居民生活水平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提高游客的旅游体验，增强景区的吸引力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3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实现生态旅游景区的可持续发展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3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保护生态环境，提高生态旅游景区的生态效益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生态保护原则</a:t>
            </a:r>
            <a:endParaRPr lang="zh-CN" altLang="en-US"/>
          </a:p>
        </p:txBody>
      </p:sp>
      <p:sp>
        <p:nvSpPr>
          <p:cNvPr id="1049270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2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保护生态环境：在规划过程中，应注重保护自然生态环境，避免对环境造成破坏。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76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8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可持续性发展：规划方案应注重可持续性发展，确保景区在长期运营过程中能够保持生态平衡。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2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4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资源合理利用：在规划过程中，应合理利用自然资源，避免过度开发，确保资源的可持续利用。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8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0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生态旅游理念：将生态旅游理念融入规划方案中，让游客在游览过程中增强生态保护意识。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可持续发展原则</a:t>
            </a:r>
            <a:endParaRPr lang="zh-CN" altLang="en-US"/>
          </a:p>
        </p:txBody>
      </p:sp>
      <p:sp>
        <p:nvSpPr>
          <p:cNvPr id="1049328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保护生态环境：确保生态旅游景区在规划过程中充分考虑环境保护，避免对自然环境造成破坏。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促进经济发展：通过生态旅游景区的发展，带动当地经济的增长，提高居民生活水平。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传承文化：将当地的文化遗产融入生态旅游景区中，传承和弘扬传统文化。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社区参与：鼓励当地社区参与生态旅游景区规划与开发，确保当地居民的利益得到保障。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旅游体验原则</a:t>
            </a:r>
            <a:endParaRPr lang="zh-CN" altLang="en-US"/>
          </a:p>
        </p:txBody>
      </p:sp>
      <p:sp>
        <p:nvSpPr>
          <p:cNvPr id="1049370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安全性原则：确保游客在景区内的人身安全和财产安全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舒适性原则：提供舒适、宜人的旅游环境，满足游客的休闲需求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文化性原则：保护和传承当地文化，让游客了解当地的历史和文化背景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可持续性原则：保护生态环境，实现旅游业的可持续发展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42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生态旅游资源分析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自然生态资源分析</a:t>
            </a:r>
            <a:endParaRPr lang="zh-CN" altLang="en-US"/>
          </a:p>
        </p:txBody>
      </p:sp>
      <p:sp>
        <p:nvSpPr>
          <p:cNvPr id="104949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水文资源与水资源利用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地理位置与气候条件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植被覆盖与生物多样性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地质地貌与自然景观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人文生态资源分析</a:t>
            </a:r>
            <a:endParaRPr lang="zh-CN" altLang="en-US"/>
          </a:p>
        </p:txBody>
      </p:sp>
      <p:sp>
        <p:nvSpPr>
          <p:cNvPr id="1049558" name="对角圆角矩形 52"/>
          <p:cNvSpPr/>
          <p:nvPr>
            <p:custDataLst>
              <p:tags r:id="rId2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0" name="对角圆角矩形 53"/>
          <p:cNvSpPr/>
          <p:nvPr>
            <p:custDataLst>
              <p:tags r:id="rId3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2" name="直角三角形 54"/>
          <p:cNvSpPr/>
          <p:nvPr>
            <p:custDataLst>
              <p:tags r:id="rId4"/>
            </p:custDataLst>
          </p:nvPr>
        </p:nvSpPr>
        <p:spPr>
          <a:xfrm>
            <a:off x="1266977" y="1491043"/>
            <a:ext cx="77103" cy="12850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4" name="文本框 56"/>
          <p:cNvSpPr txBox="1"/>
          <p:nvPr>
            <p:custDataLst>
              <p:tags r:id="rId5"/>
            </p:custDataLst>
          </p:nvPr>
        </p:nvSpPr>
        <p:spPr>
          <a:xfrm>
            <a:off x="1300389" y="1671593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历史文化遗产：包括古建筑、古村落、古文化等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9"/>
          <p:cNvSpPr/>
          <p:nvPr>
            <p:custDataLst>
              <p:tags r:id="rId6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8" name="对角圆角矩形 10"/>
          <p:cNvSpPr/>
          <p:nvPr>
            <p:custDataLst>
              <p:tags r:id="rId7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0" name="直角三角形 11"/>
          <p:cNvSpPr/>
          <p:nvPr>
            <p:custDataLst>
              <p:tags r:id="rId8"/>
            </p:custDataLst>
          </p:nvPr>
        </p:nvSpPr>
        <p:spPr>
          <a:xfrm>
            <a:off x="6829336" y="1491043"/>
            <a:ext cx="77103" cy="12850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2" name="文本框 12"/>
          <p:cNvSpPr txBox="1"/>
          <p:nvPr>
            <p:custDataLst>
              <p:tags r:id="rId9"/>
            </p:custDataLst>
          </p:nvPr>
        </p:nvSpPr>
        <p:spPr>
          <a:xfrm>
            <a:off x="6862748" y="1678018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饮食文化资源：地方特色美食、小吃等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5"/>
          <p:cNvSpPr/>
          <p:nvPr>
            <p:custDataLst>
              <p:tags r:id="rId10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6" name="对角圆角矩形 6"/>
          <p:cNvSpPr/>
          <p:nvPr>
            <p:custDataLst>
              <p:tags r:id="rId11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8" name="直角三角形 7"/>
          <p:cNvSpPr/>
          <p:nvPr>
            <p:custDataLst>
              <p:tags r:id="rId12"/>
            </p:custDataLst>
          </p:nvPr>
        </p:nvSpPr>
        <p:spPr>
          <a:xfrm>
            <a:off x="1266977" y="3183459"/>
            <a:ext cx="77103" cy="12850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80" name="文本框 8"/>
          <p:cNvSpPr txBox="1"/>
          <p:nvPr>
            <p:custDataLst>
              <p:tags r:id="rId13"/>
            </p:custDataLst>
          </p:nvPr>
        </p:nvSpPr>
        <p:spPr>
          <a:xfrm>
            <a:off x="1300389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民族民俗文化：各民族独特的民俗文化、传统节日、民间艺术等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14"/>
          <p:cNvSpPr/>
          <p:nvPr>
            <p:custDataLst>
              <p:tags r:id="rId14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84" name="对角圆角矩形 18"/>
          <p:cNvSpPr/>
          <p:nvPr>
            <p:custDataLst>
              <p:tags r:id="rId15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86" name="直角三角形 19"/>
          <p:cNvSpPr/>
          <p:nvPr>
            <p:custDataLst>
              <p:tags r:id="rId16"/>
            </p:custDataLst>
          </p:nvPr>
        </p:nvSpPr>
        <p:spPr>
          <a:xfrm>
            <a:off x="6829336" y="3183459"/>
            <a:ext cx="77103" cy="128505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88" name="文本框 20"/>
          <p:cNvSpPr txBox="1"/>
          <p:nvPr>
            <p:custDataLst>
              <p:tags r:id="rId17"/>
            </p:custDataLst>
          </p:nvPr>
        </p:nvSpPr>
        <p:spPr>
          <a:xfrm>
            <a:off x="6862748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艺术文化资源：包括音乐、舞蹈、戏曲等艺术表演形式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15"/>
          <p:cNvSpPr/>
          <p:nvPr>
            <p:custDataLst>
              <p:tags r:id="rId18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2" name="对角圆角矩形 16"/>
          <p:cNvSpPr/>
          <p:nvPr>
            <p:custDataLst>
              <p:tags r:id="rId19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4" name="直角三角形 17"/>
          <p:cNvSpPr/>
          <p:nvPr>
            <p:custDataLst>
              <p:tags r:id="rId20"/>
            </p:custDataLst>
          </p:nvPr>
        </p:nvSpPr>
        <p:spPr>
          <a:xfrm>
            <a:off x="1266977" y="4870736"/>
            <a:ext cx="77103" cy="128505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21"/>
            </p:custDataLst>
          </p:nvPr>
        </p:nvSpPr>
        <p:spPr>
          <a:xfrm>
            <a:off x="1300389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宗教文化资源：包括佛教、道教、伊斯兰教等宗教文化遗址和活动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22"/>
          <p:cNvSpPr/>
          <p:nvPr>
            <p:custDataLst>
              <p:tags r:id="rId22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0" name="对角圆角矩形 23"/>
          <p:cNvSpPr/>
          <p:nvPr>
            <p:custDataLst>
              <p:tags r:id="rId23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2" name="直角三角形 24"/>
          <p:cNvSpPr/>
          <p:nvPr>
            <p:custDataLst>
              <p:tags r:id="rId24"/>
            </p:custDataLst>
          </p:nvPr>
        </p:nvSpPr>
        <p:spPr>
          <a:xfrm>
            <a:off x="6829336" y="4870736"/>
            <a:ext cx="77103" cy="128505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4" name="文本框 25"/>
          <p:cNvSpPr txBox="1"/>
          <p:nvPr>
            <p:custDataLst>
              <p:tags r:id="rId25"/>
            </p:custDataLst>
          </p:nvPr>
        </p:nvSpPr>
        <p:spPr>
          <a:xfrm>
            <a:off x="6862748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科技文化资源：包括传统手工艺、科技发明等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6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生态环境容量分析</a:t>
            </a:r>
            <a:endParaRPr lang="zh-CN" altLang="en-US"/>
          </a:p>
        </p:txBody>
      </p:sp>
      <p:sp>
        <p:nvSpPr>
          <p:cNvPr id="104964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642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4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生态环境容量的概念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8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0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生态环境容量的计算方法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654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生态环境容量与旅游规划的关系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6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0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2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生态环境容量分析的意义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/>
        <p:cNvGrpSpPr/>
        <p:nvPr/>
      </p:nvGrpSpPr>
      <p:grpSpPr>
        <a:xfrm>
          <a:off x="0" y="0"/>
          <a:ext cx="0" cy="0"/>
        </a:xfrm>
      </p:grpSpPr>
      <p:sp>
        <p:nvSpPr>
          <p:cNvPr id="104969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FIVE</a:t>
            </a:r>
            <a:endParaRPr lang="zh-CN" altLang="en-US"/>
          </a:p>
        </p:txBody>
      </p:sp>
      <p:sp>
        <p:nvSpPr>
          <p:cNvPr id="104969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景区规划布局与功能分区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/>
        <p:cNvGrpSpPr/>
        <p:nvPr/>
      </p:nvGrpSpPr>
      <p:grpSpPr>
        <a:xfrm>
          <a:off x="0" y="0"/>
          <a:ext cx="0" cy="0"/>
        </a:xfrm>
      </p:grpSpPr>
      <p:sp>
        <p:nvSpPr>
          <p:cNvPr id="10497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总体规划布局</a:t>
            </a:r>
            <a:endParaRPr lang="zh-CN" altLang="en-US"/>
          </a:p>
        </p:txBody>
      </p:sp>
      <p:sp>
        <p:nvSpPr>
          <p:cNvPr id="104976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空间布局：根据地形、气候等自然条件进行合理布局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交通规划：设置合理的游览路线和交通设施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景观规划：注重自然景观与人文景观的协调统一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功能分区：分为游览区、服务区、管理区等不同功能区域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/>
        <p:cNvGrpSpPr/>
        <p:nvPr/>
      </p:nvGrpSpPr>
      <p:grpSpPr>
        <a:xfrm>
          <a:off x="0" y="0"/>
          <a:ext cx="0" cy="0"/>
        </a:xfrm>
      </p:grpSpPr>
      <p:sp>
        <p:nvSpPr>
          <p:cNvPr id="10498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功能分区与规划</a:t>
            </a:r>
            <a:endParaRPr lang="zh-CN" altLang="en-US"/>
          </a:p>
        </p:txBody>
      </p:sp>
      <p:sp>
        <p:nvSpPr>
          <p:cNvPr id="104983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4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生态旅游区：以自然景观为主，注重生态保护和可持续发展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4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4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文化旅游区：以人文景观为主，展示当地历史文化和民俗风情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5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5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休闲度假区：提供休闲度假、养生保健等服务，满足游客多样化需求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5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5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旅游服务区：提供交通、住宿、餐饮、购物等服务，为游客提供便利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/>
        <p:cNvGrpSpPr/>
        <p:nvPr/>
      </p:nvGrpSpPr>
      <p:grpSpPr>
        <a:xfrm>
          <a:off x="0" y="0"/>
          <a:ext cx="0" cy="0"/>
        </a:xfrm>
      </p:grpSpPr>
      <p:sp>
        <p:nvSpPr>
          <p:cNvPr id="10498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旅游线路规划</a:t>
            </a:r>
            <a:endParaRPr lang="zh-CN" altLang="en-US"/>
          </a:p>
        </p:txBody>
      </p:sp>
      <p:sp>
        <p:nvSpPr>
          <p:cNvPr id="104989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交通方式选择：根据景区地形和游客需求，选择合适的交通方式，如徒步、自驾、公共交通等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旅游服务设施规划：在旅游线路沿线规划住宿、餐饮、购物等服务设施，提高游客满意度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9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确定旅游线路：根据景区的特色和游客需求，规划不同主题的旅游线路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91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线路设计与景点布局：合理安排景点顺序，确保游客能够充分体验景区特色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/>
        <p:cNvGrpSpPr/>
        <p:nvPr/>
      </p:nvGrpSpPr>
      <p:grpSpPr>
        <a:xfrm>
          <a:off x="0" y="0"/>
          <a:ext cx="0" cy="0"/>
        </a:xfrm>
      </p:grpSpPr>
      <p:sp>
        <p:nvSpPr>
          <p:cNvPr id="10499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SIX</a:t>
            </a:r>
            <a:endParaRPr lang="zh-CN" altLang="en-US"/>
          </a:p>
        </p:txBody>
      </p:sp>
      <p:sp>
        <p:nvSpPr>
          <p:cNvPr id="10499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生态环境保护措施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https://d.book118.com/427064034153006032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1_3"/>
  <p:tag name="KSO_WM_UNIT_INDEX" val="1_1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1_4"/>
  <p:tag name="KSO_WM_UNIT_INDEX" val="1_1_4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i*1_1_1"/>
  <p:tag name="KSO_WM_UNIT_INDEX" val="1_1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1_2"/>
  <p:tag name="KSO_WM_UNIT_INDEX" val="1_1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  <p:tag name="KSO_WM_UNIT_VALUE" val="44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2_3"/>
  <p:tag name="KSO_WM_UNIT_INDEX" val="1_2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2_4"/>
  <p:tag name="KSO_WM_UNIT_INDEX" val="1_2_4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  <p:tag name="KSO_WM_UNIT_VALUE" val="44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IVE"/>
  <p:tag name="KSO_WM_UNIT_TYPE" val="e"/>
  <p:tag name="KSO_WM_UNIT_VALUE" val="6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54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SIX"/>
  <p:tag name="KSO_WM_UNIT_TYPE" val="e"/>
  <p:tag name="KSO_WM_UNIT_VALUE" val="6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1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30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22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MiSans</vt:lpstr>
      <vt:lpstr>Wingdings</vt:lpstr>
      <vt:lpstr>Calibri Light</vt:lpstr>
      <vt:lpstr>宋体</vt:lpstr>
      <vt:lpstr>微软雅黑</vt:lpstr>
      <vt:lpstr>Office Theme</vt:lpstr>
      <vt:lpstr>生态旅游景区规划方案</vt:lpstr>
      <vt:lpstr>目录</vt:lpstr>
      <vt:lpstr>单击添加章节标题</vt:lpstr>
      <vt:lpstr>景区概述</vt:lpstr>
      <vt:lpstr>地理位置与自然环境</vt:lpstr>
      <vt:lpstr>历史文化背景</vt:lpstr>
      <vt:lpstr>旅游资源现状</vt:lpstr>
      <vt:lpstr>规划目标与原则</vt:lpstr>
      <vt:lpstr>总体规划目标</vt:lpstr>
      <vt:lpstr>生态保护原则</vt:lpstr>
      <vt:lpstr>可持续发展原则</vt:lpstr>
      <vt:lpstr>旅游体验原则</vt:lpstr>
      <vt:lpstr>生态旅游资源分析</vt:lpstr>
      <vt:lpstr>自然生态资源分析</vt:lpstr>
      <vt:lpstr>人文生态资源分析</vt:lpstr>
      <vt:lpstr>生态环境容量分析</vt:lpstr>
      <vt:lpstr>景区规划布局与功能分区</vt:lpstr>
      <vt:lpstr>总体规划布局</vt:lpstr>
      <vt:lpstr>功能分区与规划</vt:lpstr>
      <vt:lpstr>旅游线路规划</vt:lpstr>
      <vt:lpstr>生态环境保护措施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2024-09-05T20:44:44.022</cp:lastPrinted>
  <dcterms:created xsi:type="dcterms:W3CDTF">2024-09-05T12:44:44Z</dcterms:created>
  <dcterms:modified xsi:type="dcterms:W3CDTF">2024-09-05T12:44:46Z</dcterms:modified>
</cp:coreProperties>
</file>