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3C04757-E90B-47A2-90AC-836474441B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F1B317F-832B-4CE7-88EE-0E9D678AB8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7A98286-0656-498F-9C48-1D0CADF354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B1D69E1-83F1-4DB2-98FA-5CC7E5124C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2D2935E-0D94-4E20-A1E8-DE947BA0C4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656F5C8-6A8E-4A76-8F7B-9F3F31D837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7CDD69D-8DA3-4D26-BE18-B1CD0F2E49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EC4F4D2-243D-4C9F-A55C-0FA39FBD8C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A364B6C-644F-4BCA-BE6D-BEE6B114AD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FAA7F10-D340-4A49-94E1-52B515374B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ED8FF40-8ECA-448F-9037-4FB375971C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17.jpeg" /><Relationship Id="rId6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21.jpeg" /><Relationship Id="rId6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23.jpeg" /><Relationship Id="rId4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4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27100162060006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89475" y="1934330"/>
            <a:ext cx="594360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患者跌倒与坠床风险评估及处置课件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878292" y="1373505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患者跌倒与坠床风险评估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患者跌倒与坠床的原因分析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患者跌倒与坠床的预防措施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患者跌倒与坠床的处置措施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患者跌倒与坠床的风险管理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297146" y="2519470"/>
            <a:ext cx="2792730" cy="13011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72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635283" y="3598652"/>
            <a:ext cx="2116455" cy="501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4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248" y="1093216"/>
            <a:ext cx="7405389" cy="1138956"/>
            <a:chOff x="1365248" y="1093216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248" y="1093216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997301" y="2213122"/>
            <a:ext cx="5863918" cy="21488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提高医护人员对患者跌倒与坠床风险的认识和重视程度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413043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降低患者跌倒与坠床的发生率，保障患者安全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规范医护人员对患者跌倒与坠床风险的评估及处置流程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821867" y="3896294"/>
            <a:ext cx="2573020" cy="2567940"/>
          </a:xfrm>
          <a:custGeom>
            <a:rect l="l" t="t" r="r" b="b"/>
            <a:pathLst>
              <a:path w="110" h="110">
                <a:moveTo>
                  <a:pt x="56" y="0"/>
                </a:moveTo>
                <a:cubicBezTo>
                  <a:pt x="71" y="0"/>
                  <a:pt x="85" y="6"/>
                  <a:pt x="95" y="16"/>
                </a:cubicBezTo>
                <a:cubicBezTo>
                  <a:pt x="105" y="26"/>
                  <a:pt x="111" y="40"/>
                  <a:pt x="111" y="55"/>
                </a:cubicBezTo>
                <a:cubicBezTo>
                  <a:pt x="111" y="71"/>
                  <a:pt x="105" y="84"/>
                  <a:pt x="95" y="94"/>
                </a:cubicBezTo>
                <a:cubicBezTo>
                  <a:pt x="85" y="104"/>
                  <a:pt x="71" y="111"/>
                  <a:pt x="56" y="111"/>
                </a:cubicBezTo>
                <a:cubicBezTo>
                  <a:pt x="40" y="111"/>
                  <a:pt x="27" y="104"/>
                  <a:pt x="16" y="94"/>
                </a:cubicBezTo>
                <a:cubicBezTo>
                  <a:pt x="6" y="84"/>
                  <a:pt x="0" y="71"/>
                  <a:pt x="0" y="55"/>
                </a:cubicBezTo>
                <a:cubicBezTo>
                  <a:pt x="0" y="40"/>
                  <a:pt x="6" y="26"/>
                  <a:pt x="16" y="16"/>
                </a:cubicBezTo>
                <a:cubicBezTo>
                  <a:pt x="27" y="6"/>
                  <a:pt x="40" y="0"/>
                  <a:pt x="56" y="0"/>
                </a:cubicBezTo>
                <a:close/>
                <a:moveTo>
                  <a:pt x="51" y="100"/>
                </a:moveTo>
                <a:cubicBezTo>
                  <a:pt x="51" y="87"/>
                  <a:pt x="51" y="87"/>
                  <a:pt x="51" y="87"/>
                </a:cubicBezTo>
                <a:cubicBezTo>
                  <a:pt x="47" y="87"/>
                  <a:pt x="42" y="86"/>
                  <a:pt x="38" y="85"/>
                </a:cubicBezTo>
                <a:cubicBezTo>
                  <a:pt x="39" y="87"/>
                  <a:pt x="40" y="88"/>
                  <a:pt x="40" y="89"/>
                </a:cubicBezTo>
                <a:cubicBezTo>
                  <a:pt x="43" y="94"/>
                  <a:pt x="47" y="98"/>
                  <a:pt x="51" y="100"/>
                </a:cubicBezTo>
                <a:close/>
                <a:moveTo>
                  <a:pt x="51" y="77"/>
                </a:moveTo>
                <a:cubicBezTo>
                  <a:pt x="51" y="60"/>
                  <a:pt x="51" y="60"/>
                  <a:pt x="51" y="60"/>
                </a:cubicBezTo>
                <a:cubicBezTo>
                  <a:pt x="33" y="60"/>
                  <a:pt x="33" y="60"/>
                  <a:pt x="33" y="60"/>
                </a:cubicBezTo>
                <a:cubicBezTo>
                  <a:pt x="33" y="65"/>
                  <a:pt x="34" y="70"/>
                  <a:pt x="35" y="75"/>
                </a:cubicBezTo>
                <a:cubicBezTo>
                  <a:pt x="40" y="76"/>
                  <a:pt x="45" y="77"/>
                  <a:pt x="51" y="77"/>
                </a:cubicBezTo>
                <a:close/>
                <a:moveTo>
                  <a:pt x="51" y="50"/>
                </a:moveTo>
                <a:cubicBezTo>
                  <a:pt x="51" y="33"/>
                  <a:pt x="51" y="33"/>
                  <a:pt x="51" y="33"/>
                </a:cubicBezTo>
                <a:cubicBezTo>
                  <a:pt x="45" y="34"/>
                  <a:pt x="40" y="34"/>
                  <a:pt x="35" y="36"/>
                </a:cubicBezTo>
                <a:cubicBezTo>
                  <a:pt x="34" y="40"/>
                  <a:pt x="33" y="45"/>
                  <a:pt x="33" y="50"/>
                </a:cubicBezTo>
                <a:cubicBezTo>
                  <a:pt x="51" y="50"/>
                  <a:pt x="51" y="50"/>
                  <a:pt x="51" y="50"/>
                </a:cubicBezTo>
                <a:close/>
                <a:moveTo>
                  <a:pt x="51" y="24"/>
                </a:moveTo>
                <a:cubicBezTo>
                  <a:pt x="51" y="10"/>
                  <a:pt x="51" y="10"/>
                  <a:pt x="51" y="10"/>
                </a:cubicBezTo>
                <a:cubicBezTo>
                  <a:pt x="47" y="12"/>
                  <a:pt x="43" y="16"/>
                  <a:pt x="40" y="22"/>
                </a:cubicBezTo>
                <a:cubicBezTo>
                  <a:pt x="40" y="23"/>
                  <a:pt x="39" y="24"/>
                  <a:pt x="38" y="25"/>
                </a:cubicBezTo>
                <a:cubicBezTo>
                  <a:pt x="42" y="24"/>
                  <a:pt x="47" y="24"/>
                  <a:pt x="51" y="24"/>
                </a:cubicBezTo>
                <a:close/>
                <a:moveTo>
                  <a:pt x="61" y="10"/>
                </a:moveTo>
                <a:cubicBezTo>
                  <a:pt x="61" y="24"/>
                  <a:pt x="61" y="24"/>
                  <a:pt x="61" y="24"/>
                </a:cubicBezTo>
                <a:cubicBezTo>
                  <a:pt x="65" y="24"/>
                  <a:pt x="69" y="24"/>
                  <a:pt x="73" y="25"/>
                </a:cubicBezTo>
                <a:cubicBezTo>
                  <a:pt x="72" y="24"/>
                  <a:pt x="72" y="23"/>
                  <a:pt x="71" y="22"/>
                </a:cubicBezTo>
                <a:cubicBezTo>
                  <a:pt x="68" y="16"/>
                  <a:pt x="65" y="12"/>
                  <a:pt x="61" y="10"/>
                </a:cubicBezTo>
                <a:close/>
                <a:moveTo>
                  <a:pt x="61" y="33"/>
                </a:moveTo>
                <a:cubicBezTo>
                  <a:pt x="61" y="50"/>
                  <a:pt x="61" y="50"/>
                  <a:pt x="61" y="50"/>
                </a:cubicBezTo>
                <a:cubicBezTo>
                  <a:pt x="79" y="50"/>
                  <a:pt x="79" y="50"/>
                  <a:pt x="79" y="50"/>
                </a:cubicBezTo>
                <a:cubicBezTo>
                  <a:pt x="78" y="45"/>
                  <a:pt x="78" y="40"/>
                  <a:pt x="77" y="36"/>
                </a:cubicBezTo>
                <a:cubicBezTo>
                  <a:pt x="72" y="34"/>
                  <a:pt x="66" y="34"/>
                  <a:pt x="61" y="33"/>
                </a:cubicBezTo>
                <a:close/>
                <a:moveTo>
                  <a:pt x="61" y="60"/>
                </a:moveTo>
                <a:cubicBezTo>
                  <a:pt x="61" y="77"/>
                  <a:pt x="61" y="77"/>
                  <a:pt x="61" y="77"/>
                </a:cubicBezTo>
                <a:cubicBezTo>
                  <a:pt x="66" y="77"/>
                  <a:pt x="72" y="76"/>
                  <a:pt x="77" y="75"/>
                </a:cubicBezTo>
                <a:cubicBezTo>
                  <a:pt x="78" y="70"/>
                  <a:pt x="78" y="65"/>
                  <a:pt x="79" y="60"/>
                </a:cubicBezTo>
                <a:cubicBezTo>
                  <a:pt x="61" y="60"/>
                  <a:pt x="61" y="60"/>
                  <a:pt x="61" y="60"/>
                </a:cubicBezTo>
                <a:close/>
                <a:moveTo>
                  <a:pt x="61" y="87"/>
                </a:moveTo>
                <a:cubicBezTo>
                  <a:pt x="61" y="100"/>
                  <a:pt x="61" y="100"/>
                  <a:pt x="61" y="100"/>
                </a:cubicBezTo>
                <a:cubicBezTo>
                  <a:pt x="65" y="98"/>
                  <a:pt x="68" y="94"/>
                  <a:pt x="71" y="89"/>
                </a:cubicBezTo>
                <a:cubicBezTo>
                  <a:pt x="72" y="88"/>
                  <a:pt x="72" y="87"/>
                  <a:pt x="73" y="85"/>
                </a:cubicBezTo>
                <a:cubicBezTo>
                  <a:pt x="69" y="86"/>
                  <a:pt x="65" y="87"/>
                  <a:pt x="61" y="87"/>
                </a:cubicBezTo>
                <a:close/>
                <a:moveTo>
                  <a:pt x="11" y="50"/>
                </a:moveTo>
                <a:cubicBezTo>
                  <a:pt x="23" y="50"/>
                  <a:pt x="23" y="50"/>
                  <a:pt x="23" y="50"/>
                </a:cubicBezTo>
                <a:cubicBezTo>
                  <a:pt x="23" y="47"/>
                  <a:pt x="24" y="43"/>
                  <a:pt x="24" y="39"/>
                </a:cubicBezTo>
                <a:cubicBezTo>
                  <a:pt x="24" y="40"/>
                  <a:pt x="23" y="40"/>
                  <a:pt x="22" y="40"/>
                </a:cubicBezTo>
                <a:cubicBezTo>
                  <a:pt x="17" y="43"/>
                  <a:pt x="13" y="47"/>
                  <a:pt x="11" y="50"/>
                </a:cubicBezTo>
                <a:close/>
                <a:moveTo>
                  <a:pt x="88" y="50"/>
                </a:moveTo>
                <a:cubicBezTo>
                  <a:pt x="100" y="50"/>
                  <a:pt x="100" y="50"/>
                  <a:pt x="100" y="50"/>
                </a:cubicBezTo>
                <a:cubicBezTo>
                  <a:pt x="99" y="47"/>
                  <a:pt x="95" y="43"/>
                  <a:pt x="89" y="40"/>
                </a:cubicBezTo>
                <a:cubicBezTo>
                  <a:pt x="89" y="40"/>
                  <a:pt x="88" y="40"/>
                  <a:pt x="87" y="39"/>
                </a:cubicBezTo>
                <a:cubicBezTo>
                  <a:pt x="88" y="43"/>
                  <a:pt x="88" y="47"/>
                  <a:pt x="88" y="50"/>
                </a:cubicBezTo>
                <a:close/>
                <a:moveTo>
                  <a:pt x="100" y="60"/>
                </a:moveTo>
                <a:cubicBezTo>
                  <a:pt x="88" y="60"/>
                  <a:pt x="88" y="60"/>
                  <a:pt x="88" y="60"/>
                </a:cubicBezTo>
                <a:cubicBezTo>
                  <a:pt x="88" y="64"/>
                  <a:pt x="88" y="67"/>
                  <a:pt x="87" y="71"/>
                </a:cubicBezTo>
                <a:cubicBezTo>
                  <a:pt x="88" y="71"/>
                  <a:pt x="89" y="70"/>
                  <a:pt x="89" y="70"/>
                </a:cubicBezTo>
                <a:cubicBezTo>
                  <a:pt x="95" y="67"/>
                  <a:pt x="99" y="64"/>
                  <a:pt x="100" y="60"/>
                </a:cubicBezTo>
                <a:close/>
                <a:moveTo>
                  <a:pt x="23" y="60"/>
                </a:moveTo>
                <a:cubicBezTo>
                  <a:pt x="11" y="60"/>
                  <a:pt x="11" y="60"/>
                  <a:pt x="11" y="60"/>
                </a:cubicBezTo>
                <a:cubicBezTo>
                  <a:pt x="13" y="64"/>
                  <a:pt x="17" y="67"/>
                  <a:pt x="22" y="70"/>
                </a:cubicBezTo>
                <a:cubicBezTo>
                  <a:pt x="23" y="70"/>
                  <a:pt x="24" y="71"/>
                  <a:pt x="24" y="71"/>
                </a:cubicBezTo>
                <a:cubicBezTo>
                  <a:pt x="24" y="67"/>
                  <a:pt x="23" y="64"/>
                  <a:pt x="23" y="60"/>
                </a:cubicBezTo>
                <a:close/>
                <a:moveTo>
                  <a:pt x="96" y="77"/>
                </a:moveTo>
                <a:cubicBezTo>
                  <a:pt x="95" y="78"/>
                  <a:pt x="95" y="78"/>
                  <a:pt x="94" y="78"/>
                </a:cubicBezTo>
                <a:cubicBezTo>
                  <a:pt x="91" y="80"/>
                  <a:pt x="88" y="81"/>
                  <a:pt x="84" y="82"/>
                </a:cubicBezTo>
                <a:cubicBezTo>
                  <a:pt x="83" y="86"/>
                  <a:pt x="81" y="90"/>
                  <a:pt x="80" y="93"/>
                </a:cubicBezTo>
                <a:cubicBezTo>
                  <a:pt x="79" y="94"/>
                  <a:pt x="79" y="94"/>
                  <a:pt x="79" y="95"/>
                </a:cubicBezTo>
                <a:cubicBezTo>
                  <a:pt x="82" y="93"/>
                  <a:pt x="85" y="90"/>
                  <a:pt x="88" y="88"/>
                </a:cubicBezTo>
                <a:cubicBezTo>
                  <a:pt x="91" y="85"/>
                  <a:pt x="94" y="81"/>
                  <a:pt x="96" y="77"/>
                </a:cubicBezTo>
                <a:close/>
                <a:moveTo>
                  <a:pt x="27" y="82"/>
                </a:moveTo>
                <a:cubicBezTo>
                  <a:pt x="24" y="81"/>
                  <a:pt x="20" y="80"/>
                  <a:pt x="18" y="78"/>
                </a:cubicBezTo>
                <a:cubicBezTo>
                  <a:pt x="17" y="78"/>
                  <a:pt x="16" y="78"/>
                  <a:pt x="15" y="77"/>
                </a:cubicBezTo>
                <a:cubicBezTo>
                  <a:pt x="18" y="81"/>
                  <a:pt x="20" y="85"/>
                  <a:pt x="23" y="88"/>
                </a:cubicBezTo>
                <a:cubicBezTo>
                  <a:pt x="26" y="90"/>
                  <a:pt x="29" y="93"/>
                  <a:pt x="33" y="95"/>
                </a:cubicBezTo>
                <a:cubicBezTo>
                  <a:pt x="32" y="94"/>
                  <a:pt x="32" y="94"/>
                  <a:pt x="32" y="93"/>
                </a:cubicBezTo>
                <a:cubicBezTo>
                  <a:pt x="30" y="90"/>
                  <a:pt x="28" y="86"/>
                  <a:pt x="27" y="82"/>
                </a:cubicBezTo>
                <a:close/>
                <a:moveTo>
                  <a:pt x="15" y="33"/>
                </a:moveTo>
                <a:cubicBezTo>
                  <a:pt x="16" y="33"/>
                  <a:pt x="17" y="32"/>
                  <a:pt x="18" y="32"/>
                </a:cubicBezTo>
                <a:cubicBezTo>
                  <a:pt x="20" y="30"/>
                  <a:pt x="24" y="29"/>
                  <a:pt x="27" y="28"/>
                </a:cubicBezTo>
                <a:cubicBezTo>
                  <a:pt x="28" y="24"/>
                  <a:pt x="30" y="20"/>
                  <a:pt x="32" y="17"/>
                </a:cubicBezTo>
                <a:cubicBezTo>
                  <a:pt x="32" y="17"/>
                  <a:pt x="32" y="16"/>
                  <a:pt x="33" y="16"/>
                </a:cubicBezTo>
                <a:cubicBezTo>
                  <a:pt x="29" y="18"/>
                  <a:pt x="26" y="20"/>
                  <a:pt x="23" y="23"/>
                </a:cubicBezTo>
                <a:cubicBezTo>
                  <a:pt x="20" y="26"/>
                  <a:pt x="18" y="29"/>
                  <a:pt x="15" y="33"/>
                </a:cubicBezTo>
                <a:close/>
                <a:moveTo>
                  <a:pt x="84" y="28"/>
                </a:moveTo>
                <a:cubicBezTo>
                  <a:pt x="88" y="29"/>
                  <a:pt x="91" y="30"/>
                  <a:pt x="94" y="32"/>
                </a:cubicBezTo>
                <a:cubicBezTo>
                  <a:pt x="95" y="32"/>
                  <a:pt x="95" y="33"/>
                  <a:pt x="96" y="33"/>
                </a:cubicBezTo>
                <a:cubicBezTo>
                  <a:pt x="94" y="29"/>
                  <a:pt x="91" y="26"/>
                  <a:pt x="88" y="23"/>
                </a:cubicBezTo>
                <a:cubicBezTo>
                  <a:pt x="85" y="20"/>
                  <a:pt x="82" y="18"/>
                  <a:pt x="79" y="16"/>
                </a:cubicBezTo>
                <a:cubicBezTo>
                  <a:pt x="79" y="16"/>
                  <a:pt x="79" y="17"/>
                  <a:pt x="80" y="17"/>
                </a:cubicBezTo>
                <a:cubicBezTo>
                  <a:pt x="81" y="20"/>
                  <a:pt x="83" y="24"/>
                  <a:pt x="84" y="28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 flipH="1">
            <a:off x="4362496" y="5185660"/>
            <a:ext cx="908728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headEnd type="non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>
            <a:off x="6118543" y="5185660"/>
            <a:ext cx="1756048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headEnd type="non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 flipH="1" flipV="1">
            <a:off x="6101402" y="3472461"/>
            <a:ext cx="0" cy="654844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headEnd type="non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H="1" flipV="1">
            <a:off x="4912508" y="3912538"/>
            <a:ext cx="494998" cy="363089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headEnd type="non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7" name="Connector 7"/>
          <p:cNvCxnSpPr/>
          <p:nvPr/>
        </p:nvCxnSpPr>
        <p:spPr>
          <a:xfrm flipV="1">
            <a:off x="6740069" y="3998248"/>
            <a:ext cx="501771" cy="242369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headEnd type="non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8" name="AutoShape 8"/>
          <p:cNvSpPr/>
          <p:nvPr/>
        </p:nvSpPr>
        <p:spPr>
          <a:xfrm>
            <a:off x="3160139" y="4638125"/>
            <a:ext cx="1067456" cy="1084278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820875" y="2921071"/>
            <a:ext cx="1067456" cy="1084278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594450" y="2268841"/>
            <a:ext cx="1067456" cy="1084278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192587" y="2921071"/>
            <a:ext cx="1067456" cy="1084278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339" y="4638125"/>
            <a:ext cx="1067456" cy="1084278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378325" y="4638125"/>
            <a:ext cx="2602230" cy="11677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ct val="0"/>
              </a:spcBef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医护人员在患者跌倒与坠床风险评估及处置中的职责与要求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971766" y="2377910"/>
            <a:ext cx="2602230" cy="11677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ct val="0"/>
              </a:spcBef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患者跌倒与坠床风险评估的方法与工具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07262" y="1101076"/>
            <a:ext cx="2602230" cy="11677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ct val="0"/>
              </a:spcBef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患者跌倒与坠床的定义、危害及影响因素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445647" y="2446258"/>
            <a:ext cx="2602230" cy="11677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ct val="0"/>
              </a:spcBef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患者跌倒与坠床风险处置的措施与流程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9210378" y="4554638"/>
            <a:ext cx="2602230" cy="11677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ct val="0"/>
              </a:spcBef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患者跌倒与坠床风险评估及处置的实践案例与经验分享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课件内容概述</a:t>
              </a:r>
            </a:p>
          </p:txBody>
        </p:sp>
      </p:grpSp>
      <p:sp>
        <p:nvSpPr>
          <p:cNvPr id="40" name="TextBox 40"/>
          <p:cNvSpPr txBox="1"/>
          <p:nvPr/>
        </p:nvSpPr>
        <p:spPr>
          <a:xfrm>
            <a:off x="5654863" y="2517610"/>
            <a:ext cx="907027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272801" y="3169840"/>
            <a:ext cx="907027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3901089" y="3169840"/>
            <a:ext cx="907027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3240353" y="4886894"/>
            <a:ext cx="907027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8077553" y="4886894"/>
            <a:ext cx="907027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248" y="1093216"/>
            <a:ext cx="7405389" cy="1138956"/>
            <a:chOff x="1365248" y="1093216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248" y="1093216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997301" y="2213122"/>
            <a:ext cx="5863918" cy="21488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患者跌倒与坠床风险评估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429970" y="1598804"/>
            <a:ext cx="3048265" cy="4557583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33906" y="1447444"/>
            <a:ext cx="3048265" cy="4708942"/>
          </a:xfrm>
          <a:prstGeom prst="roundRect">
            <a:avLst>
              <a:gd name="adj" fmla="val 11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3186" y="1689619"/>
            <a:ext cx="3048265" cy="4466767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652455" y="1326357"/>
            <a:ext cx="3050440" cy="3050440"/>
          </a:xfrm>
          <a:prstGeom prst="round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33906" y="1327357"/>
            <a:ext cx="3079664" cy="3079664"/>
          </a:xfrm>
          <a:prstGeom prst="round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429970" y="1327357"/>
            <a:ext cx="3079664" cy="3079664"/>
          </a:xfrm>
          <a:prstGeom prst="roundRect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769054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识别和评估患者跌倒和坠床的风险，有助于及时采取预防措施，减少意外事件的发生。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95472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风险评估是医疗机构提高患者安全、减少医疗纠纷的重要环节。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18990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通过风险评估，可以针对不同风险等级的患者制定相应的护理计划和措施，提高护理质量和效率。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风险评估的意义和重要性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风险评估的方法和工具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1057922" y="1822244"/>
            <a:ext cx="3286271" cy="1654845"/>
            <a:chOff x="1057922" y="1822244"/>
            <a:chExt cx="3286271" cy="1654845"/>
          </a:xfrm>
        </p:grpSpPr>
        <p:sp>
          <p:nvSpPr>
            <p:cNvPr id="34" name="TextBox 34"/>
            <p:cNvSpPr txBox="1"/>
            <p:nvPr/>
          </p:nvSpPr>
          <p:spPr>
            <a:xfrm>
              <a:off x="1057922" y="182224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常用的风险评估方法包括问卷调查、观察法、量表评估等。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4452917" y="3966127"/>
            <a:ext cx="3286271" cy="1654845"/>
            <a:chOff x="4452917" y="3966127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4452917" y="3966127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针对患者跌倒和坠床的风险评估，可以使用 Morse 跌倒评估量表、Hendrich II 跌倒风险评估模型等工具。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7847818" y="1822244"/>
            <a:ext cx="3286271" cy="1654845"/>
            <a:chOff x="7847818" y="1822244"/>
            <a:chExt cx="3286271" cy="1654845"/>
          </a:xfrm>
        </p:grpSpPr>
        <p:sp>
          <p:nvSpPr>
            <p:cNvPr id="38" name="TextBox 38"/>
            <p:cNvSpPr txBox="1"/>
            <p:nvPr/>
          </p:nvSpPr>
          <p:spPr>
            <a:xfrm>
              <a:off x="7847818" y="182224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这些工具通常包括多个维度，如患者年龄、意识状态、活动能力、环境因素等，以全面评估患者的跌倒和坠床风险。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2700000">
            <a:off x="4679004" y="2401236"/>
            <a:ext cx="2799547" cy="2789959"/>
          </a:xfrm>
          <a:prstGeom prst="rect">
            <a:avLst/>
          </a:prstGeom>
          <a:solidFill>
            <a:schemeClr val="lt1">
              <a:alpha val="51000"/>
            </a:schemeClr>
          </a:solidFill>
          <a:ln w="28575">
            <a:solidFill>
              <a:schemeClr val="accent2">
                <a:alpha val="51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75049" y="2110528"/>
            <a:ext cx="3324353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在患者入院时，及时进行跌倒和坠床风险评估，并根据评估结果制定相应的护理措施。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84507" y="2196060"/>
            <a:ext cx="1219200" cy="1219200"/>
          </a:xfrm>
          <a:prstGeom prst="roundRect">
            <a:avLst/>
          </a:prstGeom>
          <a:ln w="19050">
            <a:solidFill>
              <a:schemeClr val="accent1"/>
            </a:solidFill>
            <a:prstDash val="solid"/>
          </a:ln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641641" y="2196060"/>
            <a:ext cx="1219200" cy="1219200"/>
          </a:xfrm>
          <a:prstGeom prst="roundRect">
            <a:avLst/>
          </a:prstGeom>
          <a:ln w="19050">
            <a:solidFill>
              <a:schemeClr val="accent1"/>
            </a:solidFill>
            <a:prstDash val="solid"/>
          </a:ln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84507" y="4288263"/>
            <a:ext cx="1219200" cy="1219200"/>
          </a:xfrm>
          <a:prstGeom prst="roundRect">
            <a:avLst/>
          </a:prstGeom>
          <a:ln w="19050">
            <a:solidFill>
              <a:schemeClr val="accent1"/>
            </a:solidFill>
            <a:prstDash val="solid"/>
          </a:ln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641641" y="4288263"/>
            <a:ext cx="1219200" cy="1219200"/>
          </a:xfrm>
          <a:prstGeom prst="roundRect">
            <a:avLst/>
          </a:prstGeom>
          <a:ln w="19050">
            <a:solidFill>
              <a:schemeClr val="accent1"/>
            </a:solidFill>
            <a:prstDash val="solid"/>
          </a:ln>
        </p:spPr>
      </p:pic>
      <p:sp>
        <p:nvSpPr>
          <p:cNvPr id="8" name="TextBox 8"/>
          <p:cNvSpPr txBox="1"/>
          <p:nvPr/>
        </p:nvSpPr>
        <p:spPr>
          <a:xfrm>
            <a:off x="653186" y="4288263"/>
            <a:ext cx="3324353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定期对患者进行重新评估，及时调整护理措施，确保患者的安全。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8123483" y="2110528"/>
            <a:ext cx="3337912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对于高风险患者，应加强巡视和观察，保持环境安全，提供必要的辅助设备，如床栏、助行器等。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191168" y="4288263"/>
            <a:ext cx="3337912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同时，医疗机构应加强对护理人员的培训和考核，提高其对风险评估和处置的能力。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风险评估的实践应用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248" y="1093216"/>
            <a:ext cx="7405389" cy="1138956"/>
            <a:chOff x="1365248" y="1093216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248" y="1093216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997301" y="2213122"/>
            <a:ext cx="5863918" cy="21488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患者跌倒与坠床的原因分析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年龄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疾病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药物使用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认知障碍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患者自身因素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t="14457" b="14457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2413" r="12413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12413" r="12413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老年人和儿童由于身体机能下降或发育不全，容易失去平衡而导致跌倒。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如神经系统疾病、骨关节疾病、视力或听力障碍等，可能影响患者的平衡和协调能力。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某些药物如镇静剂、降压药、降糖药等，可能导致患者头晕、乏力或失去平衡。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如老年痴呆、精神异常等，可能导致患者对环境的判断和反应能力下降。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地面湿滑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障碍物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光线不足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不合适的家具或设备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环境因素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如刚拖过的地板、有水渍的地面等，容易使患者滑倒。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昏暗的环境可能导致患者视物不清，增加跌倒的风险。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走廊或病房内的杂物、不平整的地面等，可能绊倒患者。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如过高的床、不稳定的椅子等，可能导致患者在使用时失去平衡。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如手术、检查等过程中，患者可能需要移动或变换体位，增加跌倒的风险。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诊疗操作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医疗设备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医护人员因素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沟通不畅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如输液架、氧气瓶等设备的摆放和使用不当，可能成为患者跌倒的隐患。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医护人员对患者跌倒风险的评估不足、防范措施不到位等，也可能导致患者跌倒。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医护人员与患者或家属沟通不足，未能及时了解患者的需求和状况，也可能增加患者跌倒的风险。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医疗因素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248" y="1093216"/>
            <a:ext cx="7405389" cy="1138956"/>
            <a:chOff x="1365248" y="1093216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248" y="1093216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997301" y="2213122"/>
            <a:ext cx="5863918" cy="21488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患者跌倒与坠床的预防措施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https://d.book118.com/427100162060006041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79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2024-09-14T03:52:45.328</cp:lastPrinted>
  <dcterms:created xsi:type="dcterms:W3CDTF">2024-09-13T19:52:45Z</dcterms:created>
  <dcterms:modified xsi:type="dcterms:W3CDTF">2024-09-13T19:52:47Z</dcterms:modified>
</cp:coreProperties>
</file>