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39" r:id="rId31"/>
  </p:sldIdLst>
  <p:sldSz cx="12192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tags" Target="tags/tag10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9F15FE-D9A8-457A-9C9B-98B348609885}" type="datetimeFigureOut">
              <a:rPr lang="zh-CN" altLang="en-US" smtClean="0"/>
              <a:t>2022/7/29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570F95-EFDB-4178-95EF-F1731D7442F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486418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570F95-EFDB-4178-95EF-F1731D7442F9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019507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570F95-EFDB-4178-95EF-F1731D7442F9}" type="slidenum">
              <a:rPr lang="zh-CN" altLang="en-US" smtClean="0"/>
              <a:t>17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202385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CDEA56-415A-432B-A014-77BF3BAFAC40}" type="slidenum">
              <a:rPr lang="zh-CN" altLang="en-US" smtClean="0"/>
              <a:t>20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170250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570F95-EFDB-4178-95EF-F1731D7442F9}" type="slidenum">
              <a:rPr lang="zh-CN" altLang="en-US" smtClean="0"/>
              <a:t>21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891034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1.png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8B706-F8A2-4C98-892F-E1ED00BD2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5D062-5FA2-4CFC-B06A-C21FCAAAA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11B1C-9786-452A-99EF-72D2DC5AD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C5C192-CD22-4B73-8BE9-D5429E500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203ADB-0E41-471C-9B7D-8ABAEFB18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D80E25-87C8-4DC6-BDE2-8D2569AF7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4E89B4-AC6F-45A4-8CC2-649186201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1707E2-D6F0-4E6C-BF86-4202AC552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E25C28-AFA4-4796-A2FE-315D5A6B6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58FE8-810C-49EE-8B81-745C95856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ACE73-4A64-43D6-8AA3-75F232FBF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" name="组合 16"/>
          <p:cNvGrpSpPr/>
          <p:nvPr userDrawn="1"/>
        </p:nvGrpSpPr>
        <p:grpSpPr>
          <a:xfrm>
            <a:off x="11291770" y="1651478"/>
            <a:ext cx="370667" cy="370667"/>
            <a:chOff x="1879599" y="1879600"/>
            <a:chExt cx="3098800" cy="3098800"/>
          </a:xfrm>
        </p:grpSpPr>
        <p:sp>
          <p:nvSpPr>
            <p:cNvPr id="18" name="椭圆 17"/>
            <p:cNvSpPr/>
            <p:nvPr/>
          </p:nvSpPr>
          <p:spPr>
            <a:xfrm>
              <a:off x="1879599" y="1879600"/>
              <a:ext cx="3098800" cy="30988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</a:schemeClr>
                </a:gs>
                <a:gs pos="0">
                  <a:srgbClr val="F3F3F3"/>
                </a:gs>
                <a:gs pos="83000">
                  <a:srgbClr val="F3F3F3"/>
                </a:gs>
              </a:gsLst>
              <a:lin ang="8100000" scaled="1"/>
            </a:gradFill>
            <a:ln>
              <a:noFill/>
            </a:ln>
            <a:effectLst>
              <a:outerShdw blurRad="508000" dist="279400" dir="8100000" algn="tr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椭圆 18"/>
            <p:cNvSpPr/>
            <p:nvPr/>
          </p:nvSpPr>
          <p:spPr>
            <a:xfrm>
              <a:off x="1988455" y="1988456"/>
              <a:ext cx="2881088" cy="2881088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90000"/>
                  </a:schemeClr>
                </a:gs>
                <a:gs pos="96000">
                  <a:schemeClr val="bg1"/>
                </a:gs>
                <a:gs pos="48000">
                  <a:srgbClr val="F3F3F3"/>
                </a:gs>
              </a:gsLst>
              <a:lin ang="81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组合 19"/>
          <p:cNvGrpSpPr/>
          <p:nvPr userDrawn="1"/>
        </p:nvGrpSpPr>
        <p:grpSpPr>
          <a:xfrm>
            <a:off x="339194" y="5693083"/>
            <a:ext cx="841502" cy="841502"/>
            <a:chOff x="1879599" y="1879600"/>
            <a:chExt cx="3098800" cy="3098800"/>
          </a:xfrm>
        </p:grpSpPr>
        <p:sp>
          <p:nvSpPr>
            <p:cNvPr id="21" name="椭圆 20"/>
            <p:cNvSpPr/>
            <p:nvPr/>
          </p:nvSpPr>
          <p:spPr>
            <a:xfrm>
              <a:off x="1879599" y="1879600"/>
              <a:ext cx="3098800" cy="30988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</a:schemeClr>
                </a:gs>
                <a:gs pos="0">
                  <a:srgbClr val="F3F3F3"/>
                </a:gs>
                <a:gs pos="83000">
                  <a:srgbClr val="F3F3F3"/>
                </a:gs>
              </a:gsLst>
              <a:lin ang="8100000" scaled="1"/>
            </a:gradFill>
            <a:ln>
              <a:noFill/>
            </a:ln>
            <a:effectLst>
              <a:outerShdw blurRad="508000" dist="279400" dir="8100000" algn="tr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椭圆 21"/>
            <p:cNvSpPr/>
            <p:nvPr/>
          </p:nvSpPr>
          <p:spPr>
            <a:xfrm>
              <a:off x="1988455" y="1988456"/>
              <a:ext cx="2881088" cy="2881088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90000"/>
                  </a:schemeClr>
                </a:gs>
                <a:gs pos="96000">
                  <a:schemeClr val="bg1"/>
                </a:gs>
                <a:gs pos="48000">
                  <a:srgbClr val="F3F3F3"/>
                </a:gs>
              </a:gsLst>
              <a:lin ang="81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3" name="组合 22"/>
          <p:cNvGrpSpPr/>
          <p:nvPr userDrawn="1"/>
        </p:nvGrpSpPr>
        <p:grpSpPr>
          <a:xfrm>
            <a:off x="3952831" y="5749437"/>
            <a:ext cx="681777" cy="681777"/>
            <a:chOff x="1879599" y="1879600"/>
            <a:chExt cx="3098800" cy="3098800"/>
          </a:xfrm>
        </p:grpSpPr>
        <p:sp>
          <p:nvSpPr>
            <p:cNvPr id="24" name="椭圆 23"/>
            <p:cNvSpPr/>
            <p:nvPr/>
          </p:nvSpPr>
          <p:spPr>
            <a:xfrm>
              <a:off x="1879599" y="1879600"/>
              <a:ext cx="3098800" cy="30988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</a:schemeClr>
                </a:gs>
                <a:gs pos="0">
                  <a:srgbClr val="F3F3F3"/>
                </a:gs>
                <a:gs pos="83000">
                  <a:srgbClr val="F3F3F3"/>
                </a:gs>
              </a:gsLst>
              <a:lin ang="8100000" scaled="1"/>
            </a:gradFill>
            <a:ln>
              <a:noFill/>
            </a:ln>
            <a:effectLst>
              <a:outerShdw blurRad="508000" dist="279400" dir="8100000" algn="tr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椭圆 24"/>
            <p:cNvSpPr/>
            <p:nvPr/>
          </p:nvSpPr>
          <p:spPr>
            <a:xfrm>
              <a:off x="1988455" y="1988456"/>
              <a:ext cx="2881088" cy="2881088"/>
            </a:xfrm>
            <a:prstGeom prst="ellipse">
              <a:avLst/>
            </a:prstGeom>
            <a:solidFill>
              <a:srgbClr val="327D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组合 25"/>
          <p:cNvGrpSpPr/>
          <p:nvPr userDrawn="1"/>
        </p:nvGrpSpPr>
        <p:grpSpPr>
          <a:xfrm>
            <a:off x="471491" y="4651071"/>
            <a:ext cx="446314" cy="446314"/>
            <a:chOff x="1879599" y="1879600"/>
            <a:chExt cx="3098800" cy="3098800"/>
          </a:xfrm>
          <a:solidFill>
            <a:srgbClr val="5FAFFF"/>
          </a:solidFill>
        </p:grpSpPr>
        <p:sp>
          <p:nvSpPr>
            <p:cNvPr id="27" name="公众号：陈西设计之家。微信搜索即可"/>
            <p:cNvSpPr/>
            <p:nvPr/>
          </p:nvSpPr>
          <p:spPr>
            <a:xfrm>
              <a:off x="1879599" y="1879600"/>
              <a:ext cx="3098800" cy="3098800"/>
            </a:xfrm>
            <a:prstGeom prst="ellipse">
              <a:avLst/>
            </a:prstGeom>
            <a:grpFill/>
            <a:ln>
              <a:noFill/>
            </a:ln>
            <a:effectLst>
              <a:outerShdw blurRad="508000" dist="279400" dir="8100000" algn="tr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椭圆 27"/>
            <p:cNvSpPr/>
            <p:nvPr/>
          </p:nvSpPr>
          <p:spPr>
            <a:xfrm>
              <a:off x="1988455" y="1988456"/>
              <a:ext cx="2881088" cy="2881088"/>
            </a:xfrm>
            <a:prstGeom prst="ellipse">
              <a:avLst/>
            </a:prstGeom>
            <a:solidFill>
              <a:srgbClr val="327D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组合 31"/>
          <p:cNvGrpSpPr/>
          <p:nvPr userDrawn="1"/>
        </p:nvGrpSpPr>
        <p:grpSpPr>
          <a:xfrm>
            <a:off x="9740565" y="828812"/>
            <a:ext cx="605906" cy="605906"/>
            <a:chOff x="1879599" y="1879600"/>
            <a:chExt cx="3098800" cy="3098800"/>
          </a:xfrm>
        </p:grpSpPr>
        <p:sp>
          <p:nvSpPr>
            <p:cNvPr id="33" name="椭圆 32"/>
            <p:cNvSpPr/>
            <p:nvPr/>
          </p:nvSpPr>
          <p:spPr>
            <a:xfrm>
              <a:off x="1879599" y="1879600"/>
              <a:ext cx="3098800" cy="30988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</a:schemeClr>
                </a:gs>
                <a:gs pos="0">
                  <a:srgbClr val="F3F3F3"/>
                </a:gs>
                <a:gs pos="83000">
                  <a:srgbClr val="F3F3F3"/>
                </a:gs>
              </a:gsLst>
              <a:lin ang="8100000" scaled="1"/>
            </a:gradFill>
            <a:ln>
              <a:noFill/>
            </a:ln>
            <a:effectLst>
              <a:outerShdw blurRad="508000" dist="279400" dir="8100000" algn="tr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椭圆 33"/>
            <p:cNvSpPr/>
            <p:nvPr/>
          </p:nvSpPr>
          <p:spPr>
            <a:xfrm>
              <a:off x="1988455" y="1988456"/>
              <a:ext cx="2881088" cy="2881088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90000"/>
                  </a:schemeClr>
                </a:gs>
                <a:gs pos="96000">
                  <a:schemeClr val="bg1"/>
                </a:gs>
                <a:gs pos="48000">
                  <a:srgbClr val="F3F3F3"/>
                </a:gs>
              </a:gsLst>
              <a:lin ang="81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Freeform 7"/>
          <p:cNvSpPr>
            <a:spLocks noEditPoints="1"/>
          </p:cNvSpPr>
          <p:nvPr userDrawn="1"/>
        </p:nvSpPr>
        <p:spPr bwMode="auto">
          <a:xfrm flipH="1">
            <a:off x="11588328" y="6194097"/>
            <a:ext cx="314112" cy="321966"/>
          </a:xfrm>
          <a:custGeom>
            <a:gdLst>
              <a:gd name="T0" fmla="*/ 2147483646 w 37"/>
              <a:gd name="T1" fmla="*/ 2147483646 h 38"/>
              <a:gd name="T2" fmla="*/ 2147483646 w 37"/>
              <a:gd name="T3" fmla="*/ 2147483646 h 38"/>
              <a:gd name="T4" fmla="*/ 2147483646 w 37"/>
              <a:gd name="T5" fmla="*/ 2147483646 h 38"/>
              <a:gd name="T6" fmla="*/ 2147483646 w 37"/>
              <a:gd name="T7" fmla="*/ 2147483646 h 38"/>
              <a:gd name="T8" fmla="*/ 2147483646 w 37"/>
              <a:gd name="T9" fmla="*/ 2147483646 h 38"/>
              <a:gd name="T10" fmla="*/ 0 w 37"/>
              <a:gd name="T11" fmla="*/ 2147483646 h 38"/>
              <a:gd name="T12" fmla="*/ 2147483646 w 37"/>
              <a:gd name="T13" fmla="*/ 2147483646 h 38"/>
              <a:gd name="T14" fmla="*/ 2147483646 w 37"/>
              <a:gd name="T15" fmla="*/ 2147483646 h 38"/>
              <a:gd name="T16" fmla="*/ 2147483646 w 37"/>
              <a:gd name="T17" fmla="*/ 0 h 38"/>
              <a:gd name="T18" fmla="*/ 2147483646 w 37"/>
              <a:gd name="T19" fmla="*/ 2147483646 h 38"/>
              <a:gd name="T20" fmla="*/ 2147483646 w 37"/>
              <a:gd name="T21" fmla="*/ 2147483646 h 38"/>
              <a:gd name="T22" fmla="*/ 2147483646 w 37"/>
              <a:gd name="T23" fmla="*/ 2147483646 h 38"/>
              <a:gd name="T24" fmla="*/ 2147483646 w 37"/>
              <a:gd name="T25" fmla="*/ 2147483646 h 38"/>
              <a:gd name="T26" fmla="*/ 2147483646 w 37"/>
              <a:gd name="T27" fmla="*/ 2147483646 h 38"/>
              <a:gd name="T28" fmla="*/ 2147483646 w 37"/>
              <a:gd name="T29" fmla="*/ 2147483646 h 38"/>
              <a:gd name="T30" fmla="*/ 2147483646 w 37"/>
              <a:gd name="T31" fmla="*/ 2147483646 h 38"/>
              <a:gd name="T32" fmla="*/ 2147483646 w 37"/>
              <a:gd name="T33" fmla="*/ 2147483646 h 38"/>
              <a:gd name="T34" fmla="*/ 2147483646 w 37"/>
              <a:gd name="T35" fmla="*/ 2147483646 h 38"/>
              <a:gd name="T36" fmla="*/ 2147483646 w 37"/>
              <a:gd name="T37" fmla="*/ 2147483646 h 38"/>
              <a:gd name="T38" fmla="*/ 2147483646 w 37"/>
              <a:gd name="T39" fmla="*/ 2147483646 h 38"/>
              <a:gd name="T40" fmla="*/ 2147483646 w 37"/>
              <a:gd name="T41" fmla="*/ 2147483646 h 38"/>
              <a:gd name="T42" fmla="*/ 2147483646 w 37"/>
              <a:gd name="T43" fmla="*/ 2147483646 h 38"/>
              <a:gd name="T44" fmla="*/ 2147483646 w 37"/>
              <a:gd name="T45" fmla="*/ 2147483646 h 38"/>
              <a:gd name="T46" fmla="*/ 2147483646 w 37"/>
              <a:gd name="T47" fmla="*/ 2147483646 h 38"/>
              <a:gd name="T48" fmla="*/ 2147483646 w 37"/>
              <a:gd name="T49" fmla="*/ 2147483646 h 38"/>
              <a:gd name="T50" fmla="*/ 2147483646 w 37"/>
              <a:gd name="T51" fmla="*/ 0 h 38"/>
              <a:gd name="T52" fmla="*/ 2147483646 w 37"/>
              <a:gd name="T53" fmla="*/ 2147483646 h 38"/>
              <a:gd name="T54" fmla="*/ 2147483646 w 37"/>
              <a:gd name="T55" fmla="*/ 2147483646 h 38"/>
              <a:gd name="T56" fmla="*/ 2147483646 w 37"/>
              <a:gd name="T57" fmla="*/ 2147483646 h 38"/>
              <a:gd name="T58" fmla="*/ 2147483646 w 37"/>
              <a:gd name="T59" fmla="*/ 2147483646 h 38"/>
              <a:gd name="T60" fmla="*/ 2147483646 w 37"/>
              <a:gd name="T61" fmla="*/ 2147483646 h 38"/>
              <a:gd name="T62" fmla="*/ 2147483646 w 37"/>
              <a:gd name="T63" fmla="*/ 2147483646 h 38"/>
              <a:gd name="T64" fmla="*/ 2147483646 w 37"/>
              <a:gd name="T65" fmla="*/ 2147483646 h 38"/>
              <a:gd name="T66" fmla="*/ 2147483646 w 37"/>
              <a:gd name="T67" fmla="*/ 2147483646 h 38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</a:gdLst>
            <a:cxnLst>
              <a:cxn ang="T68">
                <a:pos x="T0" y="T1"/>
              </a:cxn>
              <a:cxn ang="T69">
                <a:pos x="T2" y="T3"/>
              </a:cxn>
              <a:cxn ang="T70">
                <a:pos x="T4" y="T5"/>
              </a:cxn>
              <a:cxn ang="T71">
                <a:pos x="T6" y="T7"/>
              </a:cxn>
              <a:cxn ang="T72">
                <a:pos x="T8" y="T9"/>
              </a:cxn>
              <a:cxn ang="T73">
                <a:pos x="T10" y="T11"/>
              </a:cxn>
              <a:cxn ang="T74">
                <a:pos x="T12" y="T13"/>
              </a:cxn>
              <a:cxn ang="T75">
                <a:pos x="T14" y="T15"/>
              </a:cxn>
              <a:cxn ang="T76">
                <a:pos x="T16" y="T17"/>
              </a:cxn>
              <a:cxn ang="T77">
                <a:pos x="T18" y="T19"/>
              </a:cxn>
              <a:cxn ang="T78">
                <a:pos x="T20" y="T21"/>
              </a:cxn>
              <a:cxn ang="T79">
                <a:pos x="T22" y="T23"/>
              </a:cxn>
              <a:cxn ang="T80">
                <a:pos x="T24" y="T25"/>
              </a:cxn>
              <a:cxn ang="T81">
                <a:pos x="T26" y="T27"/>
              </a:cxn>
              <a:cxn ang="T82">
                <a:pos x="T28" y="T29"/>
              </a:cxn>
              <a:cxn ang="T83">
                <a:pos x="T30" y="T31"/>
              </a:cxn>
              <a:cxn ang="T84">
                <a:pos x="T32" y="T33"/>
              </a:cxn>
              <a:cxn ang="T85">
                <a:pos x="T34" y="T35"/>
              </a:cxn>
              <a:cxn ang="T86">
                <a:pos x="T36" y="T37"/>
              </a:cxn>
              <a:cxn ang="T87">
                <a:pos x="T38" y="T39"/>
              </a:cxn>
              <a:cxn ang="T88">
                <a:pos x="T40" y="T41"/>
              </a:cxn>
              <a:cxn ang="T89">
                <a:pos x="T42" y="T43"/>
              </a:cxn>
              <a:cxn ang="T90">
                <a:pos x="T44" y="T45"/>
              </a:cxn>
              <a:cxn ang="T91">
                <a:pos x="T46" y="T47"/>
              </a:cxn>
              <a:cxn ang="T92">
                <a:pos x="T48" y="T49"/>
              </a:cxn>
              <a:cxn ang="T93">
                <a:pos x="T50" y="T51"/>
              </a:cxn>
              <a:cxn ang="T94">
                <a:pos x="T52" y="T53"/>
              </a:cxn>
              <a:cxn ang="T95">
                <a:pos x="T54" y="T55"/>
              </a:cxn>
              <a:cxn ang="T96">
                <a:pos x="T56" y="T57"/>
              </a:cxn>
              <a:cxn ang="T97">
                <a:pos x="T58" y="T59"/>
              </a:cxn>
              <a:cxn ang="T98">
                <a:pos x="T60" y="T61"/>
              </a:cxn>
              <a:cxn ang="T99">
                <a:pos x="T62" y="T63"/>
              </a:cxn>
              <a:cxn ang="T100">
                <a:pos x="T64" y="T65"/>
              </a:cxn>
              <a:cxn ang="T101">
                <a:pos x="T66" y="T67"/>
              </a:cxn>
            </a:cxnLst>
            <a:rect l="0" t="0" r="r" b="b"/>
            <a:pathLst>
              <a:path w="37" h="38">
                <a:moveTo>
                  <a:pt x="22" y="36"/>
                </a:moveTo>
                <a:cubicBezTo>
                  <a:pt x="20" y="38"/>
                  <a:pt x="20" y="38"/>
                  <a:pt x="20" y="38"/>
                </a:cubicBezTo>
                <a:cubicBezTo>
                  <a:pt x="20" y="38"/>
                  <a:pt x="20" y="38"/>
                  <a:pt x="19" y="38"/>
                </a:cubicBezTo>
                <a:cubicBezTo>
                  <a:pt x="19" y="38"/>
                  <a:pt x="19" y="38"/>
                  <a:pt x="19" y="38"/>
                </a:cubicBezTo>
                <a:cubicBezTo>
                  <a:pt x="1" y="20"/>
                  <a:pt x="1" y="20"/>
                  <a:pt x="1" y="20"/>
                </a:cubicBezTo>
                <a:cubicBezTo>
                  <a:pt x="1" y="20"/>
                  <a:pt x="0" y="19"/>
                  <a:pt x="0" y="19"/>
                </a:cubicBezTo>
                <a:cubicBezTo>
                  <a:pt x="0" y="19"/>
                  <a:pt x="1" y="18"/>
                  <a:pt x="1" y="18"/>
                </a:cubicBezTo>
                <a:cubicBezTo>
                  <a:pt x="19" y="1"/>
                  <a:pt x="19" y="1"/>
                  <a:pt x="19" y="1"/>
                </a:cubicBezTo>
                <a:cubicBezTo>
                  <a:pt x="19" y="0"/>
                  <a:pt x="19" y="0"/>
                  <a:pt x="19" y="0"/>
                </a:cubicBezTo>
                <a:cubicBezTo>
                  <a:pt x="20" y="0"/>
                  <a:pt x="20" y="0"/>
                  <a:pt x="20" y="1"/>
                </a:cubicBezTo>
                <a:cubicBezTo>
                  <a:pt x="22" y="2"/>
                  <a:pt x="22" y="2"/>
                  <a:pt x="22" y="2"/>
                </a:cubicBezTo>
                <a:cubicBezTo>
                  <a:pt x="22" y="3"/>
                  <a:pt x="23" y="3"/>
                  <a:pt x="23" y="3"/>
                </a:cubicBezTo>
                <a:cubicBezTo>
                  <a:pt x="23" y="4"/>
                  <a:pt x="22" y="4"/>
                  <a:pt x="22" y="4"/>
                </a:cubicBezTo>
                <a:cubicBezTo>
                  <a:pt x="7" y="19"/>
                  <a:pt x="7" y="19"/>
                  <a:pt x="7" y="19"/>
                </a:cubicBezTo>
                <a:cubicBezTo>
                  <a:pt x="22" y="34"/>
                  <a:pt x="22" y="34"/>
                  <a:pt x="22" y="34"/>
                </a:cubicBezTo>
                <a:cubicBezTo>
                  <a:pt x="22" y="34"/>
                  <a:pt x="23" y="35"/>
                  <a:pt x="23" y="35"/>
                </a:cubicBezTo>
                <a:cubicBezTo>
                  <a:pt x="23" y="35"/>
                  <a:pt x="22" y="36"/>
                  <a:pt x="22" y="36"/>
                </a:cubicBezTo>
                <a:close/>
                <a:moveTo>
                  <a:pt x="37" y="36"/>
                </a:moveTo>
                <a:cubicBezTo>
                  <a:pt x="35" y="38"/>
                  <a:pt x="35" y="38"/>
                  <a:pt x="35" y="38"/>
                </a:cubicBezTo>
                <a:cubicBezTo>
                  <a:pt x="35" y="38"/>
                  <a:pt x="34" y="38"/>
                  <a:pt x="34" y="38"/>
                </a:cubicBezTo>
                <a:cubicBezTo>
                  <a:pt x="34" y="38"/>
                  <a:pt x="33" y="38"/>
                  <a:pt x="33" y="38"/>
                </a:cubicBezTo>
                <a:cubicBezTo>
                  <a:pt x="15" y="20"/>
                  <a:pt x="15" y="20"/>
                  <a:pt x="15" y="20"/>
                </a:cubicBezTo>
                <a:cubicBezTo>
                  <a:pt x="15" y="20"/>
                  <a:pt x="15" y="19"/>
                  <a:pt x="15" y="19"/>
                </a:cubicBezTo>
                <a:cubicBezTo>
                  <a:pt x="15" y="19"/>
                  <a:pt x="15" y="18"/>
                  <a:pt x="15" y="18"/>
                </a:cubicBezTo>
                <a:cubicBezTo>
                  <a:pt x="33" y="1"/>
                  <a:pt x="33" y="1"/>
                  <a:pt x="33" y="1"/>
                </a:cubicBezTo>
                <a:cubicBezTo>
                  <a:pt x="33" y="0"/>
                  <a:pt x="34" y="0"/>
                  <a:pt x="34" y="0"/>
                </a:cubicBezTo>
                <a:cubicBezTo>
                  <a:pt x="34" y="0"/>
                  <a:pt x="35" y="0"/>
                  <a:pt x="35" y="1"/>
                </a:cubicBezTo>
                <a:cubicBezTo>
                  <a:pt x="37" y="2"/>
                  <a:pt x="37" y="2"/>
                  <a:pt x="37" y="2"/>
                </a:cubicBezTo>
                <a:cubicBezTo>
                  <a:pt x="37" y="3"/>
                  <a:pt x="37" y="3"/>
                  <a:pt x="37" y="3"/>
                </a:cubicBezTo>
                <a:cubicBezTo>
                  <a:pt x="37" y="4"/>
                  <a:pt x="37" y="4"/>
                  <a:pt x="37" y="4"/>
                </a:cubicBezTo>
                <a:cubicBezTo>
                  <a:pt x="22" y="19"/>
                  <a:pt x="22" y="19"/>
                  <a:pt x="22" y="19"/>
                </a:cubicBezTo>
                <a:cubicBezTo>
                  <a:pt x="37" y="34"/>
                  <a:pt x="37" y="34"/>
                  <a:pt x="37" y="34"/>
                </a:cubicBezTo>
                <a:cubicBezTo>
                  <a:pt x="37" y="34"/>
                  <a:pt x="37" y="35"/>
                  <a:pt x="37" y="35"/>
                </a:cubicBezTo>
                <a:cubicBezTo>
                  <a:pt x="37" y="35"/>
                  <a:pt x="37" y="36"/>
                  <a:pt x="37" y="36"/>
                </a:cubicBezTo>
                <a:close/>
              </a:path>
            </a:pathLst>
          </a:custGeom>
          <a:solidFill>
            <a:srgbClr val="327DF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sym typeface="+mn-lt"/>
            </a:endParaRPr>
          </a:p>
        </p:txBody>
      </p:sp>
      <p:grpSp>
        <p:nvGrpSpPr>
          <p:cNvPr id="14" name="组合 13"/>
          <p:cNvGrpSpPr/>
          <p:nvPr userDrawn="1"/>
        </p:nvGrpSpPr>
        <p:grpSpPr>
          <a:xfrm>
            <a:off x="10736580" y="4803140"/>
            <a:ext cx="672465" cy="672465"/>
            <a:chOff x="1879599" y="1879600"/>
            <a:chExt cx="3098800" cy="3098800"/>
          </a:xfrm>
          <a:solidFill>
            <a:srgbClr val="327DFA"/>
          </a:solidFill>
        </p:grpSpPr>
        <p:sp>
          <p:nvSpPr>
            <p:cNvPr id="15" name="公众号：陈西设计之家。微信搜索即可"/>
            <p:cNvSpPr/>
            <p:nvPr/>
          </p:nvSpPr>
          <p:spPr>
            <a:xfrm>
              <a:off x="1879599" y="1879600"/>
              <a:ext cx="3098800" cy="3098800"/>
            </a:xfrm>
            <a:prstGeom prst="ellipse">
              <a:avLst/>
            </a:prstGeom>
            <a:grpFill/>
            <a:ln>
              <a:noFill/>
            </a:ln>
            <a:effectLst>
              <a:outerShdw blurRad="508000" dist="279400" dir="8100000" algn="tr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400"/>
            </a:p>
          </p:txBody>
        </p:sp>
        <p:sp>
          <p:nvSpPr>
            <p:cNvPr id="16" name="椭圆 15"/>
            <p:cNvSpPr/>
            <p:nvPr/>
          </p:nvSpPr>
          <p:spPr>
            <a:xfrm>
              <a:off x="1988455" y="1988456"/>
              <a:ext cx="2881088" cy="2881088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400"/>
            </a:p>
          </p:txBody>
        </p:sp>
      </p:grpSp>
      <p:grpSp>
        <p:nvGrpSpPr>
          <p:cNvPr id="61" name="组合 60"/>
          <p:cNvGrpSpPr/>
          <p:nvPr userDrawn="1"/>
        </p:nvGrpSpPr>
        <p:grpSpPr>
          <a:xfrm>
            <a:off x="5488017" y="3619857"/>
            <a:ext cx="4320000" cy="0"/>
            <a:chOff x="6292530" y="3630564"/>
            <a:chExt cx="5181600" cy="0"/>
          </a:xfrm>
        </p:grpSpPr>
        <p:cxnSp>
          <p:nvCxnSpPr>
            <p:cNvPr id="35" name="直接连接符 34"/>
            <p:cNvCxnSpPr/>
            <p:nvPr/>
          </p:nvCxnSpPr>
          <p:spPr>
            <a:xfrm>
              <a:off x="6292530" y="3630564"/>
              <a:ext cx="5181600" cy="0"/>
            </a:xfrm>
            <a:prstGeom prst="line">
              <a:avLst/>
            </a:prstGeom>
            <a:ln w="12700">
              <a:solidFill>
                <a:srgbClr val="327DFA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直接连接符 58"/>
            <p:cNvCxnSpPr/>
            <p:nvPr/>
          </p:nvCxnSpPr>
          <p:spPr>
            <a:xfrm>
              <a:off x="6292530" y="3630564"/>
              <a:ext cx="744877" cy="0"/>
            </a:xfrm>
            <a:prstGeom prst="line">
              <a:avLst/>
            </a:prstGeom>
            <a:ln w="57150">
              <a:solidFill>
                <a:srgbClr val="327DFA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2" name="组合 61"/>
          <p:cNvGrpSpPr/>
          <p:nvPr userDrawn="1"/>
        </p:nvGrpSpPr>
        <p:grpSpPr>
          <a:xfrm>
            <a:off x="1410626" y="4415757"/>
            <a:ext cx="1054781" cy="1054781"/>
            <a:chOff x="1879599" y="1879600"/>
            <a:chExt cx="3098800" cy="3098800"/>
          </a:xfrm>
        </p:grpSpPr>
        <p:sp>
          <p:nvSpPr>
            <p:cNvPr id="63" name="椭圆 62"/>
            <p:cNvSpPr/>
            <p:nvPr/>
          </p:nvSpPr>
          <p:spPr>
            <a:xfrm>
              <a:off x="1879599" y="1879600"/>
              <a:ext cx="3098800" cy="30988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</a:schemeClr>
                </a:gs>
                <a:gs pos="0">
                  <a:srgbClr val="F3F3F3"/>
                </a:gs>
                <a:gs pos="83000">
                  <a:srgbClr val="F3F3F3"/>
                </a:gs>
              </a:gsLst>
              <a:lin ang="8100000" scaled="1"/>
            </a:gradFill>
            <a:ln>
              <a:noFill/>
            </a:ln>
            <a:effectLst>
              <a:outerShdw blurRad="508000" dist="279400" dir="8100000" algn="tr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/>
          </p:nvSpPr>
          <p:spPr>
            <a:xfrm>
              <a:off x="1988455" y="1988456"/>
              <a:ext cx="2881088" cy="2881088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90000"/>
                  </a:schemeClr>
                </a:gs>
                <a:gs pos="96000">
                  <a:schemeClr val="bg1"/>
                </a:gs>
                <a:gs pos="48000">
                  <a:srgbClr val="F3F3F3"/>
                </a:gs>
              </a:gsLst>
              <a:lin ang="81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6" name="图片 5" descr="天学英语logo-左右-不加小字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594360" y="447040"/>
            <a:ext cx="4271645" cy="473075"/>
          </a:xfrm>
          <a:prstGeom prst="rect">
            <a:avLst/>
          </a:prstGeom>
        </p:spPr>
      </p:pic>
      <p:pic>
        <p:nvPicPr>
          <p:cNvPr id="7" name="图片 6" descr="小天天老师形象-拿着书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447800" y="2081530"/>
            <a:ext cx="1893570" cy="2033270"/>
          </a:xfrm>
          <a:prstGeom prst="rect">
            <a:avLst/>
          </a:prstGeom>
        </p:spPr>
      </p:pic>
      <p:grpSp>
        <p:nvGrpSpPr>
          <p:cNvPr id="36" name="组合 35">
            <a:extLst>
              <a:ext uri="{FF2B5EF4-FFF2-40B4-BE49-F238E27FC236}">
                <a16:creationId xmlns:a16="http://schemas.microsoft.com/office/drawing/2014/main" xmlns="" id="{DC385A92-56AA-4A7F-3D03-37A501F1D5AA}"/>
              </a:ext>
            </a:extLst>
          </p:cNvPr>
          <p:cNvGrpSpPr/>
          <p:nvPr userDrawn="1"/>
        </p:nvGrpSpPr>
        <p:grpSpPr>
          <a:xfrm>
            <a:off x="3601920" y="161768"/>
            <a:ext cx="370667" cy="370667"/>
            <a:chOff x="1879599" y="1879600"/>
            <a:chExt cx="3098800" cy="3098800"/>
          </a:xfrm>
        </p:grpSpPr>
        <p:sp>
          <p:nvSpPr>
            <p:cNvPr id="37" name="椭圆 36">
              <a:extLst>
                <a:ext uri="{FF2B5EF4-FFF2-40B4-BE49-F238E27FC236}">
                  <a16:creationId xmlns:a16="http://schemas.microsoft.com/office/drawing/2014/main" xmlns="" id="{10711066-24BA-FA75-3F55-7F12C6DB88A2}"/>
                </a:ext>
              </a:extLst>
            </p:cNvPr>
            <p:cNvSpPr/>
            <p:nvPr/>
          </p:nvSpPr>
          <p:spPr>
            <a:xfrm>
              <a:off x="1879599" y="1879600"/>
              <a:ext cx="3098800" cy="30988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</a:schemeClr>
                </a:gs>
                <a:gs pos="0">
                  <a:srgbClr val="F3F3F3"/>
                </a:gs>
                <a:gs pos="83000">
                  <a:srgbClr val="F3F3F3"/>
                </a:gs>
              </a:gsLst>
              <a:lin ang="8100000" scaled="1"/>
            </a:gradFill>
            <a:ln>
              <a:noFill/>
            </a:ln>
            <a:effectLst>
              <a:outerShdw blurRad="508000" dist="279400" dir="8100000" algn="tr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椭圆 37">
              <a:extLst>
                <a:ext uri="{FF2B5EF4-FFF2-40B4-BE49-F238E27FC236}">
                  <a16:creationId xmlns:a16="http://schemas.microsoft.com/office/drawing/2014/main" xmlns="" id="{E49CF51C-6E47-3C90-3A3F-1A85E9A00952}"/>
                </a:ext>
              </a:extLst>
            </p:cNvPr>
            <p:cNvSpPr/>
            <p:nvPr/>
          </p:nvSpPr>
          <p:spPr>
            <a:xfrm>
              <a:off x="1988455" y="1988456"/>
              <a:ext cx="2881088" cy="2881088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90000"/>
                  </a:schemeClr>
                </a:gs>
                <a:gs pos="96000">
                  <a:schemeClr val="bg1"/>
                </a:gs>
                <a:gs pos="48000">
                  <a:srgbClr val="F3F3F3"/>
                </a:gs>
              </a:gsLst>
              <a:lin ang="81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9" name="组合 38">
            <a:extLst>
              <a:ext uri="{FF2B5EF4-FFF2-40B4-BE49-F238E27FC236}">
                <a16:creationId xmlns:a16="http://schemas.microsoft.com/office/drawing/2014/main" xmlns="" id="{9D1C5607-B487-31E8-338D-52729CAECA1B}"/>
              </a:ext>
            </a:extLst>
          </p:cNvPr>
          <p:cNvGrpSpPr/>
          <p:nvPr userDrawn="1"/>
        </p:nvGrpSpPr>
        <p:grpSpPr>
          <a:xfrm>
            <a:off x="4408470" y="1533662"/>
            <a:ext cx="605906" cy="605906"/>
            <a:chOff x="1879599" y="1879600"/>
            <a:chExt cx="3098800" cy="3098800"/>
          </a:xfrm>
        </p:grpSpPr>
        <p:sp>
          <p:nvSpPr>
            <p:cNvPr id="40" name="椭圆 39">
              <a:extLst>
                <a:ext uri="{FF2B5EF4-FFF2-40B4-BE49-F238E27FC236}">
                  <a16:creationId xmlns:a16="http://schemas.microsoft.com/office/drawing/2014/main" xmlns="" id="{8C720755-FE96-ED46-20E3-54067CEF231D}"/>
                </a:ext>
              </a:extLst>
            </p:cNvPr>
            <p:cNvSpPr/>
            <p:nvPr/>
          </p:nvSpPr>
          <p:spPr>
            <a:xfrm>
              <a:off x="1879599" y="1879600"/>
              <a:ext cx="3098800" cy="30988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</a:schemeClr>
                </a:gs>
                <a:gs pos="0">
                  <a:srgbClr val="F3F3F3"/>
                </a:gs>
                <a:gs pos="83000">
                  <a:srgbClr val="F3F3F3"/>
                </a:gs>
              </a:gsLst>
              <a:lin ang="8100000" scaled="1"/>
            </a:gradFill>
            <a:ln>
              <a:noFill/>
            </a:ln>
            <a:effectLst>
              <a:outerShdw blurRad="508000" dist="279400" dir="8100000" algn="tr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>
              <a:extLst>
                <a:ext uri="{FF2B5EF4-FFF2-40B4-BE49-F238E27FC236}">
                  <a16:creationId xmlns:a16="http://schemas.microsoft.com/office/drawing/2014/main" xmlns="" id="{E03ADB4D-35AE-81FB-1E74-D29E87C05E1B}"/>
                </a:ext>
              </a:extLst>
            </p:cNvPr>
            <p:cNvSpPr/>
            <p:nvPr/>
          </p:nvSpPr>
          <p:spPr>
            <a:xfrm>
              <a:off x="1988455" y="1988456"/>
              <a:ext cx="2881088" cy="2881088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90000"/>
                  </a:schemeClr>
                </a:gs>
                <a:gs pos="96000">
                  <a:schemeClr val="bg1"/>
                </a:gs>
                <a:gs pos="48000">
                  <a:srgbClr val="F3F3F3"/>
                </a:gs>
              </a:gsLst>
              <a:lin ang="81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094687385"/>
      </p:ext>
    </p:extLst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bg>
      <p:bgPr>
        <a:solidFill>
          <a:srgbClr val="327D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圆角矩形 25">
            <a:extLst>
              <a:ext uri="{FF2B5EF4-FFF2-40B4-BE49-F238E27FC236}">
                <a16:creationId xmlns:a16="http://schemas.microsoft.com/office/drawing/2014/main" xmlns="" id="{8613C2D5-1A12-64E3-6481-12021A8E1719}"/>
              </a:ext>
            </a:extLst>
          </p:cNvPr>
          <p:cNvSpPr/>
          <p:nvPr userDrawn="1"/>
        </p:nvSpPr>
        <p:spPr>
          <a:xfrm>
            <a:off x="160655" y="223520"/>
            <a:ext cx="11877675" cy="6410325"/>
          </a:xfrm>
          <a:prstGeom prst="roundRect">
            <a:avLst>
              <a:gd name="adj" fmla="val 2748"/>
            </a:avLst>
          </a:pr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2" name="组合 1"/>
          <p:cNvGrpSpPr/>
          <p:nvPr userDrawn="1"/>
        </p:nvGrpSpPr>
        <p:grpSpPr>
          <a:xfrm>
            <a:off x="916305" y="1536065"/>
            <a:ext cx="2755265" cy="3215640"/>
            <a:chOff x="3439" y="2879"/>
            <a:chExt cx="4339" cy="5064"/>
          </a:xfrm>
        </p:grpSpPr>
        <p:grpSp>
          <p:nvGrpSpPr>
            <p:cNvPr id="22" name="组合 21"/>
            <p:cNvGrpSpPr/>
            <p:nvPr userDrawn="1"/>
          </p:nvGrpSpPr>
          <p:grpSpPr>
            <a:xfrm>
              <a:off x="3439" y="2879"/>
              <a:ext cx="4339" cy="5064"/>
              <a:chOff x="2866937" y="827773"/>
              <a:chExt cx="3081476" cy="3596565"/>
            </a:xfrm>
            <a:solidFill>
              <a:srgbClr val="ED7D31"/>
            </a:solidFill>
          </p:grpSpPr>
          <p:sp>
            <p:nvSpPr>
              <p:cNvPr id="23" name="六边形 22"/>
              <p:cNvSpPr/>
              <p:nvPr/>
            </p:nvSpPr>
            <p:spPr>
              <a:xfrm rot="5400000">
                <a:off x="2620419" y="1096346"/>
                <a:ext cx="3574510" cy="3081474"/>
              </a:xfrm>
              <a:prstGeom prst="hexagon">
                <a:avLst/>
              </a:prstGeom>
              <a:solidFill>
                <a:srgbClr val="327DF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/>
              </a:p>
            </p:txBody>
          </p:sp>
          <p:sp>
            <p:nvSpPr>
              <p:cNvPr id="24" name="任意多边形: 形状 23"/>
              <p:cNvSpPr/>
              <p:nvPr/>
            </p:nvSpPr>
            <p:spPr>
              <a:xfrm>
                <a:off x="2877954" y="827773"/>
                <a:ext cx="3070459" cy="779646"/>
              </a:xfrm>
              <a:custGeom>
                <a:gdLst>
                  <a:gd name="connsiteX0" fmla="*/ 0 w 3070459"/>
                  <a:gd name="connsiteY0" fmla="*/ 779646 h 779646"/>
                  <a:gd name="connsiteX1" fmla="*/ 1520791 w 3070459"/>
                  <a:gd name="connsiteY1" fmla="*/ 0 h 779646"/>
                  <a:gd name="connsiteX2" fmla="*/ 3070459 w 3070459"/>
                  <a:gd name="connsiteY2" fmla="*/ 779646 h 779646"/>
                  <a:gd name="connsiteX3" fmla="*/ 0 w 3070459"/>
                  <a:gd name="connsiteY3" fmla="*/ 779646 h 7796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070459" h="779646">
                    <a:moveTo>
                      <a:pt x="0" y="779646"/>
                    </a:moveTo>
                    <a:lnTo>
                      <a:pt x="1520791" y="0"/>
                    </a:lnTo>
                    <a:lnTo>
                      <a:pt x="3070459" y="779646"/>
                    </a:lnTo>
                    <a:lnTo>
                      <a:pt x="0" y="779646"/>
                    </a:lnTo>
                    <a:close/>
                  </a:path>
                </a:pathLst>
              </a:custGeom>
              <a:solidFill>
                <a:srgbClr val="327DF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/>
              </a:p>
            </p:txBody>
          </p:sp>
        </p:grpSp>
        <p:sp>
          <p:nvSpPr>
            <p:cNvPr id="5" name="TextBox 4"/>
            <p:cNvSpPr txBox="1"/>
            <p:nvPr userDrawn="1"/>
          </p:nvSpPr>
          <p:spPr bwMode="auto">
            <a:xfrm>
              <a:off x="4128" y="4365"/>
              <a:ext cx="2911" cy="143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5330" kern="0" spc="-150" noProof="1">
                  <a:ln w="1905">
                    <a:noFill/>
                  </a:ln>
                  <a:solidFill>
                    <a:schemeClr val="bg1"/>
                  </a:solidFill>
                  <a:latin typeface="思源黑体 CN Bold" panose="020b0800000000000000" charset="-122"/>
                  <a:ea typeface="思源黑体 CN Bold" panose="020b0800000000000000" charset="-122"/>
                </a:rPr>
                <a:t>目录</a:t>
              </a:r>
            </a:p>
          </p:txBody>
        </p:sp>
        <p:sp>
          <p:nvSpPr>
            <p:cNvPr id="6" name="TextBox 5"/>
            <p:cNvSpPr txBox="1">
              <a:spLocks noChangeArrowheads="1"/>
            </p:cNvSpPr>
            <p:nvPr userDrawn="1"/>
          </p:nvSpPr>
          <p:spPr bwMode="auto">
            <a:xfrm>
              <a:off x="4127" y="5569"/>
              <a:ext cx="3140" cy="79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665" b="1">
                  <a:solidFill>
                    <a:schemeClr val="bg1"/>
                  </a:solidFill>
                  <a:latin typeface="思源黑体 CN Bold" panose="020b0800000000000000" charset="-122"/>
                  <a:ea typeface="思源黑体 CN Bold" panose="020b0800000000000000" charset="-122"/>
                </a:rPr>
                <a:t>CONTENTS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85191704"/>
      </p:ext>
    </p:extLst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 21"/>
          <p:cNvSpPr/>
          <p:nvPr/>
        </p:nvSpPr>
        <p:spPr>
          <a:xfrm rot="16200000">
            <a:off x="8572313" y="3238064"/>
            <a:ext cx="3050927" cy="4188450"/>
          </a:xfrm>
          <a:custGeom>
            <a:gdLst>
              <a:gd name="connsiteX0" fmla="*/ 3050927 w 3050927"/>
              <a:gd name="connsiteY0" fmla="*/ 4188450 h 4188450"/>
              <a:gd name="connsiteX1" fmla="*/ 0 w 3050927"/>
              <a:gd name="connsiteY1" fmla="*/ 4188449 h 4188450"/>
              <a:gd name="connsiteX2" fmla="*/ 0 w 3050927"/>
              <a:gd name="connsiteY2" fmla="*/ 0 h 4188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050927" h="4188450">
                <a:moveTo>
                  <a:pt x="3050927" y="4188450"/>
                </a:moveTo>
                <a:lnTo>
                  <a:pt x="0" y="4188449"/>
                </a:lnTo>
                <a:lnTo>
                  <a:pt x="0" y="0"/>
                </a:lnTo>
                <a:close/>
              </a:path>
            </a:pathLst>
          </a:custGeom>
          <a:solidFill>
            <a:srgbClr val="327DF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2" name="任意多边形: 形状 11">
            <a:extLst>
              <a:ext uri="{FF2B5EF4-FFF2-40B4-BE49-F238E27FC236}">
                <a16:creationId xmlns:a16="http://schemas.microsoft.com/office/drawing/2014/main" xmlns="" id="{D763D8C8-9AF5-1384-43AF-FE4D8C290DD5}"/>
              </a:ext>
            </a:extLst>
          </p:cNvPr>
          <p:cNvSpPr/>
          <p:nvPr userDrawn="1"/>
        </p:nvSpPr>
        <p:spPr>
          <a:xfrm rot="10800000" flipH="1">
            <a:off x="-65" y="0"/>
            <a:ext cx="6490800" cy="4726800"/>
          </a:xfrm>
          <a:custGeom>
            <a:gdLst>
              <a:gd name="connsiteX0" fmla="*/ 0 w 6490800"/>
              <a:gd name="connsiteY0" fmla="*/ 4726800 h 4726800"/>
              <a:gd name="connsiteX1" fmla="*/ 6490800 w 6490800"/>
              <a:gd name="connsiteY1" fmla="*/ 4726800 h 4726800"/>
              <a:gd name="connsiteX2" fmla="*/ 3454035 w 6490800"/>
              <a:gd name="connsiteY2" fmla="*/ 2515334 h 4726800"/>
              <a:gd name="connsiteX3" fmla="*/ 3425163 w 6490800"/>
              <a:gd name="connsiteY3" fmla="*/ 2556009 h 4726800"/>
              <a:gd name="connsiteX4" fmla="*/ 2605153 w 6490800"/>
              <a:gd name="connsiteY4" fmla="*/ 2963405 h 4726800"/>
              <a:gd name="connsiteX5" fmla="*/ 1542480 w 6490800"/>
              <a:gd name="connsiteY5" fmla="*/ 1843900 h 4726800"/>
              <a:gd name="connsiteX6" fmla="*/ 1670739 w 6490800"/>
              <a:gd name="connsiteY6" fmla="*/ 1310277 h 4726800"/>
              <a:gd name="connsiteX7" fmla="*/ 1708749 w 6490800"/>
              <a:gd name="connsiteY7" fmla="*/ 1244364 h 4726800"/>
              <a:gd name="connsiteX8" fmla="*/ 0 w 6490800"/>
              <a:gd name="connsiteY8" fmla="*/ 0 h 4726800"/>
              <a:gd name="connsiteX9" fmla="*/ 0 w 6490800"/>
              <a:gd name="connsiteY9" fmla="*/ 4726800 h 4726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490800" h="4726800">
                <a:moveTo>
                  <a:pt x="0" y="4726800"/>
                </a:moveTo>
                <a:lnTo>
                  <a:pt x="6490800" y="4726800"/>
                </a:lnTo>
                <a:lnTo>
                  <a:pt x="3454035" y="2515334"/>
                </a:lnTo>
                <a:lnTo>
                  <a:pt x="3425163" y="2556009"/>
                </a:lnTo>
                <a:cubicBezTo>
                  <a:pt x="3230253" y="2804816"/>
                  <a:pt x="2935283" y="2963405"/>
                  <a:pt x="2605153" y="2963405"/>
                </a:cubicBezTo>
                <a:cubicBezTo>
                  <a:pt x="2018255" y="2963405"/>
                  <a:pt x="1542480" y="2462186"/>
                  <a:pt x="1542480" y="1843900"/>
                </a:cubicBezTo>
                <a:cubicBezTo>
                  <a:pt x="1542480" y="1650686"/>
                  <a:pt x="1588942" y="1468904"/>
                  <a:pt x="1670739" y="1310277"/>
                </a:cubicBezTo>
                <a:lnTo>
                  <a:pt x="1708749" y="1244364"/>
                </a:lnTo>
                <a:lnTo>
                  <a:pt x="0" y="0"/>
                </a:lnTo>
                <a:lnTo>
                  <a:pt x="0" y="4726800"/>
                </a:lnTo>
                <a:close/>
              </a:path>
            </a:pathLst>
          </a:custGeom>
          <a:solidFill>
            <a:srgbClr val="327DF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" name="图片 4" descr="PNG"/>
          <p:cNvPicPr>
            <a:picLocks noChangeAspect="1"/>
          </p:cNvPicPr>
          <p:nvPr userDrawn="1"/>
        </p:nvPicPr>
        <p:blipFill>
          <a:blip r:embed="rId1"/>
          <a:srcRect t="-5073" r="71250"/>
          <a:stretch>
            <a:fillRect/>
          </a:stretch>
        </p:blipFill>
        <p:spPr>
          <a:xfrm>
            <a:off x="1612265" y="1854200"/>
            <a:ext cx="2055495" cy="195262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6" name="图片 5" descr="天学英语logo-左右-不加小字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630795" y="289560"/>
            <a:ext cx="4271645" cy="47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3777326"/>
      </p:ext>
    </p:extLst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-logo左">
    <p:bg>
      <p:bgPr>
        <a:solidFill>
          <a:srgbClr val="327D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圆角矩形 25"/>
          <p:cNvSpPr/>
          <p:nvPr userDrawn="1"/>
        </p:nvSpPr>
        <p:spPr>
          <a:xfrm>
            <a:off x="160655" y="223520"/>
            <a:ext cx="11877675" cy="6410325"/>
          </a:xfrm>
          <a:prstGeom prst="roundRect">
            <a:avLst>
              <a:gd name="adj" fmla="val 2748"/>
            </a:avLst>
          </a:pr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1" name="图片 20" descr="C:\Users\Administrator\Desktop\19-logo-png\天学英语logo-左右-不加小字.png天学英语logo-左右-不加小字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371793" y="409893"/>
            <a:ext cx="3834130" cy="424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69489"/>
      </p:ext>
    </p:extLst>
  </p:cSld>
  <p:clrMapOvr>
    <a:masterClrMapping/>
  </p:clrMapOvr>
  <p:transition spd="slow" advClick="0" advTm="0"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-logo右">
    <p:bg>
      <p:bgPr>
        <a:solidFill>
          <a:srgbClr val="327D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圆角矩形 25"/>
          <p:cNvSpPr/>
          <p:nvPr userDrawn="1"/>
        </p:nvSpPr>
        <p:spPr>
          <a:xfrm>
            <a:off x="157162" y="223837"/>
            <a:ext cx="11877675" cy="6410325"/>
          </a:xfrm>
          <a:prstGeom prst="roundRect">
            <a:avLst>
              <a:gd name="adj" fmla="val 2748"/>
            </a:avLst>
          </a:pr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1" name="图片 20" descr="C:\Users\Administrator\Desktop\19-logo-png\天学英语logo-左右-不加小字.png天学英语logo-左右-不加小字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8068310" y="409893"/>
            <a:ext cx="3834130" cy="424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4535326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语言知识及故事梗概">
    <p:bg>
      <p:bgPr>
        <a:solidFill>
          <a:srgbClr val="327D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圆角矩形 25"/>
          <p:cNvSpPr/>
          <p:nvPr userDrawn="1"/>
        </p:nvSpPr>
        <p:spPr>
          <a:xfrm>
            <a:off x="157162" y="223837"/>
            <a:ext cx="11877675" cy="6410325"/>
          </a:xfrm>
          <a:prstGeom prst="roundRect">
            <a:avLst>
              <a:gd name="adj" fmla="val 2748"/>
            </a:avLst>
          </a:pr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1" name="图片 20" descr="C:\Users\Administrator\Desktop\19-logo-png\天学英语logo-左右-不加小字.png天学英语logo-左右-不加小字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8068310" y="409893"/>
            <a:ext cx="3834130" cy="424815"/>
          </a:xfrm>
          <a:prstGeom prst="rect">
            <a:avLst/>
          </a:prstGeom>
        </p:spPr>
      </p:pic>
      <p:sp>
        <p:nvSpPr>
          <p:cNvPr id="5" name="圆角矩形 3">
            <a:extLst>
              <a:ext uri="{FF2B5EF4-FFF2-40B4-BE49-F238E27FC236}">
                <a16:creationId xmlns:a16="http://schemas.microsoft.com/office/drawing/2014/main" xmlns="" id="{9B7A4FB1-8A66-D357-EC86-610DE64B53A2}"/>
              </a:ext>
            </a:extLst>
          </p:cNvPr>
          <p:cNvSpPr/>
          <p:nvPr userDrawn="1"/>
        </p:nvSpPr>
        <p:spPr>
          <a:xfrm>
            <a:off x="157160" y="409893"/>
            <a:ext cx="3780000" cy="432000"/>
          </a:xfrm>
          <a:prstGeom prst="rect">
            <a:avLst/>
          </a:prstGeom>
          <a:gradFill flip="none" rotWithShape="1">
            <a:gsLst>
              <a:gs pos="0">
                <a:srgbClr val="327DFA"/>
              </a:gs>
              <a:gs pos="50000">
                <a:srgbClr val="327DFA"/>
              </a:gs>
              <a:gs pos="80000">
                <a:srgbClr val="327DFA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1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200">
                <a:latin typeface="思源黑体 CN Bold" panose="020b0800000000000000" pitchFamily="34" charset="-122"/>
                <a:ea typeface="思源黑体 CN Bold" panose="020b0800000000000000" pitchFamily="34" charset="-122"/>
                <a:sym typeface="Arial" pitchFamily="34" charset="0"/>
              </a:rPr>
              <a:t>一、语言知识及故事梗概</a:t>
            </a:r>
            <a:endParaRPr lang="en-US" altLang="zh-CN" sz="2200">
              <a:latin typeface="思源黑体 CN Bold" panose="020b0800000000000000" pitchFamily="34" charset="-122"/>
              <a:ea typeface="思源黑体 CN Bold" panose="020b0800000000000000" pitchFamily="34" charset="-122"/>
              <a:sym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3322206"/>
      </p:ext>
    </p:extLst>
  </p:cSld>
  <p:clrMapOvr>
    <a:masterClrMapping/>
  </p:clrMapOvr>
  <p:transition spd="slow" advClick="0" advTm="0"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故事解读与分析">
    <p:bg>
      <p:bgPr>
        <a:solidFill>
          <a:srgbClr val="327D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圆角矩形 25"/>
          <p:cNvSpPr/>
          <p:nvPr userDrawn="1"/>
        </p:nvSpPr>
        <p:spPr>
          <a:xfrm>
            <a:off x="157162" y="223837"/>
            <a:ext cx="11877675" cy="6410325"/>
          </a:xfrm>
          <a:prstGeom prst="roundRect">
            <a:avLst>
              <a:gd name="adj" fmla="val 2748"/>
            </a:avLst>
          </a:pr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1" name="图片 20" descr="C:\Users\Administrator\Desktop\19-logo-png\天学英语logo-左右-不加小字.png天学英语logo-左右-不加小字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8068310" y="409893"/>
            <a:ext cx="3834130" cy="424815"/>
          </a:xfrm>
          <a:prstGeom prst="rect">
            <a:avLst/>
          </a:prstGeom>
        </p:spPr>
      </p:pic>
      <p:sp>
        <p:nvSpPr>
          <p:cNvPr id="5" name="圆角矩形 3">
            <a:extLst>
              <a:ext uri="{FF2B5EF4-FFF2-40B4-BE49-F238E27FC236}">
                <a16:creationId xmlns:a16="http://schemas.microsoft.com/office/drawing/2014/main" xmlns="" id="{9B7A4FB1-8A66-D357-EC86-610DE64B53A2}"/>
              </a:ext>
            </a:extLst>
          </p:cNvPr>
          <p:cNvSpPr/>
          <p:nvPr userDrawn="1"/>
        </p:nvSpPr>
        <p:spPr>
          <a:xfrm>
            <a:off x="157160" y="409893"/>
            <a:ext cx="3427869" cy="432000"/>
          </a:xfrm>
          <a:prstGeom prst="rect">
            <a:avLst/>
          </a:prstGeom>
          <a:gradFill flip="none" rotWithShape="1">
            <a:gsLst>
              <a:gs pos="0">
                <a:srgbClr val="327DFA"/>
              </a:gs>
              <a:gs pos="50000">
                <a:srgbClr val="327DFA"/>
              </a:gs>
              <a:gs pos="80000">
                <a:srgbClr val="327DFA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1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200">
                <a:latin typeface="思源黑体 CN Bold" panose="020b0800000000000000" pitchFamily="34" charset="-122"/>
                <a:ea typeface="思源黑体 CN Bold" panose="020b0800000000000000" pitchFamily="34" charset="-122"/>
                <a:sym typeface="Arial" pitchFamily="34" charset="0"/>
              </a:rPr>
              <a:t>二、故事解读与分析</a:t>
            </a:r>
            <a:endParaRPr lang="en-US" altLang="zh-CN" sz="2200">
              <a:latin typeface="思源黑体 CN Bold" panose="020b0800000000000000" pitchFamily="34" charset="-122"/>
              <a:ea typeface="思源黑体 CN Bold" panose="020b0800000000000000" pitchFamily="34" charset="-122"/>
              <a:sym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5409735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续写内容构思">
    <p:bg>
      <p:bgPr>
        <a:solidFill>
          <a:srgbClr val="327D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圆角矩形 25"/>
          <p:cNvSpPr/>
          <p:nvPr userDrawn="1"/>
        </p:nvSpPr>
        <p:spPr>
          <a:xfrm>
            <a:off x="157162" y="223837"/>
            <a:ext cx="11877675" cy="6410325"/>
          </a:xfrm>
          <a:prstGeom prst="roundRect">
            <a:avLst>
              <a:gd name="adj" fmla="val 2748"/>
            </a:avLst>
          </a:pr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1" name="图片 20" descr="C:\Users\Administrator\Desktop\19-logo-png\天学英语logo-左右-不加小字.png天学英语logo-左右-不加小字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8068310" y="409893"/>
            <a:ext cx="3834130" cy="424815"/>
          </a:xfrm>
          <a:prstGeom prst="rect">
            <a:avLst/>
          </a:prstGeom>
        </p:spPr>
      </p:pic>
      <p:sp>
        <p:nvSpPr>
          <p:cNvPr id="5" name="圆角矩形 3">
            <a:extLst>
              <a:ext uri="{FF2B5EF4-FFF2-40B4-BE49-F238E27FC236}">
                <a16:creationId xmlns:a16="http://schemas.microsoft.com/office/drawing/2014/main" xmlns="" id="{9B7A4FB1-8A66-D357-EC86-610DE64B53A2}"/>
              </a:ext>
            </a:extLst>
          </p:cNvPr>
          <p:cNvSpPr/>
          <p:nvPr userDrawn="1"/>
        </p:nvSpPr>
        <p:spPr>
          <a:xfrm>
            <a:off x="157160" y="409893"/>
            <a:ext cx="3137583" cy="432000"/>
          </a:xfrm>
          <a:prstGeom prst="rect">
            <a:avLst/>
          </a:prstGeom>
          <a:gradFill flip="none" rotWithShape="1">
            <a:gsLst>
              <a:gs pos="0">
                <a:srgbClr val="327DFA"/>
              </a:gs>
              <a:gs pos="50000">
                <a:srgbClr val="327DFA"/>
              </a:gs>
              <a:gs pos="80000">
                <a:srgbClr val="327DFA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1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200">
                <a:latin typeface="思源黑体 CN Bold" panose="020b0800000000000000" pitchFamily="34" charset="-122"/>
                <a:ea typeface="思源黑体 CN Bold" panose="020b0800000000000000" pitchFamily="34" charset="-122"/>
                <a:sym typeface="Arial" pitchFamily="34" charset="0"/>
              </a:rPr>
              <a:t>三、续写内容构思</a:t>
            </a:r>
            <a:endParaRPr lang="en-US" altLang="zh-CN" sz="2200">
              <a:latin typeface="思源黑体 CN Bold" panose="020b0800000000000000" pitchFamily="34" charset="-122"/>
              <a:ea typeface="思源黑体 CN Bold" panose="020b0800000000000000" pitchFamily="34" charset="-122"/>
              <a:sym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5046419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创作与优化">
    <p:bg>
      <p:bgPr>
        <a:solidFill>
          <a:srgbClr val="327D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圆角矩形 25"/>
          <p:cNvSpPr/>
          <p:nvPr userDrawn="1"/>
        </p:nvSpPr>
        <p:spPr>
          <a:xfrm>
            <a:off x="157162" y="223837"/>
            <a:ext cx="11877675" cy="6410325"/>
          </a:xfrm>
          <a:prstGeom prst="roundRect">
            <a:avLst>
              <a:gd name="adj" fmla="val 2748"/>
            </a:avLst>
          </a:pr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1" name="图片 20" descr="C:\Users\Administrator\Desktop\19-logo-png\天学英语logo-左右-不加小字.png天学英语logo-左右-不加小字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8068310" y="409893"/>
            <a:ext cx="3834130" cy="424815"/>
          </a:xfrm>
          <a:prstGeom prst="rect">
            <a:avLst/>
          </a:prstGeom>
        </p:spPr>
      </p:pic>
      <p:sp>
        <p:nvSpPr>
          <p:cNvPr id="5" name="圆角矩形 3">
            <a:extLst>
              <a:ext uri="{FF2B5EF4-FFF2-40B4-BE49-F238E27FC236}">
                <a16:creationId xmlns:a16="http://schemas.microsoft.com/office/drawing/2014/main" xmlns="" id="{9B7A4FB1-8A66-D357-EC86-610DE64B53A2}"/>
              </a:ext>
            </a:extLst>
          </p:cNvPr>
          <p:cNvSpPr/>
          <p:nvPr userDrawn="1"/>
        </p:nvSpPr>
        <p:spPr>
          <a:xfrm>
            <a:off x="157160" y="409893"/>
            <a:ext cx="2832783" cy="432000"/>
          </a:xfrm>
          <a:prstGeom prst="rect">
            <a:avLst/>
          </a:prstGeom>
          <a:gradFill flip="none" rotWithShape="1">
            <a:gsLst>
              <a:gs pos="0">
                <a:srgbClr val="327DFA"/>
              </a:gs>
              <a:gs pos="50000">
                <a:srgbClr val="327DFA"/>
              </a:gs>
              <a:gs pos="80000">
                <a:srgbClr val="327DFA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1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200">
                <a:latin typeface="思源黑体 CN Bold" panose="020b0800000000000000" pitchFamily="34" charset="-122"/>
                <a:ea typeface="思源黑体 CN Bold" panose="020b0800000000000000" pitchFamily="34" charset="-122"/>
                <a:sym typeface="Arial" pitchFamily="34" charset="0"/>
              </a:rPr>
              <a:t>四、创作与优化</a:t>
            </a:r>
            <a:endParaRPr lang="en-US" altLang="zh-CN" sz="2200">
              <a:latin typeface="思源黑体 CN Bold" panose="020b0800000000000000" pitchFamily="34" charset="-122"/>
              <a:ea typeface="思源黑体 CN Bold" panose="020b0800000000000000" pitchFamily="34" charset="-122"/>
              <a:sym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3042388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范文赏析">
    <p:bg>
      <p:bgPr>
        <a:solidFill>
          <a:srgbClr val="327D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圆角矩形 25"/>
          <p:cNvSpPr/>
          <p:nvPr userDrawn="1"/>
        </p:nvSpPr>
        <p:spPr>
          <a:xfrm>
            <a:off x="157162" y="223837"/>
            <a:ext cx="11877675" cy="6410325"/>
          </a:xfrm>
          <a:prstGeom prst="roundRect">
            <a:avLst>
              <a:gd name="adj" fmla="val 2748"/>
            </a:avLst>
          </a:pr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1" name="图片 20" descr="C:\Users\Administrator\Desktop\19-logo-png\天学英语logo-左右-不加小字.png天学英语logo-左右-不加小字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8068310" y="409893"/>
            <a:ext cx="3834130" cy="424815"/>
          </a:xfrm>
          <a:prstGeom prst="rect">
            <a:avLst/>
          </a:prstGeom>
        </p:spPr>
      </p:pic>
      <p:sp>
        <p:nvSpPr>
          <p:cNvPr id="5" name="圆角矩形 3">
            <a:extLst>
              <a:ext uri="{FF2B5EF4-FFF2-40B4-BE49-F238E27FC236}">
                <a16:creationId xmlns:a16="http://schemas.microsoft.com/office/drawing/2014/main" xmlns="" id="{9B7A4FB1-8A66-D357-EC86-610DE64B53A2}"/>
              </a:ext>
            </a:extLst>
          </p:cNvPr>
          <p:cNvSpPr/>
          <p:nvPr userDrawn="1"/>
        </p:nvSpPr>
        <p:spPr>
          <a:xfrm>
            <a:off x="157160" y="409893"/>
            <a:ext cx="2469926" cy="432000"/>
          </a:xfrm>
          <a:prstGeom prst="rect">
            <a:avLst/>
          </a:prstGeom>
          <a:gradFill flip="none" rotWithShape="1">
            <a:gsLst>
              <a:gs pos="0">
                <a:srgbClr val="327DFA"/>
              </a:gs>
              <a:gs pos="50000">
                <a:srgbClr val="327DFA"/>
              </a:gs>
              <a:gs pos="80000">
                <a:srgbClr val="327DFA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1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200">
                <a:latin typeface="思源黑体 CN Bold" panose="020b0800000000000000" pitchFamily="34" charset="-122"/>
                <a:ea typeface="思源黑体 CN Bold" panose="020b0800000000000000" pitchFamily="34" charset="-122"/>
                <a:sym typeface="Arial" pitchFamily="34" charset="0"/>
              </a:rPr>
              <a:t>五、范文赏析</a:t>
            </a:r>
            <a:endParaRPr lang="en-US" altLang="zh-CN" sz="2200">
              <a:latin typeface="思源黑体 CN Bold" panose="020b0800000000000000" pitchFamily="34" charset="-122"/>
              <a:ea typeface="思源黑体 CN Bold" panose="020b0800000000000000" pitchFamily="34" charset="-122"/>
              <a:sym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2906457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10608285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7856950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4" r:id="rId2"/>
    <p:sldLayoutId id="2147483665" r:id="rId3"/>
    <p:sldLayoutId id="2147483666" r:id="rId4"/>
    <p:sldLayoutId id="2147483667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pos="416" userDrawn="1">
          <p15:clr>
            <a:srgbClr val="F26B43"/>
          </p15:clr>
        </p15:guide>
        <p15:guide id="2" pos="7256" userDrawn="1">
          <p15:clr>
            <a:srgbClr val="F26B43"/>
          </p15:clr>
        </p15:guide>
        <p15:guide id="3" orient="horz" pos="648" userDrawn="1">
          <p15:clr>
            <a:srgbClr val="F26B43"/>
          </p15:clr>
        </p15:guide>
        <p15:guide id="4" orient="horz" pos="712" userDrawn="1">
          <p15:clr>
            <a:srgbClr val="F26B43"/>
          </p15:clr>
        </p15:guide>
        <p15:guide id="5" orient="horz" pos="3928" userDrawn="1">
          <p15:clr>
            <a:srgbClr val="F26B43"/>
          </p15:clr>
        </p15:guide>
        <p15:guide id="6" orient="horz" pos="3864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Relationship Id="rId4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emf" /><Relationship Id="rId3" Type="http://schemas.openxmlformats.org/officeDocument/2006/relationships/tags" Target="../tags/tag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emf" /><Relationship Id="rId4" Type="http://schemas.openxmlformats.org/officeDocument/2006/relationships/tags" Target="../tags/tag9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4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hemeOverride" Target="../theme/themeOverride1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hemeOverride" Target="../theme/themeOverride2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themeOverride" Target="../theme/themeOverride3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1003105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xmlns="" id="{BB2EDE7F-389D-9E69-DA39-3DB4959C0D12}"/>
              </a:ext>
            </a:extLst>
          </p:cNvPr>
          <p:cNvSpPr txBox="1"/>
          <p:nvPr/>
        </p:nvSpPr>
        <p:spPr>
          <a:xfrm>
            <a:off x="4766946" y="2369820"/>
            <a:ext cx="5735207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 spc="300">
                <a:solidFill>
                  <a:srgbClr val="327DFA"/>
                </a:solidFill>
                <a:latin typeface="Times New Roman" panose="02020603050405020304" pitchFamily="18" charset="0"/>
                <a:ea typeface="思源黑体 CN Bold" panose="020b08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10</a:t>
            </a:r>
            <a:r>
              <a:rPr lang="en-US" altLang="zh-CN" sz="6000" spc="300">
                <a:solidFill>
                  <a:srgbClr val="327DFA"/>
                </a:solidFill>
                <a:effectLst/>
                <a:latin typeface="思源黑体 CN Bold" panose="020b0800000000000000" pitchFamily="34" charset="-122"/>
                <a:ea typeface="思源黑体 CN Bold" panose="020b0800000000000000" pitchFamily="34" charset="-122"/>
                <a:sym typeface="思源黑体 CN Regular" panose="020b0500000000000000" pitchFamily="34" charset="-122"/>
              </a:rPr>
              <a:t> </a:t>
            </a:r>
            <a:r>
              <a:rPr lang="zh-CN" altLang="en-US" sz="6000" spc="300">
                <a:solidFill>
                  <a:srgbClr val="327DFA"/>
                </a:solidFill>
                <a:effectLst/>
                <a:latin typeface="思源黑体 CN Bold" panose="020b0800000000000000" pitchFamily="34" charset="-122"/>
                <a:ea typeface="思源黑体 CN Bold" panose="020b0800000000000000" pitchFamily="34" charset="-122"/>
                <a:sym typeface="思源黑体 CN Regular" panose="020b0500000000000000" pitchFamily="34" charset="-122"/>
              </a:rPr>
              <a:t>温馨家庭</a:t>
            </a:r>
          </a:p>
        </p:txBody>
      </p:sp>
    </p:spTree>
    <p:extLst>
      <p:ext uri="{BB962C8B-B14F-4D97-AF65-F5344CB8AC3E}">
        <p14:creationId xmlns:p14="http://schemas.microsoft.com/office/powerpoint/2010/main" val="568485235"/>
      </p:ext>
    </p:extLst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组合 15">
            <a:extLst>
              <a:ext uri="{FF2B5EF4-FFF2-40B4-BE49-F238E27FC236}">
                <a16:creationId xmlns:a16="http://schemas.microsoft.com/office/drawing/2014/main" xmlns="" id="{D6669E42-630A-A75D-6278-18FDD0CB5717}"/>
              </a:ext>
            </a:extLst>
          </p:cNvPr>
          <p:cNvGrpSpPr/>
          <p:nvPr/>
        </p:nvGrpSpPr>
        <p:grpSpPr>
          <a:xfrm>
            <a:off x="5704205" y="2711264"/>
            <a:ext cx="5062180" cy="1419846"/>
            <a:chOff x="5704205" y="2680809"/>
            <a:chExt cx="5062180" cy="1419846"/>
          </a:xfrm>
        </p:grpSpPr>
        <p:sp>
          <p:nvSpPr>
            <p:cNvPr id="2" name="TextBox 11">
              <a:extLst>
                <a:ext uri="{FF2B5EF4-FFF2-40B4-BE49-F238E27FC236}">
                  <a16:creationId xmlns:a16="http://schemas.microsoft.com/office/drawing/2014/main" xmlns="" id="{08CA5DA3-9C89-9590-E132-8F7B8E534D53}"/>
                </a:ext>
              </a:extLst>
            </p:cNvPr>
            <p:cNvSpPr txBox="1"/>
            <p:nvPr/>
          </p:nvSpPr>
          <p:spPr bwMode="auto">
            <a:xfrm>
              <a:off x="6591935" y="2765611"/>
              <a:ext cx="4174450" cy="476726"/>
            </a:xfrm>
            <a:prstGeom prst="roundRect">
              <a:avLst/>
            </a:prstGeom>
            <a:solidFill>
              <a:srgbClr val="327DFA"/>
            </a:solidFill>
          </p:spPr>
          <p:txBody>
            <a:bodyPr wrap="none" t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800" kern="0">
                  <a:solidFill>
                    <a:schemeClr val="bg1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sym typeface="思源黑体 CN Regular" panose="020b0500000000000000" pitchFamily="34" charset="-122"/>
                </a:rPr>
                <a:t>拓展训练：写作技能培养</a:t>
              </a:r>
            </a:p>
          </p:txBody>
        </p:sp>
        <p:sp>
          <p:nvSpPr>
            <p:cNvPr id="5" name="TextBox 16">
              <a:extLst>
                <a:ext uri="{FF2B5EF4-FFF2-40B4-BE49-F238E27FC236}">
                  <a16:creationId xmlns:a16="http://schemas.microsoft.com/office/drawing/2014/main" xmlns="" id="{6AF6F591-1CD4-2C09-67E6-FD1454D82D9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704205" y="2680809"/>
              <a:ext cx="646331" cy="64633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600" b="1">
                  <a:solidFill>
                    <a:srgbClr val="327DFA"/>
                  </a:solidFill>
                  <a:latin typeface="Times New Roman" panose="02020603050405020304" pitchFamily="18" charset="0"/>
                  <a:ea typeface="思源黑体 CN Bold" panose="020b0800000000000000" pitchFamily="34" charset="-122"/>
                  <a:cs typeface="Times New Roman" panose="02020603050405020304" pitchFamily="18" charset="0"/>
                  <a:sym typeface="思源黑体 CN Regular" panose="020b0500000000000000" pitchFamily="34" charset="-122"/>
                </a:rPr>
                <a:t>02</a:t>
              </a:r>
            </a:p>
          </p:txBody>
        </p:sp>
        <p:sp>
          <p:nvSpPr>
            <p:cNvPr id="10" name="TextBox 11">
              <a:extLst>
                <a:ext uri="{FF2B5EF4-FFF2-40B4-BE49-F238E27FC236}">
                  <a16:creationId xmlns:a16="http://schemas.microsoft.com/office/drawing/2014/main" xmlns="" id="{F6936B14-D988-6663-9FBE-88C8434E2D5A}"/>
                </a:ext>
              </a:extLst>
            </p:cNvPr>
            <p:cNvSpPr txBox="1"/>
            <p:nvPr/>
          </p:nvSpPr>
          <p:spPr bwMode="auto">
            <a:xfrm>
              <a:off x="6591935" y="3274221"/>
              <a:ext cx="3005951" cy="40011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zh-CN" altLang="en-US" sz="2000" ker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思源黑体 CN Regular" panose="020b0500000000000000" pitchFamily="34" charset="-122"/>
                  <a:ea typeface="思源黑体 CN Regular" panose="020b0500000000000000" pitchFamily="34" charset="-122"/>
                  <a:sym typeface="思源黑体 CN Regular" panose="020b0500000000000000" pitchFamily="34" charset="-122"/>
                </a:rPr>
                <a:t>主题微</a:t>
              </a:r>
              <a:r>
                <a:rPr lang="zh-CN" altLang="en-US" sz="2000" kern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思源黑体 CN Regular" panose="020b0500000000000000" pitchFamily="34" charset="-122"/>
                  <a:ea typeface="思源黑体 CN Regular" panose="020b0500000000000000" pitchFamily="34" charset="-122"/>
                  <a:sym typeface="思源黑体 CN Regular" panose="020b0500000000000000" pitchFamily="34" charset="-122"/>
                </a:rPr>
                <a:t>情节</a:t>
              </a:r>
              <a:r>
                <a:rPr lang="en-US" altLang="zh-CN" sz="2000" ker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  <a:sym typeface="思源黑体 CN Regular" panose="020b0500000000000000" pitchFamily="34" charset="-122"/>
                </a:rPr>
                <a:t>——</a:t>
              </a:r>
              <a:r>
                <a:rPr lang="zh-CN" altLang="en-US" sz="2000" kern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思源黑体 CN Regular" panose="020b0500000000000000" pitchFamily="34" charset="-122"/>
                  <a:ea typeface="思源黑体 CN Regular" panose="020b0500000000000000" pitchFamily="34" charset="-122"/>
                  <a:sym typeface="思源黑体 CN Regular" panose="020b0500000000000000" pitchFamily="34" charset="-122"/>
                </a:rPr>
                <a:t>爱</a:t>
              </a:r>
              <a:r>
                <a:rPr lang="zh-CN" altLang="en-US" sz="2000" ker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思源黑体 CN Regular" panose="020b0500000000000000" pitchFamily="34" charset="-122"/>
                  <a:ea typeface="思源黑体 CN Regular" panose="020b0500000000000000" pitchFamily="34" charset="-122"/>
                  <a:sym typeface="思源黑体 CN Regular" panose="020b0500000000000000" pitchFamily="34" charset="-122"/>
                </a:rPr>
                <a:t>的和解</a:t>
              </a:r>
            </a:p>
          </p:txBody>
        </p:sp>
        <p:sp>
          <p:nvSpPr>
            <p:cNvPr id="11" name="TextBox 11">
              <a:extLst>
                <a:ext uri="{FF2B5EF4-FFF2-40B4-BE49-F238E27FC236}">
                  <a16:creationId xmlns:a16="http://schemas.microsoft.com/office/drawing/2014/main" xmlns="" id="{4E86639E-04A6-E7EB-BA69-227F2A2AE0DD}"/>
                </a:ext>
              </a:extLst>
            </p:cNvPr>
            <p:cNvSpPr txBox="1"/>
            <p:nvPr/>
          </p:nvSpPr>
          <p:spPr bwMode="auto">
            <a:xfrm>
              <a:off x="6591935" y="3700545"/>
              <a:ext cx="2749471" cy="40011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zh-CN" altLang="en-US" sz="2000" ker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思源黑体 CN Regular" panose="020b0500000000000000" pitchFamily="34" charset="-122"/>
                  <a:ea typeface="思源黑体 CN Regular" panose="020b0500000000000000" pitchFamily="34" charset="-122"/>
                  <a:sym typeface="思源黑体 CN Regular" panose="020b0500000000000000" pitchFamily="34" charset="-122"/>
                </a:rPr>
                <a:t>情绪</a:t>
              </a:r>
              <a:r>
                <a:rPr lang="zh-CN" altLang="en-US" sz="2000" kern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思源黑体 CN Regular" panose="020b0500000000000000" pitchFamily="34" charset="-122"/>
                  <a:ea typeface="思源黑体 CN Regular" panose="020b0500000000000000" pitchFamily="34" charset="-122"/>
                  <a:sym typeface="思源黑体 CN Regular" panose="020b0500000000000000" pitchFamily="34" charset="-122"/>
                </a:rPr>
                <a:t>表达</a:t>
              </a:r>
              <a:r>
                <a:rPr lang="en-US" altLang="zh-CN" sz="2000" ker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  <a:sym typeface="思源黑体 CN Regular" panose="020b0500000000000000" pitchFamily="34" charset="-122"/>
                </a:rPr>
                <a:t>——</a:t>
              </a:r>
              <a:r>
                <a:rPr lang="zh-CN" altLang="en-US" sz="2000" kern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思源黑体 CN Regular" panose="020b0500000000000000" pitchFamily="34" charset="-122"/>
                  <a:ea typeface="思源黑体 CN Regular" panose="020b0500000000000000" pitchFamily="34" charset="-122"/>
                  <a:sym typeface="思源黑体 CN Regular" panose="020b0500000000000000" pitchFamily="34" charset="-122"/>
                </a:rPr>
                <a:t>羞愧</a:t>
              </a:r>
              <a:r>
                <a:rPr lang="zh-CN" altLang="en-US" sz="2000" ker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思源黑体 CN Regular" panose="020b0500000000000000" pitchFamily="34" charset="-122"/>
                  <a:ea typeface="思源黑体 CN Regular" panose="020b0500000000000000" pitchFamily="34" charset="-122"/>
                  <a:sym typeface="思源黑体 CN Regular" panose="020b0500000000000000" pitchFamily="34" charset="-122"/>
                </a:rPr>
                <a:t>内疚</a:t>
              </a:r>
            </a:p>
          </p:txBody>
        </p:sp>
      </p:grpSp>
      <p:grpSp>
        <p:nvGrpSpPr>
          <p:cNvPr id="15" name="组合 14">
            <a:extLst>
              <a:ext uri="{FF2B5EF4-FFF2-40B4-BE49-F238E27FC236}">
                <a16:creationId xmlns:a16="http://schemas.microsoft.com/office/drawing/2014/main" xmlns="" id="{03DAFDBC-F426-A1F2-7DB2-3966FD1A562F}"/>
              </a:ext>
            </a:extLst>
          </p:cNvPr>
          <p:cNvGrpSpPr/>
          <p:nvPr/>
        </p:nvGrpSpPr>
        <p:grpSpPr>
          <a:xfrm>
            <a:off x="5701665" y="1411257"/>
            <a:ext cx="2842254" cy="1064795"/>
            <a:chOff x="5701665" y="1411257"/>
            <a:chExt cx="2842254" cy="1064795"/>
          </a:xfrm>
        </p:grpSpPr>
        <p:sp>
          <p:nvSpPr>
            <p:cNvPr id="3" name="TextBox 7">
              <a:extLst>
                <a:ext uri="{FF2B5EF4-FFF2-40B4-BE49-F238E27FC236}">
                  <a16:creationId xmlns:a16="http://schemas.microsoft.com/office/drawing/2014/main" xmlns="" id="{C4D1C1BC-008D-BA6C-F34A-09E957F4EF7E}"/>
                </a:ext>
              </a:extLst>
            </p:cNvPr>
            <p:cNvSpPr txBox="1"/>
            <p:nvPr/>
          </p:nvSpPr>
          <p:spPr bwMode="auto">
            <a:xfrm>
              <a:off x="6569710" y="1530438"/>
              <a:ext cx="1652310" cy="476726"/>
            </a:xfrm>
            <a:prstGeom prst="roundRect">
              <a:avLst/>
            </a:prstGeom>
            <a:solidFill>
              <a:srgbClr val="327DFA"/>
            </a:solidFill>
          </p:spPr>
          <p:txBody>
            <a:bodyPr wrap="none" tIns="0" bIns="0" anchor="ctr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800" kern="0">
                  <a:solidFill>
                    <a:schemeClr val="bg1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sym typeface="思源黑体 CN Regular" panose="020b0500000000000000" pitchFamily="34" charset="-122"/>
                </a:rPr>
                <a:t>语篇演练</a:t>
              </a:r>
            </a:p>
          </p:txBody>
        </p:sp>
        <p:sp>
          <p:nvSpPr>
            <p:cNvPr id="4" name="TextBox 15">
              <a:extLst>
                <a:ext uri="{FF2B5EF4-FFF2-40B4-BE49-F238E27FC236}">
                  <a16:creationId xmlns:a16="http://schemas.microsoft.com/office/drawing/2014/main" xmlns="" id="{5AF98F64-8C85-609C-F137-AA8639E9B11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701665" y="1411257"/>
              <a:ext cx="715089" cy="715089"/>
            </a:xfrm>
            <a:prstGeom prst="round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600" b="1">
                  <a:solidFill>
                    <a:srgbClr val="327DFA"/>
                  </a:solidFill>
                  <a:latin typeface="Times New Roman" panose="02020603050405020304" pitchFamily="18" charset="0"/>
                  <a:ea typeface="思源黑体 CN Bold" panose="020b0800000000000000" pitchFamily="34" charset="-122"/>
                  <a:cs typeface="Times New Roman" panose="02020603050405020304" pitchFamily="18" charset="0"/>
                  <a:sym typeface="思源黑体 CN Regular" panose="020b0500000000000000" pitchFamily="34" charset="-122"/>
                </a:rPr>
                <a:t>01</a:t>
              </a:r>
            </a:p>
          </p:txBody>
        </p:sp>
        <p:sp>
          <p:nvSpPr>
            <p:cNvPr id="13" name="TextBox 7">
              <a:extLst>
                <a:ext uri="{FF2B5EF4-FFF2-40B4-BE49-F238E27FC236}">
                  <a16:creationId xmlns:a16="http://schemas.microsoft.com/office/drawing/2014/main" xmlns="" id="{22878546-7FA1-22FF-FDA7-9419CD63FA19}"/>
                </a:ext>
              </a:extLst>
            </p:cNvPr>
            <p:cNvSpPr txBox="1"/>
            <p:nvPr/>
          </p:nvSpPr>
          <p:spPr bwMode="auto">
            <a:xfrm>
              <a:off x="6569709" y="2033378"/>
              <a:ext cx="1974210" cy="442674"/>
            </a:xfrm>
            <a:prstGeom prst="round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000" ker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  <a:sym typeface="思源黑体 CN Regular" panose="020b0500000000000000" pitchFamily="34" charset="-122"/>
                </a:rPr>
                <a:t>My New Brother</a:t>
              </a:r>
              <a:endParaRPr lang="zh-CN" altLang="en-US" sz="2000" kern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endParaRPr>
            </a:p>
          </p:txBody>
        </p:sp>
      </p:grpSp>
      <p:grpSp>
        <p:nvGrpSpPr>
          <p:cNvPr id="17" name="组合 16">
            <a:extLst>
              <a:ext uri="{FF2B5EF4-FFF2-40B4-BE49-F238E27FC236}">
                <a16:creationId xmlns:a16="http://schemas.microsoft.com/office/drawing/2014/main" xmlns="" id="{EB5E352D-9432-2776-B25A-340DF3BBBF25}"/>
              </a:ext>
            </a:extLst>
          </p:cNvPr>
          <p:cNvGrpSpPr/>
          <p:nvPr/>
        </p:nvGrpSpPr>
        <p:grpSpPr>
          <a:xfrm>
            <a:off x="5701665" y="4366321"/>
            <a:ext cx="2542580" cy="1004202"/>
            <a:chOff x="5701665" y="4366321"/>
            <a:chExt cx="2542580" cy="1004202"/>
          </a:xfrm>
        </p:grpSpPr>
        <p:sp>
          <p:nvSpPr>
            <p:cNvPr id="8" name="TextBox 13">
              <a:extLst>
                <a:ext uri="{FF2B5EF4-FFF2-40B4-BE49-F238E27FC236}">
                  <a16:creationId xmlns:a16="http://schemas.microsoft.com/office/drawing/2014/main" xmlns="" id="{48495C97-DFC1-909E-CCDC-06C928AF84C0}"/>
                </a:ext>
              </a:extLst>
            </p:cNvPr>
            <p:cNvSpPr txBox="1"/>
            <p:nvPr/>
          </p:nvSpPr>
          <p:spPr bwMode="auto">
            <a:xfrm>
              <a:off x="6591935" y="4451123"/>
              <a:ext cx="1652310" cy="476726"/>
            </a:xfrm>
            <a:prstGeom prst="roundRect">
              <a:avLst/>
            </a:prstGeom>
            <a:solidFill>
              <a:srgbClr val="327DFA"/>
            </a:solidFill>
          </p:spPr>
          <p:txBody>
            <a:bodyPr wrap="none" t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800" kern="0">
                  <a:solidFill>
                    <a:schemeClr val="bg1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sym typeface="思源黑体 CN Regular" panose="020b0500000000000000" pitchFamily="34" charset="-122"/>
                </a:rPr>
                <a:t>语篇巩固</a:t>
              </a:r>
            </a:p>
          </p:txBody>
        </p:sp>
        <p:sp>
          <p:nvSpPr>
            <p:cNvPr id="9" name="TextBox 18">
              <a:extLst>
                <a:ext uri="{FF2B5EF4-FFF2-40B4-BE49-F238E27FC236}">
                  <a16:creationId xmlns:a16="http://schemas.microsoft.com/office/drawing/2014/main" xmlns="" id="{BD6C2B0E-41BA-631E-6C28-D780A467B1D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701665" y="4366321"/>
              <a:ext cx="646331" cy="64633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600" b="1">
                  <a:solidFill>
                    <a:srgbClr val="327DFA"/>
                  </a:solidFill>
                  <a:latin typeface="Times New Roman" panose="02020603050405020304" pitchFamily="18" charset="0"/>
                  <a:ea typeface="思源黑体 CN Bold" panose="020b0800000000000000" pitchFamily="34" charset="-122"/>
                  <a:cs typeface="Times New Roman" panose="02020603050405020304" pitchFamily="18" charset="0"/>
                  <a:sym typeface="思源黑体 CN Regular" panose="020b0500000000000000" pitchFamily="34" charset="-122"/>
                </a:rPr>
                <a:t>03</a:t>
              </a:r>
            </a:p>
          </p:txBody>
        </p:sp>
        <p:sp>
          <p:nvSpPr>
            <p:cNvPr id="14" name="TextBox 7">
              <a:extLst>
                <a:ext uri="{FF2B5EF4-FFF2-40B4-BE49-F238E27FC236}">
                  <a16:creationId xmlns:a16="http://schemas.microsoft.com/office/drawing/2014/main" xmlns="" id="{76151CBF-81BF-AFFF-F4DE-0A41735A021B}"/>
                </a:ext>
              </a:extLst>
            </p:cNvPr>
            <p:cNvSpPr txBox="1"/>
            <p:nvPr/>
          </p:nvSpPr>
          <p:spPr bwMode="auto">
            <a:xfrm>
              <a:off x="6588731" y="4927849"/>
              <a:ext cx="1039303" cy="442674"/>
            </a:xfrm>
            <a:prstGeom prst="round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000" ker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  <a:sym typeface="思源黑体 CN Regular" panose="020b0500000000000000" pitchFamily="34" charset="-122"/>
                </a:rPr>
                <a:t>A Bowl</a:t>
              </a:r>
              <a:endParaRPr lang="zh-CN" altLang="en-US" sz="2000" kern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16488502"/>
      </p:ext>
    </p:extLst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>
            <a:extLst>
              <a:ext uri="{FF2B5EF4-FFF2-40B4-BE49-F238E27FC236}">
                <a16:creationId xmlns:a16="http://schemas.microsoft.com/office/drawing/2014/main" xmlns="" id="{998A905D-EC72-DEC6-C3E3-03A815A676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31" b="1134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</p:pic>
      <p:sp>
        <p:nvSpPr>
          <p:cNvPr id="21" name="矩形 20">
            <a:extLst>
              <a:ext uri="{FF2B5EF4-FFF2-40B4-BE49-F238E27FC236}">
                <a16:creationId xmlns:a16="http://schemas.microsoft.com/office/drawing/2014/main" xmlns="" id="{FF388C19-7649-ECDC-4863-A73A9CAFA152}"/>
              </a:ext>
            </a:extLst>
          </p:cNvPr>
          <p:cNvSpPr/>
          <p:nvPr/>
        </p:nvSpPr>
        <p:spPr>
          <a:xfrm>
            <a:off x="0" y="0"/>
            <a:ext cx="12192066" cy="6858000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50000">
                <a:schemeClr val="bg1">
                  <a:alpha val="70000"/>
                </a:schemeClr>
              </a:gs>
              <a:gs pos="29900">
                <a:srgbClr val="FFFFFF">
                  <a:alpha val="90000"/>
                </a:srgbClr>
              </a:gs>
              <a:gs pos="83000">
                <a:schemeClr val="bg1">
                  <a:alpha val="30000"/>
                </a:schemeClr>
              </a:gs>
              <a:gs pos="100000">
                <a:schemeClr val="bg1">
                  <a:alpha val="0"/>
                </a:schemeClr>
              </a:gs>
            </a:gsLst>
            <a:lin ang="81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任意多边形 21">
            <a:extLst>
              <a:ext uri="{FF2B5EF4-FFF2-40B4-BE49-F238E27FC236}">
                <a16:creationId xmlns:a16="http://schemas.microsoft.com/office/drawing/2014/main" xmlns="" id="{49667A09-8698-EEA6-32E0-70D702FC58F7}"/>
              </a:ext>
            </a:extLst>
          </p:cNvPr>
          <p:cNvSpPr/>
          <p:nvPr/>
        </p:nvSpPr>
        <p:spPr>
          <a:xfrm rot="16200000">
            <a:off x="8572312" y="3238311"/>
            <a:ext cx="3050927" cy="4188450"/>
          </a:xfrm>
          <a:custGeom>
            <a:gdLst>
              <a:gd name="connsiteX0" fmla="*/ 3050927 w 3050927"/>
              <a:gd name="connsiteY0" fmla="*/ 4188450 h 4188450"/>
              <a:gd name="connsiteX1" fmla="*/ 0 w 3050927"/>
              <a:gd name="connsiteY1" fmla="*/ 4188449 h 4188450"/>
              <a:gd name="connsiteX2" fmla="*/ 0 w 3050927"/>
              <a:gd name="connsiteY2" fmla="*/ 0 h 4188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050927" h="4188450">
                <a:moveTo>
                  <a:pt x="3050927" y="4188450"/>
                </a:moveTo>
                <a:lnTo>
                  <a:pt x="0" y="4188449"/>
                </a:lnTo>
                <a:lnTo>
                  <a:pt x="0" y="0"/>
                </a:lnTo>
                <a:close/>
              </a:path>
            </a:pathLst>
          </a:custGeom>
          <a:solidFill>
            <a:srgbClr val="327DFA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pic>
        <p:nvPicPr>
          <p:cNvPr id="9" name="图片 8" descr="PNG">
            <a:extLst>
              <a:ext uri="{FF2B5EF4-FFF2-40B4-BE49-F238E27FC236}">
                <a16:creationId xmlns:a16="http://schemas.microsoft.com/office/drawing/2014/main" xmlns="" id="{43DA1956-9185-A2D4-773C-3D52DAA3968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-5073" r="71250"/>
          <a:stretch>
            <a:fillRect/>
          </a:stretch>
        </p:blipFill>
        <p:spPr>
          <a:xfrm>
            <a:off x="1612265" y="1854200"/>
            <a:ext cx="2055495" cy="195262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10" name="图片 9" descr="天学英语logo-左右-不加小字">
            <a:extLst>
              <a:ext uri="{FF2B5EF4-FFF2-40B4-BE49-F238E27FC236}">
                <a16:creationId xmlns:a16="http://schemas.microsoft.com/office/drawing/2014/main" xmlns="" id="{0046A808-A87B-D7D8-8F74-929E9962F2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30795" y="289560"/>
            <a:ext cx="4271645" cy="473075"/>
          </a:xfrm>
          <a:prstGeom prst="rect">
            <a:avLst/>
          </a:prstGeom>
        </p:spPr>
      </p:pic>
      <p:sp>
        <p:nvSpPr>
          <p:cNvPr id="12" name="文本框 11">
            <a:extLst>
              <a:ext uri="{FF2B5EF4-FFF2-40B4-BE49-F238E27FC236}">
                <a16:creationId xmlns:a16="http://schemas.microsoft.com/office/drawing/2014/main" xmlns="" id="{25BEEDA8-2F5C-B9BE-AFDC-278E9313EBA0}"/>
              </a:ext>
            </a:extLst>
          </p:cNvPr>
          <p:cNvSpPr txBox="1"/>
          <p:nvPr/>
        </p:nvSpPr>
        <p:spPr>
          <a:xfrm>
            <a:off x="6734630" y="2331763"/>
            <a:ext cx="2806700" cy="7683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400" b="1" u="none" strike="noStrike" kern="1200" cap="none" spc="0" normalizeH="0" baseline="0" noProof="0">
                <a:ln>
                  <a:noFill/>
                </a:ln>
                <a:solidFill>
                  <a:srgbClr val="327DFA"/>
                </a:solidFill>
                <a:effectLst/>
                <a:uLnTx/>
                <a:uFillTx/>
                <a:latin typeface="Times New Roman" panose="02020603050405020304" pitchFamily="18" charset="0"/>
                <a:ea typeface="思源黑体 CN Bold" panose="020b08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PART 01</a:t>
            </a: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xmlns="" id="{8A3701E8-71F6-B2BD-5BEC-A3280F90ABAD}"/>
              </a:ext>
            </a:extLst>
          </p:cNvPr>
          <p:cNvSpPr txBox="1"/>
          <p:nvPr/>
        </p:nvSpPr>
        <p:spPr>
          <a:xfrm>
            <a:off x="7247110" y="3294392"/>
            <a:ext cx="2294219" cy="707886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4000" b="1" noProof="0">
                <a:ln>
                  <a:noFill/>
                </a:ln>
                <a:solidFill>
                  <a:srgbClr val="327DFA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sym typeface="思源黑体 CN Regular" panose="020b0500000000000000" pitchFamily="34" charset="-122"/>
              </a:rPr>
              <a:t>语篇演练</a:t>
            </a:r>
            <a:endParaRPr kumimoji="0" lang="zh-CN" altLang="en-US" sz="4000" b="1" i="0" u="none" strike="noStrike" kern="1200" cap="none" spc="0" normalizeH="0" baseline="0" noProof="0">
              <a:ln>
                <a:noFill/>
              </a:ln>
              <a:solidFill>
                <a:srgbClr val="327DFA"/>
              </a:solidFill>
              <a:effectLst/>
              <a:uLnTx/>
              <a:uFillTx/>
              <a:latin typeface="思源黑体 CN Bold" panose="020b0800000000000000" pitchFamily="34" charset="-122"/>
              <a:ea typeface="思源黑体 CN Bold" panose="020b0800000000000000" pitchFamily="34" charset="-122"/>
              <a:sym typeface="思源黑体 CN Regular" panose="020b0500000000000000" pitchFamily="34" charset="-122"/>
            </a:endParaRPr>
          </a:p>
        </p:txBody>
      </p:sp>
      <p:sp>
        <p:nvSpPr>
          <p:cNvPr id="19" name="任意多边形: 形状 18">
            <a:extLst>
              <a:ext uri="{FF2B5EF4-FFF2-40B4-BE49-F238E27FC236}">
                <a16:creationId xmlns:a16="http://schemas.microsoft.com/office/drawing/2014/main" xmlns="" id="{CE711CDC-690E-B151-43FB-217F7E5E4B92}"/>
              </a:ext>
            </a:extLst>
          </p:cNvPr>
          <p:cNvSpPr/>
          <p:nvPr/>
        </p:nvSpPr>
        <p:spPr>
          <a:xfrm rot="10800000" flipH="1">
            <a:off x="-65" y="0"/>
            <a:ext cx="6490800" cy="4726800"/>
          </a:xfrm>
          <a:custGeom>
            <a:gdLst>
              <a:gd name="connsiteX0" fmla="*/ 0 w 6490800"/>
              <a:gd name="connsiteY0" fmla="*/ 4726800 h 4726800"/>
              <a:gd name="connsiteX1" fmla="*/ 6490800 w 6490800"/>
              <a:gd name="connsiteY1" fmla="*/ 4726800 h 4726800"/>
              <a:gd name="connsiteX2" fmla="*/ 3454035 w 6490800"/>
              <a:gd name="connsiteY2" fmla="*/ 2515334 h 4726800"/>
              <a:gd name="connsiteX3" fmla="*/ 3425163 w 6490800"/>
              <a:gd name="connsiteY3" fmla="*/ 2556009 h 4726800"/>
              <a:gd name="connsiteX4" fmla="*/ 2605153 w 6490800"/>
              <a:gd name="connsiteY4" fmla="*/ 2963405 h 4726800"/>
              <a:gd name="connsiteX5" fmla="*/ 1542480 w 6490800"/>
              <a:gd name="connsiteY5" fmla="*/ 1843900 h 4726800"/>
              <a:gd name="connsiteX6" fmla="*/ 1670739 w 6490800"/>
              <a:gd name="connsiteY6" fmla="*/ 1310277 h 4726800"/>
              <a:gd name="connsiteX7" fmla="*/ 1708749 w 6490800"/>
              <a:gd name="connsiteY7" fmla="*/ 1244364 h 4726800"/>
              <a:gd name="connsiteX8" fmla="*/ 0 w 6490800"/>
              <a:gd name="connsiteY8" fmla="*/ 0 h 4726800"/>
              <a:gd name="connsiteX9" fmla="*/ 0 w 6490800"/>
              <a:gd name="connsiteY9" fmla="*/ 4726800 h 4726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490800" h="4726800">
                <a:moveTo>
                  <a:pt x="0" y="4726800"/>
                </a:moveTo>
                <a:lnTo>
                  <a:pt x="6490800" y="4726800"/>
                </a:lnTo>
                <a:lnTo>
                  <a:pt x="3454035" y="2515334"/>
                </a:lnTo>
                <a:lnTo>
                  <a:pt x="3425163" y="2556009"/>
                </a:lnTo>
                <a:cubicBezTo>
                  <a:pt x="3230253" y="2804816"/>
                  <a:pt x="2935283" y="2963405"/>
                  <a:pt x="2605153" y="2963405"/>
                </a:cubicBezTo>
                <a:cubicBezTo>
                  <a:pt x="2018255" y="2963405"/>
                  <a:pt x="1542480" y="2462186"/>
                  <a:pt x="1542480" y="1843900"/>
                </a:cubicBezTo>
                <a:cubicBezTo>
                  <a:pt x="1542480" y="1650686"/>
                  <a:pt x="1588942" y="1468904"/>
                  <a:pt x="1670739" y="1310277"/>
                </a:cubicBezTo>
                <a:lnTo>
                  <a:pt x="1708749" y="1244364"/>
                </a:lnTo>
                <a:lnTo>
                  <a:pt x="0" y="0"/>
                </a:lnTo>
                <a:lnTo>
                  <a:pt x="0" y="4726800"/>
                </a:lnTo>
                <a:close/>
              </a:path>
            </a:pathLst>
          </a:custGeom>
          <a:solidFill>
            <a:srgbClr val="327DFA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22" name="直接连接符 21">
            <a:extLst>
              <a:ext uri="{FF2B5EF4-FFF2-40B4-BE49-F238E27FC236}">
                <a16:creationId xmlns:a16="http://schemas.microsoft.com/office/drawing/2014/main" xmlns="" id="{D5F07BC6-C73B-AEB4-EA46-C602147F6ADA}"/>
              </a:ext>
            </a:extLst>
          </p:cNvPr>
          <p:cNvCxnSpPr/>
          <p:nvPr/>
        </p:nvCxnSpPr>
        <p:spPr>
          <a:xfrm>
            <a:off x="8824686" y="3144746"/>
            <a:ext cx="537029" cy="0"/>
          </a:xfrm>
          <a:prstGeom prst="line">
            <a:avLst/>
          </a:prstGeom>
          <a:ln w="31750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6593023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xmlns="" id="{2A5A611E-B970-04A0-058F-73602C27BC1E}"/>
              </a:ext>
            </a:extLst>
          </p:cNvPr>
          <p:cNvSpPr txBox="1"/>
          <p:nvPr/>
        </p:nvSpPr>
        <p:spPr>
          <a:xfrm>
            <a:off x="660400" y="1544694"/>
            <a:ext cx="10858500" cy="3268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just" fontAlgn="ctr">
              <a:lnSpc>
                <a:spcPct val="150000"/>
              </a:lnSpc>
            </a:pP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I was in my room, feeling unwilling to head to the community theatre with “my brother” Henry. He had recently been adopted by my parents and I was not in the mood for being onstage with him.</a:t>
            </a:r>
            <a:endParaRPr lang="zh-CN" altLang="zh-CN" sz="2000"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</a:endParaRPr>
          </a:p>
          <a:p>
            <a:pPr indent="457200" algn="just">
              <a:lnSpc>
                <a:spcPct val="150000"/>
              </a:lnSpc>
            </a:pP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“Kirstie, come here,” my mom called. Following her voice, I found her outside the bathroom, holding a wet book. She gave the book a shake. “Henry’s book was in the bathtub. Did you put it there?” She glared at me, something she had never done before Henry came to our home. I hadn’t wet his book on purpose. Raindrops fell from my eyes. To make matters worse, she promised to buy him a new copy. My heart ached. Henry was stealing my mother’s love. He was ruining my life.</a:t>
            </a:r>
            <a:endParaRPr lang="en-US" altLang="zh-CN" sz="2000"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3" name="圆角矩形 3">
            <a:extLst>
              <a:ext uri="{FF2B5EF4-FFF2-40B4-BE49-F238E27FC236}">
                <a16:creationId xmlns:a16="http://schemas.microsoft.com/office/drawing/2014/main" xmlns="" id="{8E65F2E7-218D-3963-5E90-81A49DF965C7}"/>
              </a:ext>
            </a:extLst>
          </p:cNvPr>
          <p:cNvSpPr/>
          <p:nvPr/>
        </p:nvSpPr>
        <p:spPr>
          <a:xfrm>
            <a:off x="3821038" y="852319"/>
            <a:ext cx="4537224" cy="540000"/>
          </a:xfrm>
          <a:prstGeom prst="roundRect">
            <a:avLst/>
          </a:prstGeom>
          <a:solidFill>
            <a:srgbClr val="327DFA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>
                <a:latin typeface="Times New Roman" panose="02020603050405020304" pitchFamily="18" charset="0"/>
                <a:ea typeface="思源黑体 CN Bold" panose="020b08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My New Brother</a:t>
            </a:r>
          </a:p>
        </p:txBody>
      </p:sp>
    </p:spTree>
    <p:extLst>
      <p:ext uri="{BB962C8B-B14F-4D97-AF65-F5344CB8AC3E}">
        <p14:creationId xmlns:p14="http://schemas.microsoft.com/office/powerpoint/2010/main" val="4153191114"/>
      </p:ext>
    </p:extLst>
  </p:cSld>
  <p:clrMapOvr>
    <a:masterClrMapping/>
  </p:clrMapOvr>
  <p:transition spd="slow"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xmlns="" id="{2A5A611E-B970-04A0-058F-73602C27BC1E}"/>
              </a:ext>
            </a:extLst>
          </p:cNvPr>
          <p:cNvSpPr txBox="1"/>
          <p:nvPr/>
        </p:nvSpPr>
        <p:spPr>
          <a:xfrm>
            <a:off x="660400" y="1544694"/>
            <a:ext cx="10858500" cy="3268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just" fontAlgn="ctr">
              <a:lnSpc>
                <a:spcPct val="150000"/>
              </a:lnSpc>
            </a:pP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Meanwhile, Henry was nearby, absorbed in working on a complicated rope knot (</a:t>
            </a:r>
            <a:r>
              <a:rPr lang="zh-CN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绳结</a:t>
            </a: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), something he liked to do. Why did a boy like him like doing girly work? It seemed far from manly (</a:t>
            </a:r>
            <a:r>
              <a:rPr lang="zh-CN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男子汉气概</a:t>
            </a: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).</a:t>
            </a:r>
            <a:endParaRPr lang="zh-CN" altLang="zh-CN" sz="2000"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</a:endParaRPr>
          </a:p>
          <a:p>
            <a:pPr indent="457200" algn="just">
              <a:lnSpc>
                <a:spcPct val="150000"/>
              </a:lnSpc>
            </a:pP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Soon, it was time to set off to the community theatre. As Henry walked ahead of us to the car, my mom took me aside and said in a low voice, “It will be Henry’s first time onstage. Be kind to him, honey.” I nodded but sighed (</a:t>
            </a:r>
            <a:r>
              <a:rPr lang="zh-CN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叹气</a:t>
            </a: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). I hadn’t always found it this difficult to be kind. But since Henry had moved in, everything felt different. The theatre used to be a special place for my parents and me. With Henry involved, it didn’t seem so special any more.</a:t>
            </a:r>
            <a:endParaRPr lang="en-US" altLang="zh-CN" sz="2000"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3" name="圆角矩形 3">
            <a:extLst>
              <a:ext uri="{FF2B5EF4-FFF2-40B4-BE49-F238E27FC236}">
                <a16:creationId xmlns:a16="http://schemas.microsoft.com/office/drawing/2014/main" xmlns="" id="{8E65F2E7-218D-3963-5E90-81A49DF965C7}"/>
              </a:ext>
            </a:extLst>
          </p:cNvPr>
          <p:cNvSpPr/>
          <p:nvPr/>
        </p:nvSpPr>
        <p:spPr>
          <a:xfrm>
            <a:off x="3821038" y="852319"/>
            <a:ext cx="4537224" cy="540000"/>
          </a:xfrm>
          <a:prstGeom prst="roundRect">
            <a:avLst/>
          </a:prstGeom>
          <a:solidFill>
            <a:srgbClr val="327DFA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>
                <a:latin typeface="Times New Roman" panose="02020603050405020304" pitchFamily="18" charset="0"/>
                <a:ea typeface="思源黑体 CN Bold" panose="020b08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My</a:t>
            </a:r>
            <a:r>
              <a:rPr lang="en-US" altLang="zh-CN" sz="2400">
                <a:latin typeface="Times New Roman" panose="02020603050405020304" pitchFamily="18" charset="0"/>
                <a:ea typeface="思源黑体 CN Bold" panose="020b08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 </a:t>
            </a:r>
            <a:r>
              <a:rPr lang="en-US" altLang="zh-CN" sz="2400" b="1">
                <a:latin typeface="Times New Roman" panose="02020603050405020304" pitchFamily="18" charset="0"/>
                <a:ea typeface="思源黑体 CN Bold" panose="020b08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New</a:t>
            </a:r>
            <a:r>
              <a:rPr lang="en-US" altLang="zh-CN" sz="2400">
                <a:latin typeface="Times New Roman" panose="02020603050405020304" pitchFamily="18" charset="0"/>
                <a:ea typeface="思源黑体 CN Bold" panose="020b08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 </a:t>
            </a:r>
            <a:r>
              <a:rPr lang="en-US" altLang="zh-CN" sz="2400" b="1">
                <a:latin typeface="Times New Roman" panose="02020603050405020304" pitchFamily="18" charset="0"/>
                <a:ea typeface="思源黑体 CN Bold" panose="020b08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Brother</a:t>
            </a:r>
          </a:p>
        </p:txBody>
      </p:sp>
    </p:spTree>
    <p:extLst>
      <p:ext uri="{BB962C8B-B14F-4D97-AF65-F5344CB8AC3E}">
        <p14:creationId xmlns:p14="http://schemas.microsoft.com/office/powerpoint/2010/main" val="3678905290"/>
      </p:ext>
    </p:extLst>
  </p:cSld>
  <p:clrMapOvr>
    <a:masterClrMapping/>
  </p:clrMapOvr>
  <p:transition spd="slow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xmlns="" id="{2A5A611E-B970-04A0-058F-73602C27BC1E}"/>
              </a:ext>
            </a:extLst>
          </p:cNvPr>
          <p:cNvSpPr txBox="1"/>
          <p:nvPr/>
        </p:nvSpPr>
        <p:spPr>
          <a:xfrm>
            <a:off x="660400" y="1544694"/>
            <a:ext cx="1085850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just">
              <a:lnSpc>
                <a:spcPct val="130000"/>
              </a:lnSpc>
            </a:pPr>
            <a:r>
              <a:rPr lang="en-US" altLang="zh-CN" sz="2000">
                <a:latin typeface="Times New Roman" panose="02020603050405020304" pitchFamily="18" charset="0"/>
                <a:cs typeface="Times New Roman" panose="02020603050405020304" pitchFamily="18" charset="0"/>
              </a:rPr>
              <a:t>Finally, it was our stage time. My heart beat wildly. I forgot my annoyance at Henry for a while. As we kids lined up, ready to act out our short play, I realized how loosely I had tied the drawstring on my skirt. Sure enough, my skirt began to drop. I could hear the audience laughing. Even though I was wearing shorts under my skirt, I could feel my face burst into flames. However, my hands were full. If only someone could help me out.</a:t>
            </a:r>
          </a:p>
          <a:p>
            <a:pPr indent="457200" algn="just">
              <a:lnSpc>
                <a:spcPct val="130000"/>
              </a:lnSpc>
            </a:pPr>
            <a:r>
              <a:rPr lang="zh-CN" altLang="en-US" sz="2000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续写要求：</a:t>
            </a:r>
          </a:p>
          <a:p>
            <a:pPr indent="457200" algn="just">
              <a:lnSpc>
                <a:spcPct val="130000"/>
              </a:lnSpc>
            </a:pPr>
            <a:r>
              <a:rPr lang="en-US" altLang="zh-CN" sz="2000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1. </a:t>
            </a:r>
            <a:r>
              <a:rPr lang="zh-CN" altLang="en-US" sz="2000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续写词数应为</a:t>
            </a: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150</a:t>
            </a:r>
            <a:r>
              <a:rPr lang="zh-CN" altLang="en-US" sz="2000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左右； </a:t>
            </a:r>
          </a:p>
          <a:p>
            <a:pPr indent="457200" algn="just">
              <a:lnSpc>
                <a:spcPct val="130000"/>
              </a:lnSpc>
            </a:pPr>
            <a:r>
              <a:rPr lang="en-US" altLang="zh-CN" sz="2000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2. </a:t>
            </a:r>
            <a:r>
              <a:rPr lang="zh-CN" altLang="en-US" sz="2000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请按如下格式在答题卡的相应位置作答。</a:t>
            </a:r>
          </a:p>
          <a:p>
            <a:pPr indent="457200" algn="just">
              <a:lnSpc>
                <a:spcPct val="130000"/>
              </a:lnSpc>
            </a:pPr>
            <a:r>
              <a:rPr lang="en-US" altLang="zh-CN" sz="2000" i="1">
                <a:latin typeface="Times New Roman" panose="02020603050405020304" pitchFamily="18" charset="0"/>
                <a:cs typeface="Times New Roman" panose="02020603050405020304" pitchFamily="18" charset="0"/>
              </a:rPr>
              <a:t>Right then, Henry sensed my embarrassment.</a:t>
            </a: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 </a:t>
            </a:r>
            <a:r>
              <a:rPr lang="en-US" altLang="zh-CN" sz="2000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_______________________________________</a:t>
            </a:r>
            <a:endParaRPr lang="en-US" altLang="zh-CN" sz="2000">
              <a:latin typeface="思源黑体 CN Regular" panose="020b0500000000000000" pitchFamily="34" charset="-122"/>
              <a:ea typeface="思源黑体 CN Regular" panose="020b0500000000000000" pitchFamily="34" charset="-122"/>
              <a:sym typeface="思源黑体 CN Regular" panose="020b0500000000000000" pitchFamily="34" charset="-122"/>
            </a:endParaRPr>
          </a:p>
          <a:p>
            <a:pPr algn="just">
              <a:lnSpc>
                <a:spcPct val="130000"/>
              </a:lnSpc>
            </a:pPr>
            <a:r>
              <a:rPr lang="en-US" altLang="zh-CN" sz="2000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___________________________________________________________________________</a:t>
            </a:r>
          </a:p>
          <a:p>
            <a:pPr indent="457200" algn="just">
              <a:lnSpc>
                <a:spcPct val="130000"/>
              </a:lnSpc>
            </a:pPr>
            <a:r>
              <a:rPr lang="en-US" altLang="zh-CN" sz="2000" i="1">
                <a:latin typeface="Times New Roman" panose="02020603050405020304" pitchFamily="18" charset="0"/>
                <a:cs typeface="Times New Roman" panose="02020603050405020304" pitchFamily="18" charset="0"/>
              </a:rPr>
              <a:t>After the performance, I found Henry and tapped him on the arm gratefully. </a:t>
            </a:r>
            <a:r>
              <a:rPr lang="en-US" altLang="zh-CN" sz="2000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_________________</a:t>
            </a:r>
            <a:endParaRPr lang="en-US" altLang="zh-CN" sz="2000">
              <a:latin typeface="思源黑体 CN Regular" panose="020b0500000000000000" pitchFamily="34" charset="-122"/>
              <a:ea typeface="思源黑体 CN Regular" panose="020b0500000000000000" pitchFamily="34" charset="-122"/>
              <a:sym typeface="思源黑体 CN Regular" panose="020b0500000000000000" pitchFamily="34" charset="-122"/>
            </a:endParaRPr>
          </a:p>
          <a:p>
            <a:pPr algn="just">
              <a:lnSpc>
                <a:spcPct val="130000"/>
              </a:lnSpc>
            </a:pPr>
            <a:r>
              <a:rPr lang="en-US" altLang="zh-CN" sz="2000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___________________________________________________________________________</a:t>
            </a:r>
          </a:p>
        </p:txBody>
      </p:sp>
      <p:sp>
        <p:nvSpPr>
          <p:cNvPr id="3" name="圆角矩形 3">
            <a:extLst>
              <a:ext uri="{FF2B5EF4-FFF2-40B4-BE49-F238E27FC236}">
                <a16:creationId xmlns:a16="http://schemas.microsoft.com/office/drawing/2014/main" xmlns="" id="{8E65F2E7-218D-3963-5E90-81A49DF965C7}"/>
              </a:ext>
            </a:extLst>
          </p:cNvPr>
          <p:cNvSpPr/>
          <p:nvPr/>
        </p:nvSpPr>
        <p:spPr>
          <a:xfrm>
            <a:off x="3821038" y="852319"/>
            <a:ext cx="4537224" cy="540000"/>
          </a:xfrm>
          <a:prstGeom prst="roundRect">
            <a:avLst/>
          </a:prstGeom>
          <a:solidFill>
            <a:srgbClr val="327DFA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>
                <a:latin typeface="Times New Roman" panose="02020603050405020304" pitchFamily="18" charset="0"/>
                <a:ea typeface="思源黑体 CN Bold" panose="020b08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My</a:t>
            </a:r>
            <a:r>
              <a:rPr lang="en-US" altLang="zh-CN" sz="2400">
                <a:latin typeface="Times New Roman" panose="02020603050405020304" pitchFamily="18" charset="0"/>
                <a:ea typeface="思源黑体 CN Bold" panose="020b08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 </a:t>
            </a:r>
            <a:r>
              <a:rPr lang="en-US" altLang="zh-CN" sz="2400" b="1">
                <a:latin typeface="Times New Roman" panose="02020603050405020304" pitchFamily="18" charset="0"/>
                <a:ea typeface="思源黑体 CN Bold" panose="020b08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New</a:t>
            </a:r>
            <a:r>
              <a:rPr lang="en-US" altLang="zh-CN" sz="2400">
                <a:latin typeface="Times New Roman" panose="02020603050405020304" pitchFamily="18" charset="0"/>
                <a:ea typeface="思源黑体 CN Bold" panose="020b08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 </a:t>
            </a:r>
            <a:r>
              <a:rPr lang="en-US" altLang="zh-CN" sz="2400" b="1">
                <a:latin typeface="Times New Roman" panose="02020603050405020304" pitchFamily="18" charset="0"/>
                <a:ea typeface="思源黑体 CN Bold" panose="020b08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Brother</a:t>
            </a:r>
          </a:p>
        </p:txBody>
      </p:sp>
    </p:spTree>
    <p:extLst>
      <p:ext uri="{BB962C8B-B14F-4D97-AF65-F5344CB8AC3E}">
        <p14:creationId xmlns:p14="http://schemas.microsoft.com/office/powerpoint/2010/main" val="599228559"/>
      </p:ext>
    </p:extLst>
  </p:cSld>
  <p:clrMapOvr>
    <a:masterClrMapping/>
  </p:clrMapOvr>
  <p:transition spd="slow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xmlns="" id="{2A5A611E-B970-04A0-058F-73602C27BC1E}"/>
              </a:ext>
            </a:extLst>
          </p:cNvPr>
          <p:cNvSpPr txBox="1"/>
          <p:nvPr/>
        </p:nvSpPr>
        <p:spPr>
          <a:xfrm>
            <a:off x="1346200" y="1544694"/>
            <a:ext cx="38481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200000"/>
              </a:lnSpc>
            </a:pP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1. </a:t>
            </a:r>
            <a:r>
              <a:rPr lang="en-US" altLang="zh-CN" sz="2000">
                <a:latin typeface="Times New Roman" panose="02020603050405020304" pitchFamily="18" charset="0"/>
                <a:cs typeface="Times New Roman" panose="02020603050405020304" pitchFamily="18" charset="0"/>
              </a:rPr>
              <a:t>head to</a:t>
            </a:r>
            <a:endParaRPr lang="en-US" altLang="zh-CN" sz="2000"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  <a:p>
            <a:pPr algn="just">
              <a:lnSpc>
                <a:spcPct val="200000"/>
              </a:lnSpc>
            </a:pP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2. </a:t>
            </a:r>
            <a:r>
              <a:rPr lang="en-US" altLang="zh-CN" sz="2000">
                <a:latin typeface="Times New Roman" panose="02020603050405020304" pitchFamily="18" charset="0"/>
                <a:cs typeface="Times New Roman" panose="02020603050405020304" pitchFamily="18" charset="0"/>
              </a:rPr>
              <a:t>in the mood for</a:t>
            </a:r>
            <a:endParaRPr lang="en-US" altLang="zh-CN" sz="2000"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  <a:p>
            <a:pPr algn="just">
              <a:lnSpc>
                <a:spcPct val="200000"/>
              </a:lnSpc>
            </a:pP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3. </a:t>
            </a:r>
            <a:r>
              <a:rPr lang="en-US" altLang="zh-CN" sz="2000">
                <a:latin typeface="Times New Roman" panose="02020603050405020304" pitchFamily="18" charset="0"/>
                <a:cs typeface="Times New Roman" panose="02020603050405020304" pitchFamily="18" charset="0"/>
              </a:rPr>
              <a:t>on purpose</a:t>
            </a:r>
            <a:endParaRPr lang="en-US" altLang="zh-CN" sz="2000"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  <a:p>
            <a:pPr algn="just">
              <a:lnSpc>
                <a:spcPct val="200000"/>
              </a:lnSpc>
            </a:pP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4. </a:t>
            </a:r>
            <a:r>
              <a:rPr lang="en-US" altLang="zh-CN" sz="2000">
                <a:latin typeface="Times New Roman" panose="02020603050405020304" pitchFamily="18" charset="0"/>
                <a:cs typeface="Times New Roman" panose="02020603050405020304" pitchFamily="18" charset="0"/>
              </a:rPr>
              <a:t>cloud one’s eyes</a:t>
            </a: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	</a:t>
            </a:r>
          </a:p>
          <a:p>
            <a:pPr algn="just">
              <a:lnSpc>
                <a:spcPct val="200000"/>
              </a:lnSpc>
            </a:pP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5. </a:t>
            </a:r>
            <a:r>
              <a:rPr lang="en-US" altLang="zh-CN" sz="2000">
                <a:latin typeface="Times New Roman" panose="02020603050405020304" pitchFamily="18" charset="0"/>
                <a:cs typeface="Times New Roman" panose="02020603050405020304" pitchFamily="18" charset="0"/>
              </a:rPr>
              <a:t>line up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xmlns="" id="{F4D49D91-F113-4095-FE15-C6B72E739579}"/>
              </a:ext>
            </a:extLst>
          </p:cNvPr>
          <p:cNvSpPr txBox="1"/>
          <p:nvPr/>
        </p:nvSpPr>
        <p:spPr>
          <a:xfrm>
            <a:off x="660400" y="1055914"/>
            <a:ext cx="6096000" cy="3039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ctr">
              <a:lnSpc>
                <a:spcPts val="1400"/>
              </a:lnSpc>
            </a:pPr>
            <a:r>
              <a:rPr lang="zh-CN" altLang="zh-CN" sz="2000" b="1" kern="100">
                <a:solidFill>
                  <a:srgbClr val="317CF9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（一）找出词块对应的中文含义并连线</a:t>
            </a:r>
            <a:endParaRPr lang="zh-CN" altLang="zh-CN" b="1" kern="100">
              <a:effectLst/>
              <a:latin typeface="思源黑体 CN Regular" panose="020b0500000000000000" pitchFamily="34" charset="-122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xmlns="" id="{FC11C844-A55F-D254-FADA-994CAF792CE2}"/>
              </a:ext>
            </a:extLst>
          </p:cNvPr>
          <p:cNvSpPr txBox="1"/>
          <p:nvPr/>
        </p:nvSpPr>
        <p:spPr>
          <a:xfrm>
            <a:off x="6096000" y="1544694"/>
            <a:ext cx="41910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200000"/>
              </a:lnSpc>
            </a:pP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A. </a:t>
            </a:r>
            <a:r>
              <a:rPr lang="zh-CN" altLang="zh-CN" sz="2000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排队</a:t>
            </a:r>
            <a:endParaRPr lang="zh-CN" altLang="en-US" sz="2000">
              <a:latin typeface="思源黑体 CN Regular" panose="020b0500000000000000" pitchFamily="34" charset="-122"/>
              <a:ea typeface="思源黑体 CN Regular" panose="020b0500000000000000" pitchFamily="34" charset="-122"/>
              <a:sym typeface="思源黑体 CN Regular" panose="020b0500000000000000" pitchFamily="34" charset="-122"/>
            </a:endParaRPr>
          </a:p>
          <a:p>
            <a:pPr algn="just">
              <a:lnSpc>
                <a:spcPct val="200000"/>
              </a:lnSpc>
            </a:pP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B.  </a:t>
            </a:r>
            <a:r>
              <a:rPr lang="zh-CN" altLang="zh-CN" sz="2000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朝</a:t>
            </a:r>
            <a:r>
              <a:rPr lang="en-US" altLang="zh-CN" sz="2000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……</a:t>
            </a:r>
            <a:r>
              <a:rPr lang="zh-CN" altLang="zh-CN" sz="2000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走去</a:t>
            </a:r>
            <a:endParaRPr lang="zh-CN" altLang="en-US" sz="2000">
              <a:latin typeface="思源黑体 CN Regular" panose="020b0500000000000000" pitchFamily="34" charset="-122"/>
              <a:ea typeface="思源黑体 CN Regular" panose="020b0500000000000000" pitchFamily="34" charset="-122"/>
              <a:sym typeface="思源黑体 CN Regular" panose="020b0500000000000000" pitchFamily="34" charset="-122"/>
            </a:endParaRPr>
          </a:p>
          <a:p>
            <a:pPr algn="just">
              <a:lnSpc>
                <a:spcPct val="200000"/>
              </a:lnSpc>
            </a:pP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C. </a:t>
            </a:r>
            <a:r>
              <a:rPr lang="zh-CN" altLang="zh-CN" sz="2000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有心情</a:t>
            </a:r>
            <a:r>
              <a:rPr lang="en-US" altLang="zh-CN" sz="2000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……</a:t>
            </a:r>
            <a:endParaRPr lang="zh-CN" altLang="en-US" sz="2000">
              <a:latin typeface="思源黑体 CN Regular" panose="020b0500000000000000" pitchFamily="34" charset="-122"/>
              <a:ea typeface="思源黑体 CN Regular" panose="020b0500000000000000" pitchFamily="34" charset="-122"/>
              <a:sym typeface="思源黑体 CN Regular" panose="020b0500000000000000" pitchFamily="34" charset="-122"/>
            </a:endParaRPr>
          </a:p>
          <a:p>
            <a:pPr algn="just">
              <a:lnSpc>
                <a:spcPct val="200000"/>
              </a:lnSpc>
            </a:pP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D. </a:t>
            </a:r>
            <a:r>
              <a:rPr lang="zh-CN" altLang="zh-CN" sz="2000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有目的地，故意地</a:t>
            </a:r>
            <a:endParaRPr lang="zh-CN" altLang="en-US" sz="2000">
              <a:latin typeface="思源黑体 CN Regular" panose="020b0500000000000000" pitchFamily="34" charset="-122"/>
              <a:ea typeface="思源黑体 CN Regular" panose="020b0500000000000000" pitchFamily="34" charset="-122"/>
              <a:sym typeface="思源黑体 CN Regular" panose="020b0500000000000000" pitchFamily="34" charset="-122"/>
            </a:endParaRPr>
          </a:p>
          <a:p>
            <a:pPr algn="just">
              <a:lnSpc>
                <a:spcPct val="200000"/>
              </a:lnSpc>
            </a:pP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E. </a:t>
            </a:r>
            <a:r>
              <a:rPr lang="zh-CN" altLang="zh-CN" sz="2000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……模糊了某人的双眼</a:t>
            </a:r>
            <a:endParaRPr lang="zh-CN" altLang="en-US" sz="2000">
              <a:latin typeface="思源黑体 CN Regular" panose="020b0500000000000000" pitchFamily="34" charset="-122"/>
              <a:ea typeface="思源黑体 CN Regular" panose="020b0500000000000000" pitchFamily="34" charset="-122"/>
              <a:sym typeface="思源黑体 CN Regular" panose="020b0500000000000000" pitchFamily="34" charset="-122"/>
            </a:endParaRPr>
          </a:p>
        </p:txBody>
      </p:sp>
      <p:cxnSp>
        <p:nvCxnSpPr>
          <p:cNvPr id="4" name="直接连接符 3">
            <a:extLst>
              <a:ext uri="{FF2B5EF4-FFF2-40B4-BE49-F238E27FC236}">
                <a16:creationId xmlns:a16="http://schemas.microsoft.com/office/drawing/2014/main" xmlns="" id="{BEA0B3A4-9A98-DD34-DB8D-69A628087392}"/>
              </a:ext>
            </a:extLst>
          </p:cNvPr>
          <p:cNvCxnSpPr/>
          <p:nvPr/>
        </p:nvCxnSpPr>
        <p:spPr>
          <a:xfrm>
            <a:off x="2838450" y="1983475"/>
            <a:ext cx="3257550" cy="595952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>
            <a:extLst>
              <a:ext uri="{FF2B5EF4-FFF2-40B4-BE49-F238E27FC236}">
                <a16:creationId xmlns:a16="http://schemas.microsoft.com/office/drawing/2014/main" xmlns="" id="{CAC8C637-BB57-421F-AD2D-17D186A0E8D5}"/>
              </a:ext>
            </a:extLst>
          </p:cNvPr>
          <p:cNvCxnSpPr/>
          <p:nvPr/>
        </p:nvCxnSpPr>
        <p:spPr>
          <a:xfrm>
            <a:off x="3429000" y="2579427"/>
            <a:ext cx="2667000" cy="569367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>
            <a:extLst>
              <a:ext uri="{FF2B5EF4-FFF2-40B4-BE49-F238E27FC236}">
                <a16:creationId xmlns:a16="http://schemas.microsoft.com/office/drawing/2014/main" xmlns="" id="{8993CB9C-65B5-85E0-591C-C55139A79F51}"/>
              </a:ext>
            </a:extLst>
          </p:cNvPr>
          <p:cNvCxnSpPr/>
          <p:nvPr/>
        </p:nvCxnSpPr>
        <p:spPr>
          <a:xfrm>
            <a:off x="3084394" y="3195851"/>
            <a:ext cx="3011606" cy="584579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>
            <a:extLst>
              <a:ext uri="{FF2B5EF4-FFF2-40B4-BE49-F238E27FC236}">
                <a16:creationId xmlns:a16="http://schemas.microsoft.com/office/drawing/2014/main" xmlns="" id="{1BB841B7-E627-1973-FF77-2B6343707A52}"/>
              </a:ext>
            </a:extLst>
          </p:cNvPr>
          <p:cNvCxnSpPr/>
          <p:nvPr/>
        </p:nvCxnSpPr>
        <p:spPr>
          <a:xfrm>
            <a:off x="3429000" y="3780430"/>
            <a:ext cx="2667000" cy="614149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>
            <a:extLst>
              <a:ext uri="{FF2B5EF4-FFF2-40B4-BE49-F238E27FC236}">
                <a16:creationId xmlns:a16="http://schemas.microsoft.com/office/drawing/2014/main" xmlns="" id="{F4D7A8BF-6911-FDA0-81DF-EFCC91D1DEB2}"/>
              </a:ext>
            </a:extLst>
          </p:cNvPr>
          <p:cNvCxnSpPr/>
          <p:nvPr/>
        </p:nvCxnSpPr>
        <p:spPr>
          <a:xfrm flipV="1">
            <a:off x="3270250" y="1983476"/>
            <a:ext cx="2825750" cy="2411104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099242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>
            <a:extLst>
              <a:ext uri="{FF2B5EF4-FFF2-40B4-BE49-F238E27FC236}">
                <a16:creationId xmlns:a16="http://schemas.microsoft.com/office/drawing/2014/main" xmlns="" id="{A417E47E-7D0C-D2A4-817F-1127573341E8}"/>
              </a:ext>
            </a:extLst>
          </p:cNvPr>
          <p:cNvSpPr txBox="1"/>
          <p:nvPr/>
        </p:nvSpPr>
        <p:spPr>
          <a:xfrm>
            <a:off x="660400" y="1544694"/>
            <a:ext cx="108585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just">
              <a:lnSpc>
                <a:spcPct val="150000"/>
              </a:lnSpc>
            </a:pPr>
            <a:r>
              <a:rPr lang="en-US" altLang="zh-CN" sz="2000">
                <a:latin typeface="Times New Roman" panose="02020603050405020304" pitchFamily="18" charset="0"/>
                <a:cs typeface="Times New Roman" panose="02020603050405020304" pitchFamily="18" charset="0"/>
              </a:rPr>
              <a:t>Henry was my new “brother”, who had been (1) ___________ (adopt) recently by my parents. We were going to perform together but I was not in the mood for being onstage with him. I didn’t wet Henry’s book (2) _____________ (deliberate) but my mom was angry with me and (3) _____________ (comfort) Henry. I disliked Henry not only because he stole my mom’s love but also because he was always (4) ____________ (absorb) in working on a rope knot, which wasn’t manly. Before we went to perform at the community theatre, Mom told me to be kind to Henry. I nodded but (5) ________ (sigh). When I was on the stage, I realized the drawstring on my skirt was not tied well and my skirt began to drop. What was (6) ________ (bad), my hands were full. I really hoped that someone could help me.</a:t>
            </a:r>
            <a:endParaRPr lang="en-US" altLang="zh-CN" sz="2000"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xmlns="" id="{F4D49D91-F113-4095-FE15-C6B72E739579}"/>
              </a:ext>
            </a:extLst>
          </p:cNvPr>
          <p:cNvSpPr txBox="1"/>
          <p:nvPr/>
        </p:nvSpPr>
        <p:spPr>
          <a:xfrm>
            <a:off x="660400" y="1055914"/>
            <a:ext cx="6096000" cy="3039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ctr">
              <a:lnSpc>
                <a:spcPts val="1400"/>
              </a:lnSpc>
            </a:pPr>
            <a:r>
              <a:rPr lang="zh-CN" altLang="en-US" sz="2000" b="1" kern="100">
                <a:solidFill>
                  <a:srgbClr val="317CF9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（二）概括原文故事情节</a:t>
            </a:r>
            <a:endParaRPr lang="zh-CN" altLang="zh-CN" b="1" kern="100">
              <a:effectLst/>
              <a:latin typeface="思源黑体 CN Regular" panose="020b0500000000000000" pitchFamily="34" charset="-122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xmlns="" id="{39B1DEE0-687C-B3D5-F6B6-0F4A89632962}"/>
              </a:ext>
            </a:extLst>
          </p:cNvPr>
          <p:cNvSpPr txBox="1"/>
          <p:nvPr/>
        </p:nvSpPr>
        <p:spPr>
          <a:xfrm>
            <a:off x="5847158" y="1640917"/>
            <a:ext cx="219368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adopted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xmlns="" id="{C55C0246-9D6E-9303-4723-FE3EC6E08EAD}"/>
              </a:ext>
            </a:extLst>
          </p:cNvPr>
          <p:cNvSpPr txBox="1"/>
          <p:nvPr/>
        </p:nvSpPr>
        <p:spPr>
          <a:xfrm>
            <a:off x="2604337" y="2525920"/>
            <a:ext cx="166777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deliberately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xmlns="" id="{26AB8190-AE0A-5D79-FE96-F628B8263B04}"/>
              </a:ext>
            </a:extLst>
          </p:cNvPr>
          <p:cNvSpPr txBox="1"/>
          <p:nvPr/>
        </p:nvSpPr>
        <p:spPr>
          <a:xfrm>
            <a:off x="9891855" y="2570086"/>
            <a:ext cx="145215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comforted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xmlns="" id="{4E7C656E-51F3-3EBF-45C6-F2D412C34C58}"/>
              </a:ext>
            </a:extLst>
          </p:cNvPr>
          <p:cNvSpPr txBox="1"/>
          <p:nvPr/>
        </p:nvSpPr>
        <p:spPr>
          <a:xfrm>
            <a:off x="1830020" y="3493920"/>
            <a:ext cx="170331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absorbed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xmlns="" id="{828C315B-984B-1958-2E6C-766E6B85960B}"/>
              </a:ext>
            </a:extLst>
          </p:cNvPr>
          <p:cNvSpPr txBox="1"/>
          <p:nvPr/>
        </p:nvSpPr>
        <p:spPr>
          <a:xfrm>
            <a:off x="9476743" y="3904663"/>
            <a:ext cx="145215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sighed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xmlns="" id="{B99EB7BE-8084-05D4-1B70-B9E858684D9E}"/>
              </a:ext>
            </a:extLst>
          </p:cNvPr>
          <p:cNvSpPr txBox="1"/>
          <p:nvPr/>
        </p:nvSpPr>
        <p:spPr>
          <a:xfrm>
            <a:off x="2584548" y="4848808"/>
            <a:ext cx="145215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worse 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6931340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>
            <a:extLst>
              <a:ext uri="{FF2B5EF4-FFF2-40B4-BE49-F238E27FC236}">
                <a16:creationId xmlns:a16="http://schemas.microsoft.com/office/drawing/2014/main" xmlns="" id="{83A078B0-A884-A87D-FE49-3F84A8CB5E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752" y="1455881"/>
            <a:ext cx="7386845" cy="4289136"/>
          </a:xfrm>
          <a:prstGeom prst="rect">
            <a:avLst/>
          </a:prstGeom>
        </p:spPr>
      </p:pic>
    </p:spTree>
    <p:custDataLst>
      <p:tags r:id="rId3"/>
    </p:custDataLst>
    <p:extLst>
      <p:ext uri="{BB962C8B-B14F-4D97-AF65-F5344CB8AC3E}">
        <p14:creationId xmlns:p14="http://schemas.microsoft.com/office/powerpoint/2010/main" val="1746890960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xmlns="" id="{D558158C-37C9-2140-DDF7-DCCBDC7104A0}"/>
              </a:ext>
            </a:extLst>
          </p:cNvPr>
          <p:cNvSpPr txBox="1"/>
          <p:nvPr/>
        </p:nvSpPr>
        <p:spPr>
          <a:xfrm>
            <a:off x="660400" y="1055914"/>
            <a:ext cx="6096000" cy="3039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ctr">
              <a:lnSpc>
                <a:spcPts val="1400"/>
              </a:lnSpc>
            </a:pPr>
            <a:r>
              <a:rPr lang="zh-CN" altLang="en-US" sz="2000" b="1" kern="100">
                <a:solidFill>
                  <a:srgbClr val="317CF9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（一）语篇表达意图（</a:t>
            </a:r>
            <a:r>
              <a:rPr lang="en-US" altLang="zh-CN" sz="2000" b="1" kern="100">
                <a:solidFill>
                  <a:srgbClr val="317CF9"/>
                </a:solidFill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why</a:t>
            </a:r>
            <a:r>
              <a:rPr lang="zh-CN" altLang="en-US" sz="2000" b="1" kern="100">
                <a:solidFill>
                  <a:srgbClr val="317CF9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）</a:t>
            </a:r>
            <a:r>
              <a:rPr lang="en-US" altLang="zh-CN" sz="2000" b="1" kern="100">
                <a:solidFill>
                  <a:srgbClr val="317CF9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——</a:t>
            </a:r>
            <a:r>
              <a:rPr lang="zh-CN" altLang="en-US" sz="2000" b="1" kern="100">
                <a:solidFill>
                  <a:srgbClr val="317CF9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故事主题</a:t>
            </a:r>
            <a:endParaRPr lang="zh-CN" altLang="zh-CN" b="1" kern="100">
              <a:effectLst/>
              <a:latin typeface="思源黑体 CN Regular" panose="020b0500000000000000" pitchFamily="34" charset="-122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xmlns="" id="{2D202CBD-9759-CD4A-DC66-1C8C2E60392C}"/>
              </a:ext>
            </a:extLst>
          </p:cNvPr>
          <p:cNvSpPr txBox="1"/>
          <p:nvPr/>
        </p:nvSpPr>
        <p:spPr>
          <a:xfrm>
            <a:off x="660400" y="1544694"/>
            <a:ext cx="1085850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60000" algn="just">
              <a:lnSpc>
                <a:spcPct val="150000"/>
              </a:lnSpc>
            </a:pPr>
            <a:r>
              <a:rPr lang="zh-CN" altLang="en-US" sz="2000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阅读材料，找出最能体现故事主题的两个词。</a:t>
            </a:r>
          </a:p>
          <a:p>
            <a:pPr indent="360000" algn="just">
              <a:lnSpc>
                <a:spcPct val="200000"/>
              </a:lnSpc>
            </a:pPr>
            <a:r>
              <a:rPr lang="zh-CN" altLang="en-US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① </a:t>
            </a: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celebration 	② </a:t>
            </a: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courage</a:t>
            </a: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 		③ </a:t>
            </a: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competition</a:t>
            </a: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 </a:t>
            </a:r>
            <a:endParaRPr lang="en-US" altLang="zh-CN" sz="2000"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  <a:p>
            <a:pPr indent="360000" algn="just">
              <a:lnSpc>
                <a:spcPct val="200000"/>
              </a:lnSpc>
            </a:pP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④ </a:t>
            </a: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family</a:t>
            </a: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 		⑤ </a:t>
            </a: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understanding</a:t>
            </a: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 		⑥ loyalty</a:t>
            </a:r>
          </a:p>
        </p:txBody>
      </p:sp>
      <p:sp>
        <p:nvSpPr>
          <p:cNvPr id="4" name="iconfont-1043-169336">
            <a:extLst>
              <a:ext uri="{FF2B5EF4-FFF2-40B4-BE49-F238E27FC236}">
                <a16:creationId xmlns:a16="http://schemas.microsoft.com/office/drawing/2014/main" xmlns="" id="{7581AFF3-D30F-E4D8-B7CE-880B9B7A5114}"/>
              </a:ext>
            </a:extLst>
          </p:cNvPr>
          <p:cNvSpPr/>
          <p:nvPr/>
        </p:nvSpPr>
        <p:spPr>
          <a:xfrm>
            <a:off x="1057089" y="2885019"/>
            <a:ext cx="450419" cy="449464"/>
          </a:xfrm>
          <a:custGeom>
            <a:gdLst>
              <a:gd name="T0" fmla="*/ 12436 w 12765"/>
              <a:gd name="T1" fmla="*/ 0 h 12739"/>
              <a:gd name="T2" fmla="*/ 4469 w 12765"/>
              <a:gd name="T3" fmla="*/ 7970 h 12739"/>
              <a:gd name="T4" fmla="*/ 1369 w 12765"/>
              <a:gd name="T5" fmla="*/ 5163 h 12739"/>
              <a:gd name="T6" fmla="*/ 0 w 12765"/>
              <a:gd name="T7" fmla="*/ 6438 h 12739"/>
              <a:gd name="T8" fmla="*/ 5357 w 12765"/>
              <a:gd name="T9" fmla="*/ 12739 h 12739"/>
              <a:gd name="T10" fmla="*/ 12765 w 12765"/>
              <a:gd name="T11" fmla="*/ 877 h 12739"/>
              <a:gd name="T12" fmla="*/ 12436 w 12765"/>
              <a:gd name="T13" fmla="*/ 0 h 127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5" h="12739">
                <a:moveTo>
                  <a:pt x="12436" y="0"/>
                </a:moveTo>
                <a:cubicBezTo>
                  <a:pt x="8552" y="2754"/>
                  <a:pt x="5734" y="6228"/>
                  <a:pt x="4469" y="7970"/>
                </a:cubicBezTo>
                <a:lnTo>
                  <a:pt x="1369" y="5163"/>
                </a:lnTo>
                <a:lnTo>
                  <a:pt x="0" y="6438"/>
                </a:lnTo>
                <a:lnTo>
                  <a:pt x="5357" y="12739"/>
                </a:lnTo>
                <a:cubicBezTo>
                  <a:pt x="6278" y="10010"/>
                  <a:pt x="9199" y="4669"/>
                  <a:pt x="12765" y="877"/>
                </a:cubicBezTo>
                <a:lnTo>
                  <a:pt x="12436" y="0"/>
                </a:lnTo>
                <a:close/>
              </a:path>
            </a:pathLst>
          </a:cu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" name="iconfont-1043-169336">
            <a:extLst>
              <a:ext uri="{FF2B5EF4-FFF2-40B4-BE49-F238E27FC236}">
                <a16:creationId xmlns:a16="http://schemas.microsoft.com/office/drawing/2014/main" xmlns="" id="{E9C53798-CBF8-8E04-85C8-7D248EEC235C}"/>
              </a:ext>
            </a:extLst>
          </p:cNvPr>
          <p:cNvSpPr/>
          <p:nvPr/>
        </p:nvSpPr>
        <p:spPr>
          <a:xfrm>
            <a:off x="3483190" y="2880334"/>
            <a:ext cx="450419" cy="449464"/>
          </a:xfrm>
          <a:custGeom>
            <a:gdLst>
              <a:gd name="T0" fmla="*/ 12436 w 12765"/>
              <a:gd name="T1" fmla="*/ 0 h 12739"/>
              <a:gd name="T2" fmla="*/ 4469 w 12765"/>
              <a:gd name="T3" fmla="*/ 7970 h 12739"/>
              <a:gd name="T4" fmla="*/ 1369 w 12765"/>
              <a:gd name="T5" fmla="*/ 5163 h 12739"/>
              <a:gd name="T6" fmla="*/ 0 w 12765"/>
              <a:gd name="T7" fmla="*/ 6438 h 12739"/>
              <a:gd name="T8" fmla="*/ 5357 w 12765"/>
              <a:gd name="T9" fmla="*/ 12739 h 12739"/>
              <a:gd name="T10" fmla="*/ 12765 w 12765"/>
              <a:gd name="T11" fmla="*/ 877 h 12739"/>
              <a:gd name="T12" fmla="*/ 12436 w 12765"/>
              <a:gd name="T13" fmla="*/ 0 h 127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5" h="12739">
                <a:moveTo>
                  <a:pt x="12436" y="0"/>
                </a:moveTo>
                <a:cubicBezTo>
                  <a:pt x="8552" y="2754"/>
                  <a:pt x="5734" y="6228"/>
                  <a:pt x="4469" y="7970"/>
                </a:cubicBezTo>
                <a:lnTo>
                  <a:pt x="1369" y="5163"/>
                </a:lnTo>
                <a:lnTo>
                  <a:pt x="0" y="6438"/>
                </a:lnTo>
                <a:lnTo>
                  <a:pt x="5357" y="12739"/>
                </a:lnTo>
                <a:cubicBezTo>
                  <a:pt x="6278" y="10010"/>
                  <a:pt x="9199" y="4669"/>
                  <a:pt x="12765" y="877"/>
                </a:cubicBezTo>
                <a:lnTo>
                  <a:pt x="12436" y="0"/>
                </a:lnTo>
                <a:close/>
              </a:path>
            </a:pathLst>
          </a:cu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89503922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xmlns="" id="{D558158C-37C9-2140-DDF7-DCCBDC7104A0}"/>
              </a:ext>
            </a:extLst>
          </p:cNvPr>
          <p:cNvSpPr txBox="1"/>
          <p:nvPr/>
        </p:nvSpPr>
        <p:spPr>
          <a:xfrm>
            <a:off x="660400" y="1055914"/>
            <a:ext cx="6997700" cy="3039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ctr">
              <a:lnSpc>
                <a:spcPts val="1400"/>
              </a:lnSpc>
            </a:pPr>
            <a:r>
              <a:rPr lang="zh-CN" altLang="en-US" sz="2000" b="1" kern="100">
                <a:solidFill>
                  <a:schemeClr val="accent5"/>
                </a:solidFill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（二）语篇表达内容（</a:t>
            </a:r>
            <a:r>
              <a:rPr lang="en-US" altLang="zh-CN" sz="2000" b="1" kern="100">
                <a:solidFill>
                  <a:schemeClr val="accent5"/>
                </a:solidFill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what</a:t>
            </a:r>
            <a:r>
              <a:rPr lang="zh-CN" altLang="en-US" sz="2000" b="1" kern="100">
                <a:solidFill>
                  <a:schemeClr val="accent5"/>
                </a:solidFill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）</a:t>
            </a:r>
            <a:r>
              <a:rPr lang="en-US" altLang="zh-CN" sz="2000" b="1" kern="100">
                <a:solidFill>
                  <a:schemeClr val="accent5"/>
                </a:solidFill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——</a:t>
            </a:r>
            <a:r>
              <a:rPr lang="zh-CN" altLang="en-US" sz="2000" b="1" kern="100">
                <a:solidFill>
                  <a:schemeClr val="accent5"/>
                </a:solidFill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故事情节</a:t>
            </a:r>
            <a:endParaRPr lang="zh-CN" altLang="zh-CN" b="1" kern="100">
              <a:solidFill>
                <a:schemeClr val="accent5"/>
              </a:solidFill>
              <a:effectLst/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xmlns="" id="{2D202CBD-9759-CD4A-DC66-1C8C2E60392C}"/>
              </a:ext>
            </a:extLst>
          </p:cNvPr>
          <p:cNvSpPr txBox="1"/>
          <p:nvPr/>
        </p:nvSpPr>
        <p:spPr>
          <a:xfrm>
            <a:off x="660400" y="2005260"/>
            <a:ext cx="10858500" cy="2345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60000" algn="just">
              <a:lnSpc>
                <a:spcPct val="150000"/>
              </a:lnSpc>
            </a:pPr>
            <a:r>
              <a:rPr lang="zh-CN" altLang="en-US" sz="2000">
                <a:latin typeface="Times New Roman" panose="02020603050405020304" pitchFamily="18" charset="0"/>
                <a:ea typeface="思源黑体 CN Regular" panose="020b0500000000000000" pitchFamily="34" charset="-122"/>
                <a:sym typeface="Times New Roman" panose="02020603050405020304" pitchFamily="18" charset="0"/>
              </a:rPr>
              <a:t>冲突：</a:t>
            </a: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sym typeface="Times New Roman" panose="02020603050405020304" pitchFamily="18" charset="0"/>
              </a:rPr>
              <a:t> _________________________________________________</a:t>
            </a:r>
            <a:endParaRPr lang="zh-CN" altLang="en-US" sz="2000">
              <a:latin typeface="Times New Roman" panose="02020603050405020304" pitchFamily="18" charset="0"/>
              <a:ea typeface="思源黑体 CN Regular" panose="020b0500000000000000" pitchFamily="34" charset="-122"/>
              <a:sym typeface="Times New Roman" panose="02020603050405020304" pitchFamily="18" charset="0"/>
            </a:endParaRPr>
          </a:p>
          <a:p>
            <a:pPr indent="360000" algn="just">
              <a:lnSpc>
                <a:spcPct val="150000"/>
              </a:lnSpc>
            </a:pPr>
            <a:r>
              <a:rPr lang="zh-CN" altLang="en-US" sz="2000">
                <a:latin typeface="Times New Roman" panose="02020603050405020304" pitchFamily="18" charset="0"/>
                <a:ea typeface="思源黑体 CN Regular" panose="020b0500000000000000" pitchFamily="34" charset="-122"/>
                <a:sym typeface="Times New Roman" panose="02020603050405020304" pitchFamily="18" charset="0"/>
              </a:rPr>
              <a:t>   ↓</a:t>
            </a:r>
          </a:p>
          <a:p>
            <a:pPr indent="360000" algn="just">
              <a:lnSpc>
                <a:spcPct val="150000"/>
              </a:lnSpc>
            </a:pPr>
            <a:r>
              <a:rPr lang="zh-CN" altLang="en-US" sz="2000">
                <a:latin typeface="Times New Roman" panose="02020603050405020304" pitchFamily="18" charset="0"/>
                <a:ea typeface="思源黑体 CN Regular" panose="020b0500000000000000" pitchFamily="34" charset="-122"/>
                <a:sym typeface="Times New Roman" panose="02020603050405020304" pitchFamily="18" charset="0"/>
              </a:rPr>
              <a:t>行动：</a:t>
            </a: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sym typeface="Times New Roman" panose="02020603050405020304" pitchFamily="18" charset="0"/>
              </a:rPr>
              <a:t>_________________________________________________</a:t>
            </a:r>
          </a:p>
          <a:p>
            <a:pPr indent="360000" algn="just">
              <a:lnSpc>
                <a:spcPct val="150000"/>
              </a:lnSpc>
            </a:pP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sym typeface="Times New Roman" panose="02020603050405020304" pitchFamily="18" charset="0"/>
              </a:rPr>
              <a:t>   ↓</a:t>
            </a:r>
          </a:p>
          <a:p>
            <a:pPr indent="360000" algn="just">
              <a:lnSpc>
                <a:spcPct val="150000"/>
              </a:lnSpc>
            </a:pPr>
            <a:r>
              <a:rPr lang="zh-CN" altLang="en-US" sz="2000">
                <a:latin typeface="Times New Roman" panose="02020603050405020304" pitchFamily="18" charset="0"/>
                <a:ea typeface="思源黑体 CN Regular" panose="020b0500000000000000" pitchFamily="34" charset="-122"/>
                <a:sym typeface="Times New Roman" panose="02020603050405020304" pitchFamily="18" charset="0"/>
              </a:rPr>
              <a:t>解决：</a:t>
            </a: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sym typeface="Times New Roman" panose="02020603050405020304" pitchFamily="18" charset="0"/>
              </a:rPr>
              <a:t>_________________________________________________</a:t>
            </a: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xmlns="" id="{8A8FEDC1-DD78-8453-CC82-C71F414F0070}"/>
              </a:ext>
            </a:extLst>
          </p:cNvPr>
          <p:cNvSpPr txBox="1"/>
          <p:nvPr/>
        </p:nvSpPr>
        <p:spPr>
          <a:xfrm>
            <a:off x="660400" y="1397299"/>
            <a:ext cx="2750457" cy="5041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000">
                <a:latin typeface="Times New Roman" panose="02020603050405020304" pitchFamily="18" charset="0"/>
                <a:ea typeface="思源黑体 CN Regular" panose="020b0500000000000000" pitchFamily="34" charset="-122"/>
                <a:sym typeface="Times New Roman" panose="02020603050405020304" pitchFamily="18" charset="0"/>
              </a:rPr>
              <a:t>（</a:t>
            </a: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sym typeface="Times New Roman" panose="02020603050405020304" pitchFamily="18" charset="0"/>
              </a:rPr>
              <a:t>1</a:t>
            </a:r>
            <a:r>
              <a:rPr lang="zh-CN" altLang="en-US" sz="2000">
                <a:latin typeface="Times New Roman" panose="02020603050405020304" pitchFamily="18" charset="0"/>
                <a:ea typeface="思源黑体 CN Regular" panose="020b0500000000000000" pitchFamily="34" charset="-122"/>
                <a:sym typeface="Times New Roman" panose="02020603050405020304" pitchFamily="18" charset="0"/>
              </a:rPr>
              <a:t>）情节结构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xmlns="" id="{1FE3BB36-D9F2-AE11-442F-A8CABFCB38B1}"/>
              </a:ext>
            </a:extLst>
          </p:cNvPr>
          <p:cNvSpPr txBox="1"/>
          <p:nvPr/>
        </p:nvSpPr>
        <p:spPr>
          <a:xfrm>
            <a:off x="1758376" y="1963437"/>
            <a:ext cx="5816600" cy="5044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60000">
              <a:lnSpc>
                <a:spcPct val="150000"/>
              </a:lnSpc>
            </a:pPr>
            <a:r>
              <a:rPr lang="zh-CN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“我”和父母收养的孩子</a:t>
            </a: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Henry</a:t>
            </a:r>
            <a:r>
              <a:rPr lang="zh-CN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之间产生隔阂。</a:t>
            </a:r>
            <a:endParaRPr lang="zh-CN" altLang="en-US" sz="2000"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xmlns="" id="{34E94A8A-62B0-C0EE-85D6-D31DD56DE2F3}"/>
              </a:ext>
            </a:extLst>
          </p:cNvPr>
          <p:cNvSpPr txBox="1"/>
          <p:nvPr/>
        </p:nvSpPr>
        <p:spPr>
          <a:xfrm>
            <a:off x="695324" y="2660183"/>
            <a:ext cx="10823575" cy="378565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just">
              <a:lnSpc>
                <a:spcPct val="150000"/>
              </a:lnSpc>
            </a:pPr>
            <a:r>
              <a:rPr lang="en-US" altLang="zh-CN" sz="2000">
                <a:latin typeface="Times New Roman" panose="02020603050405020304" pitchFamily="18" charset="0"/>
                <a:cs typeface="Times New Roman" panose="02020603050405020304" pitchFamily="18" charset="0"/>
              </a:rPr>
              <a:t>I was in my room, </a:t>
            </a:r>
            <a:r>
              <a:rPr lang="en-US" altLang="zh-CN" sz="2000" b="1">
                <a:solidFill>
                  <a:schemeClr val="accent2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feeling unwilling to head to the community theatre with “my brother” Henry. </a:t>
            </a:r>
            <a:r>
              <a:rPr lang="en-US" altLang="zh-CN" sz="2000">
                <a:latin typeface="Times New Roman" panose="02020603050405020304" pitchFamily="18" charset="0"/>
                <a:cs typeface="Times New Roman" panose="02020603050405020304" pitchFamily="18" charset="0"/>
              </a:rPr>
              <a:t>He had recently been adopted by my parents and I was not in the mood for being onstage with him.</a:t>
            </a:r>
          </a:p>
          <a:p>
            <a:pPr indent="457200" algn="just">
              <a:lnSpc>
                <a:spcPct val="150000"/>
              </a:lnSpc>
            </a:pPr>
            <a:r>
              <a:rPr lang="en-US" altLang="zh-CN" sz="2000">
                <a:latin typeface="Times New Roman" panose="02020603050405020304" pitchFamily="18" charset="0"/>
                <a:cs typeface="Times New Roman" panose="02020603050405020304" pitchFamily="18" charset="0"/>
              </a:rPr>
              <a:t>“Henry’s book was in the bathtub. Did you put it there?” </a:t>
            </a:r>
            <a:r>
              <a:rPr lang="en-US" altLang="zh-CN" sz="2000" b="1">
                <a:solidFill>
                  <a:schemeClr val="accent2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She glared at me, something she had never done before Henry came to our home.</a:t>
            </a:r>
          </a:p>
          <a:p>
            <a:pPr indent="457200" algn="just">
              <a:lnSpc>
                <a:spcPct val="150000"/>
              </a:lnSpc>
            </a:pPr>
            <a:r>
              <a:rPr lang="en-US" altLang="zh-CN" sz="2000" b="1">
                <a:solidFill>
                  <a:schemeClr val="accent2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Henry was stealing my mother’s love. He was ruining my life.</a:t>
            </a:r>
          </a:p>
          <a:p>
            <a:pPr indent="457200" algn="just">
              <a:lnSpc>
                <a:spcPct val="150000"/>
              </a:lnSpc>
            </a:pPr>
            <a:r>
              <a:rPr lang="en-US" altLang="zh-CN" sz="2000" b="1">
                <a:solidFill>
                  <a:schemeClr val="accent2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But since Henry had moved in, everything felt different. </a:t>
            </a:r>
            <a:r>
              <a:rPr lang="en-US" altLang="zh-CN" sz="2000">
                <a:latin typeface="Times New Roman" panose="02020603050405020304" pitchFamily="18" charset="0"/>
                <a:cs typeface="Times New Roman" panose="02020603050405020304" pitchFamily="18" charset="0"/>
              </a:rPr>
              <a:t>The theatre used to be a special place for my parents and me. </a:t>
            </a:r>
            <a:r>
              <a:rPr lang="en-US" altLang="zh-CN" sz="2000" b="1">
                <a:solidFill>
                  <a:schemeClr val="accent2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With Henry involved, it didn’t seem so special any more.</a:t>
            </a:r>
            <a:endParaRPr lang="en-US" altLang="zh-CN" sz="2000" b="1">
              <a:solidFill>
                <a:schemeClr val="accent2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531748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: 圆角 3">
            <a:extLst>
              <a:ext uri="{FF2B5EF4-FFF2-40B4-BE49-F238E27FC236}">
                <a16:creationId xmlns:a16="http://schemas.microsoft.com/office/drawing/2014/main" xmlns="" id="{2687F556-5081-B3A1-F9F9-1EDE9D9F4A8F}"/>
              </a:ext>
            </a:extLst>
          </p:cNvPr>
          <p:cNvSpPr/>
          <p:nvPr/>
        </p:nvSpPr>
        <p:spPr>
          <a:xfrm>
            <a:off x="934720" y="2940684"/>
            <a:ext cx="9847580" cy="1532795"/>
          </a:xfrm>
          <a:prstGeom prst="roundRect">
            <a:avLst>
              <a:gd name="adj" fmla="val 11210"/>
            </a:avLst>
          </a:prstGeom>
          <a:solidFill>
            <a:schemeClr val="accent5">
              <a:lumMod val="20000"/>
              <a:lumOff val="80000"/>
            </a:schemeClr>
          </a:solidFill>
          <a:ln w="9525">
            <a:solidFill>
              <a:schemeClr val="accent5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endParaRPr lang="zh-CN" altLang="en-US">
              <a:latin typeface="思源黑体 CN Regular" panose="020b0500000000000000" pitchFamily="34" charset="-122"/>
              <a:ea typeface="思源黑体 CN Regular" panose="020b0500000000000000" pitchFamily="34" charset="-122"/>
              <a:sym typeface="思源黑体 CN Regular" panose="020b0500000000000000" pitchFamily="34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xmlns="" id="{D558158C-37C9-2140-DDF7-DCCBDC7104A0}"/>
              </a:ext>
            </a:extLst>
          </p:cNvPr>
          <p:cNvSpPr txBox="1"/>
          <p:nvPr/>
        </p:nvSpPr>
        <p:spPr>
          <a:xfrm>
            <a:off x="660400" y="1055914"/>
            <a:ext cx="6997700" cy="3039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ctr">
              <a:lnSpc>
                <a:spcPts val="1400"/>
              </a:lnSpc>
            </a:pPr>
            <a:r>
              <a:rPr lang="zh-CN" altLang="en-US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（二）语篇表达内容（</a:t>
            </a:r>
            <a:r>
              <a:rPr lang="en-US" altLang="zh-CN" sz="2000" b="1" kern="100">
                <a:solidFill>
                  <a:schemeClr val="accent5"/>
                </a:solidFill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what</a:t>
            </a:r>
            <a:r>
              <a:rPr lang="zh-CN" altLang="en-US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）</a:t>
            </a:r>
            <a:r>
              <a:rPr lang="en-US" altLang="zh-CN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——</a:t>
            </a:r>
            <a:r>
              <a:rPr lang="zh-CN" altLang="en-US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故事情节</a:t>
            </a:r>
            <a:endParaRPr lang="zh-CN" altLang="zh-CN" b="1" kern="100">
              <a:solidFill>
                <a:schemeClr val="accent5"/>
              </a:solidFill>
              <a:effectLst/>
              <a:latin typeface="思源黑体 CN Regular" panose="020b0500000000000000" pitchFamily="34" charset="-122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xmlns="" id="{2D202CBD-9759-CD4A-DC66-1C8C2E60392C}"/>
              </a:ext>
            </a:extLst>
          </p:cNvPr>
          <p:cNvSpPr txBox="1"/>
          <p:nvPr/>
        </p:nvSpPr>
        <p:spPr>
          <a:xfrm>
            <a:off x="660400" y="2005260"/>
            <a:ext cx="1085850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60000" algn="just">
              <a:lnSpc>
                <a:spcPct val="150000"/>
              </a:lnSpc>
            </a:pPr>
            <a:r>
              <a:rPr lang="zh-CN" altLang="en-US" sz="2000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冲突：</a:t>
            </a:r>
            <a:r>
              <a:rPr lang="zh-CN" altLang="zh-CN" sz="2000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“我”和父母收养的孩子</a:t>
            </a: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Henry</a:t>
            </a:r>
            <a:r>
              <a:rPr lang="zh-CN" altLang="zh-CN" sz="2000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之间产生隔阂。</a:t>
            </a:r>
            <a:endParaRPr lang="zh-CN" altLang="en-US" sz="2000">
              <a:latin typeface="思源黑体 CN Regular" panose="020b0500000000000000" pitchFamily="34" charset="-122"/>
              <a:ea typeface="思源黑体 CN Regular" panose="020b0500000000000000" pitchFamily="34" charset="-122"/>
              <a:sym typeface="思源黑体 CN Regular" panose="020b0500000000000000" pitchFamily="34" charset="-122"/>
            </a:endParaRPr>
          </a:p>
          <a:p>
            <a:pPr indent="360000" algn="just">
              <a:lnSpc>
                <a:spcPct val="150000"/>
              </a:lnSpc>
            </a:pPr>
            <a:r>
              <a:rPr lang="zh-CN" altLang="en-US" sz="2000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   ↓</a:t>
            </a:r>
          </a:p>
          <a:p>
            <a:pPr indent="360000" algn="just">
              <a:lnSpc>
                <a:spcPct val="150000"/>
              </a:lnSpc>
            </a:pPr>
            <a:r>
              <a:rPr lang="zh-CN" altLang="en-US" sz="2000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行动：</a:t>
            </a:r>
            <a:r>
              <a:rPr lang="en-US" altLang="zh-CN" sz="2000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_________________________________________________</a:t>
            </a:r>
          </a:p>
          <a:p>
            <a:pPr indent="360000" algn="just">
              <a:lnSpc>
                <a:spcPct val="150000"/>
              </a:lnSpc>
            </a:pPr>
            <a:r>
              <a:rPr lang="en-US" altLang="zh-CN" sz="2000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   ↓</a:t>
            </a:r>
          </a:p>
          <a:p>
            <a:pPr indent="360000" algn="just">
              <a:lnSpc>
                <a:spcPct val="150000"/>
              </a:lnSpc>
            </a:pPr>
            <a:r>
              <a:rPr lang="zh-CN" altLang="en-US" sz="2000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解决：</a:t>
            </a:r>
            <a:r>
              <a:rPr lang="en-US" altLang="zh-CN" sz="2000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_________________________________________________</a:t>
            </a:r>
          </a:p>
        </p:txBody>
      </p:sp>
      <p:sp>
        <p:nvSpPr>
          <p:cNvPr id="5" name="TextBox 175">
            <a:extLst>
              <a:ext uri="{FF2B5EF4-FFF2-40B4-BE49-F238E27FC236}">
                <a16:creationId xmlns:a16="http://schemas.microsoft.com/office/drawing/2014/main" xmlns="" id="{06BCE83E-BC36-0C00-96D6-304BD33FFBA6}"/>
              </a:ext>
            </a:extLst>
          </p:cNvPr>
          <p:cNvSpPr txBox="1"/>
          <p:nvPr/>
        </p:nvSpPr>
        <p:spPr>
          <a:xfrm>
            <a:off x="8978900" y="3474607"/>
            <a:ext cx="1620000" cy="464947"/>
          </a:xfrm>
          <a:prstGeom prst="roundRect">
            <a:avLst/>
          </a:prstGeom>
          <a:noFill/>
        </p:spPr>
        <p:txBody>
          <a:bodyPr vert="horz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ctr"/>
            <a:r>
              <a:rPr lang="zh-CN" sz="2000" kern="12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续写部分</a:t>
            </a:r>
            <a:endParaRPr lang="zh-CN" sz="2800">
              <a:solidFill>
                <a:schemeClr val="accent5"/>
              </a:solidFill>
              <a:effectLst/>
              <a:latin typeface="思源黑体 CN Regular" panose="020b0500000000000000" pitchFamily="34" charset="-122"/>
              <a:ea typeface="思源黑体 CN Regular" panose="020b0500000000000000" pitchFamily="34" charset="-122"/>
              <a:cs typeface="宋体" panose="02010600030101010101" pitchFamily="2" charset="-122"/>
              <a:sym typeface="思源黑体 CN Regular" panose="020b0500000000000000" pitchFamily="34" charset="-122"/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xmlns="" id="{A31BDA50-F5A8-FB73-1800-96A666A33165}"/>
              </a:ext>
            </a:extLst>
          </p:cNvPr>
          <p:cNvSpPr txBox="1"/>
          <p:nvPr/>
        </p:nvSpPr>
        <p:spPr>
          <a:xfrm>
            <a:off x="1841500" y="2978090"/>
            <a:ext cx="6096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Henry</a:t>
            </a:r>
            <a:r>
              <a:rPr lang="zh-CN" altLang="zh-CN" sz="2000">
                <a:solidFill>
                  <a:srgbClr val="FF0000"/>
                </a:solidFill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</a:rPr>
              <a:t>在“我”遇到困难时帮助了“我”。</a:t>
            </a:r>
            <a:endParaRPr lang="zh-CN" altLang="en-US" sz="2000">
              <a:solidFill>
                <a:srgbClr val="FF0000"/>
              </a:solidFill>
              <a:latin typeface="思源黑体 CN Regular" panose="020b0500000000000000" pitchFamily="34" charset="-122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xmlns="" id="{2BE647D3-AF3A-1588-07E1-67D1E7AC25D2}"/>
              </a:ext>
            </a:extLst>
          </p:cNvPr>
          <p:cNvSpPr txBox="1"/>
          <p:nvPr/>
        </p:nvSpPr>
        <p:spPr>
          <a:xfrm>
            <a:off x="1582892" y="3863439"/>
            <a:ext cx="76073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/>
            <a:r>
              <a:rPr lang="zh-CN" altLang="zh-CN" sz="2000" spc="-100">
                <a:solidFill>
                  <a:srgbClr val="FF0000"/>
                </a:solidFill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</a:rPr>
              <a:t>“我”意识到自己之前错误的思想和行为，主动改善与</a:t>
            </a:r>
            <a:r>
              <a:rPr lang="en-US" altLang="zh-CN" sz="2000" spc="-1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Henry</a:t>
            </a:r>
            <a:r>
              <a:rPr lang="zh-CN" altLang="zh-CN" sz="2000" spc="-100">
                <a:solidFill>
                  <a:srgbClr val="FF0000"/>
                </a:solidFill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</a:rPr>
              <a:t>的关系</a:t>
            </a:r>
            <a:r>
              <a:rPr lang="zh-CN" altLang="zh-CN" sz="2000" spc="-100">
                <a:solidFill>
                  <a:srgbClr val="FF0000"/>
                </a:solidFill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。</a:t>
            </a:r>
            <a:endParaRPr lang="zh-CN" altLang="en-US" sz="2000" spc="-100">
              <a:solidFill>
                <a:srgbClr val="FF0000"/>
              </a:solidFill>
              <a:latin typeface="思源黑体 CN Regular" panose="020b0500000000000000" pitchFamily="34" charset="-122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xmlns="" id="{8A8FEDC1-DD78-8453-CC82-C71F414F0070}"/>
              </a:ext>
            </a:extLst>
          </p:cNvPr>
          <p:cNvSpPr txBox="1"/>
          <p:nvPr/>
        </p:nvSpPr>
        <p:spPr>
          <a:xfrm>
            <a:off x="660400" y="1397299"/>
            <a:ext cx="275045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000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（</a:t>
            </a: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1</a:t>
            </a:r>
            <a:r>
              <a:rPr lang="zh-CN" altLang="en-US" sz="2000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）情节结构</a:t>
            </a:r>
          </a:p>
        </p:txBody>
      </p:sp>
    </p:spTree>
    <p:extLst>
      <p:ext uri="{BB962C8B-B14F-4D97-AF65-F5344CB8AC3E}">
        <p14:creationId xmlns:p14="http://schemas.microsoft.com/office/powerpoint/2010/main" val="97163239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xmlns="" id="{D558158C-37C9-2140-DDF7-DCCBDC7104A0}"/>
              </a:ext>
            </a:extLst>
          </p:cNvPr>
          <p:cNvSpPr txBox="1"/>
          <p:nvPr/>
        </p:nvSpPr>
        <p:spPr>
          <a:xfrm>
            <a:off x="660400" y="1055914"/>
            <a:ext cx="6997700" cy="3039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ctr">
              <a:lnSpc>
                <a:spcPts val="1400"/>
              </a:lnSpc>
            </a:pPr>
            <a:r>
              <a:rPr lang="zh-CN" altLang="en-US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（二）语篇表达内容（</a:t>
            </a:r>
            <a:r>
              <a:rPr lang="en-US" altLang="zh-CN" sz="2000" b="1" kern="100">
                <a:solidFill>
                  <a:schemeClr val="accent5"/>
                </a:solidFill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what</a:t>
            </a:r>
            <a:r>
              <a:rPr lang="zh-CN" altLang="en-US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）</a:t>
            </a:r>
            <a:r>
              <a:rPr lang="en-US" altLang="zh-CN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——</a:t>
            </a:r>
            <a:r>
              <a:rPr lang="zh-CN" altLang="en-US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故事情节</a:t>
            </a:r>
            <a:endParaRPr lang="zh-CN" altLang="zh-CN" b="1" kern="100">
              <a:solidFill>
                <a:schemeClr val="accent5"/>
              </a:solidFill>
              <a:effectLst/>
              <a:latin typeface="思源黑体 CN Regular" panose="020b0500000000000000" pitchFamily="34" charset="-122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xmlns="" id="{2D202CBD-9759-CD4A-DC66-1C8C2E60392C}"/>
              </a:ext>
            </a:extLst>
          </p:cNvPr>
          <p:cNvSpPr txBox="1"/>
          <p:nvPr/>
        </p:nvSpPr>
        <p:spPr>
          <a:xfrm>
            <a:off x="660400" y="1397299"/>
            <a:ext cx="275045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000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（</a:t>
            </a: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2</a:t>
            </a:r>
            <a:r>
              <a:rPr lang="zh-CN" altLang="en-US" sz="2000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）情节线索</a:t>
            </a:r>
          </a:p>
        </p:txBody>
      </p:sp>
      <p:grpSp>
        <p:nvGrpSpPr>
          <p:cNvPr id="39" name="组合 38">
            <a:extLst>
              <a:ext uri="{FF2B5EF4-FFF2-40B4-BE49-F238E27FC236}">
                <a16:creationId xmlns:a16="http://schemas.microsoft.com/office/drawing/2014/main" xmlns="" id="{F24C290F-3741-F7FA-E7CA-2572BB1073CC}"/>
              </a:ext>
            </a:extLst>
          </p:cNvPr>
          <p:cNvGrpSpPr/>
          <p:nvPr/>
        </p:nvGrpSpPr>
        <p:grpSpPr>
          <a:xfrm>
            <a:off x="460680" y="1752958"/>
            <a:ext cx="11236513" cy="2741352"/>
            <a:chOff x="41946" y="161135"/>
            <a:chExt cx="6362809" cy="1552750"/>
          </a:xfrm>
        </p:grpSpPr>
        <p:sp>
          <p:nvSpPr>
            <p:cNvPr id="40" name="TextBox 44">
              <a:extLst>
                <a:ext uri="{FF2B5EF4-FFF2-40B4-BE49-F238E27FC236}">
                  <a16:creationId xmlns:a16="http://schemas.microsoft.com/office/drawing/2014/main" xmlns="" id="{B37A33FC-D253-CF27-A9A9-886066410337}"/>
                </a:ext>
              </a:extLst>
            </p:cNvPr>
            <p:cNvSpPr txBox="1"/>
            <p:nvPr/>
          </p:nvSpPr>
          <p:spPr>
            <a:xfrm>
              <a:off x="41946" y="901455"/>
              <a:ext cx="1223126" cy="273075"/>
            </a:xfrm>
            <a:prstGeom prst="roundRect">
              <a:avLst>
                <a:gd name="adj" fmla="val 13371"/>
              </a:avLst>
            </a:prstGeom>
            <a:noFill/>
            <a:ln>
              <a:solidFill>
                <a:schemeClr val="tx1"/>
              </a:solidFill>
            </a:ln>
          </p:spPr>
          <p:txBody>
            <a:bodyPr wrap="square" lIns="36000" tIns="36000" rIns="3600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/>
              <a:r>
                <a:rPr lang="en-US" b="1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Bold" panose="020b0800000000000000" pitchFamily="34" charset="-122"/>
                  <a:cs typeface="Times New Roman" panose="02020603050405020304" pitchFamily="18" charset="0"/>
                  <a:sym typeface="思源黑体 CN Regular" panose="020b0500000000000000" pitchFamily="34" charset="-122"/>
                </a:rPr>
                <a:t>My New Brother</a:t>
              </a:r>
              <a:endParaRPr lang="zh-CN" b="1" kern="100">
                <a:effectLst/>
                <a:latin typeface="Times New Roman" panose="02020603050405020304" pitchFamily="18" charset="0"/>
                <a:ea typeface="思源黑体 CN Bold" panose="020b08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endParaRPr>
            </a:p>
          </p:txBody>
        </p:sp>
        <p:sp>
          <p:nvSpPr>
            <p:cNvPr id="41" name="TextBox 45">
              <a:extLst>
                <a:ext uri="{FF2B5EF4-FFF2-40B4-BE49-F238E27FC236}">
                  <a16:creationId xmlns:a16="http://schemas.microsoft.com/office/drawing/2014/main" xmlns="" id="{C80C3A72-D9B9-0692-D9E9-8D450D870663}"/>
                </a:ext>
              </a:extLst>
            </p:cNvPr>
            <p:cNvSpPr txBox="1"/>
            <p:nvPr/>
          </p:nvSpPr>
          <p:spPr>
            <a:xfrm>
              <a:off x="1282442" y="288064"/>
              <a:ext cx="810866" cy="611731"/>
            </a:xfrm>
            <a:prstGeom prst="roundRect">
              <a:avLst>
                <a:gd name="adj" fmla="val 8559"/>
              </a:avLst>
            </a:prstGeom>
            <a:noFill/>
            <a:ln>
              <a:solidFill>
                <a:schemeClr val="tx1"/>
              </a:solidFill>
            </a:ln>
          </p:spPr>
          <p:txBody>
            <a:bodyPr wrap="square" lIns="36000" tIns="36000" rIns="3600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/>
              <a:r>
                <a:rPr lang="en-US" altLang="zh-CN" kern="100"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  <a:sym typeface="思源黑体 CN Regular" panose="020b0500000000000000" pitchFamily="34" charset="-122"/>
                </a:rPr>
                <a:t>Henry’s book was in the bathtub.</a:t>
              </a:r>
              <a:endParaRPr lang="zh-CN" kern="100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endParaRPr>
            </a:p>
          </p:txBody>
        </p:sp>
        <p:sp>
          <p:nvSpPr>
            <p:cNvPr id="42" name="TextBox 47">
              <a:extLst>
                <a:ext uri="{FF2B5EF4-FFF2-40B4-BE49-F238E27FC236}">
                  <a16:creationId xmlns:a16="http://schemas.microsoft.com/office/drawing/2014/main" xmlns="" id="{29037525-D072-2FB9-1FF0-95A69F6D0702}"/>
                </a:ext>
              </a:extLst>
            </p:cNvPr>
            <p:cNvSpPr txBox="1"/>
            <p:nvPr/>
          </p:nvSpPr>
          <p:spPr>
            <a:xfrm>
              <a:off x="2205005" y="186109"/>
              <a:ext cx="1080014" cy="815641"/>
            </a:xfrm>
            <a:prstGeom prst="roundRect">
              <a:avLst>
                <a:gd name="adj" fmla="val 5881"/>
              </a:avLst>
            </a:prstGeom>
            <a:noFill/>
            <a:ln>
              <a:solidFill>
                <a:schemeClr val="tx1"/>
              </a:solidFill>
            </a:ln>
          </p:spPr>
          <p:txBody>
            <a:bodyPr wrap="square" lIns="36000" tIns="36000" rIns="3600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/>
              <a:r>
                <a:rPr lang="en-US" altLang="zh-CN" kern="100"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  <a:sym typeface="思源黑体 CN Regular" panose="020b0500000000000000" pitchFamily="34" charset="-122"/>
                </a:rPr>
                <a:t>Mom promised to buy him a new copy.</a:t>
              </a:r>
              <a:endParaRPr lang="zh-CN" kern="100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endParaRPr>
            </a:p>
          </p:txBody>
        </p:sp>
        <p:sp>
          <p:nvSpPr>
            <p:cNvPr id="43" name="TextBox 48">
              <a:extLst>
                <a:ext uri="{FF2B5EF4-FFF2-40B4-BE49-F238E27FC236}">
                  <a16:creationId xmlns:a16="http://schemas.microsoft.com/office/drawing/2014/main" xmlns="" id="{B60E8FC8-9665-A3DB-F2D3-084EFB0EF410}"/>
                </a:ext>
              </a:extLst>
            </p:cNvPr>
            <p:cNvSpPr txBox="1"/>
            <p:nvPr/>
          </p:nvSpPr>
          <p:spPr>
            <a:xfrm>
              <a:off x="3396716" y="186109"/>
              <a:ext cx="918189" cy="815641"/>
            </a:xfrm>
            <a:prstGeom prst="roundRect">
              <a:avLst>
                <a:gd name="adj" fmla="val 6916"/>
              </a:avLst>
            </a:prstGeom>
            <a:noFill/>
            <a:ln>
              <a:solidFill>
                <a:schemeClr val="tx1"/>
              </a:solidFill>
            </a:ln>
          </p:spPr>
          <p:txBody>
            <a:bodyPr wrap="square" lIns="36000" tIns="36000" rIns="3600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/>
              <a:r>
                <a:rPr lang="en-US" altLang="zh-CN" kern="100"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  <a:sym typeface="思源黑体 CN Regular" panose="020b0500000000000000" pitchFamily="34" charset="-122"/>
                </a:rPr>
                <a:t>Mom told me to be kind to him.</a:t>
              </a:r>
              <a:endParaRPr lang="zh-CN" kern="100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endParaRPr>
            </a:p>
          </p:txBody>
        </p:sp>
        <p:sp>
          <p:nvSpPr>
            <p:cNvPr id="44" name="TextBox 49">
              <a:extLst>
                <a:ext uri="{FF2B5EF4-FFF2-40B4-BE49-F238E27FC236}">
                  <a16:creationId xmlns:a16="http://schemas.microsoft.com/office/drawing/2014/main" xmlns="" id="{1E969A14-A55A-55EF-D6E4-A4AE8A58049F}"/>
                </a:ext>
              </a:extLst>
            </p:cNvPr>
            <p:cNvSpPr txBox="1"/>
            <p:nvPr/>
          </p:nvSpPr>
          <p:spPr>
            <a:xfrm>
              <a:off x="4426602" y="161135"/>
              <a:ext cx="892641" cy="865591"/>
            </a:xfrm>
            <a:prstGeom prst="roundRect">
              <a:avLst>
                <a:gd name="adj" fmla="val 8203"/>
              </a:avLst>
            </a:prstGeom>
            <a:noFill/>
            <a:ln>
              <a:solidFill>
                <a:schemeClr val="tx1"/>
              </a:solidFill>
            </a:ln>
          </p:spPr>
          <p:txBody>
            <a:bodyPr wrap="square" lIns="36000" tIns="36000" rIns="36000" bIns="36000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/>
              <a:r>
                <a:rPr lang="en-US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  <a:sym typeface="思源黑体 CN Regular" panose="020b0500000000000000" pitchFamily="34" charset="-122"/>
                </a:rPr>
                <a:t>I realized how loosely I had tied the drawstring on my skirt.</a:t>
              </a:r>
              <a:endParaRPr lang="zh-CN" kern="100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endParaRPr>
            </a:p>
          </p:txBody>
        </p:sp>
        <p:sp>
          <p:nvSpPr>
            <p:cNvPr id="45" name="TextBox 50">
              <a:extLst>
                <a:ext uri="{FF2B5EF4-FFF2-40B4-BE49-F238E27FC236}">
                  <a16:creationId xmlns:a16="http://schemas.microsoft.com/office/drawing/2014/main" xmlns="" id="{986FEF92-0AFC-01E1-A014-7DA32F80B6FF}"/>
                </a:ext>
              </a:extLst>
            </p:cNvPr>
            <p:cNvSpPr txBox="1"/>
            <p:nvPr/>
          </p:nvSpPr>
          <p:spPr>
            <a:xfrm>
              <a:off x="5430939" y="323143"/>
              <a:ext cx="913741" cy="541574"/>
            </a:xfrm>
            <a:prstGeom prst="roundRect">
              <a:avLst>
                <a:gd name="adj" fmla="val 10792"/>
              </a:avLst>
            </a:prstGeom>
            <a:noFill/>
            <a:ln>
              <a:solidFill>
                <a:schemeClr val="tx1"/>
              </a:solidFill>
            </a:ln>
          </p:spPr>
          <p:txBody>
            <a:bodyPr wrap="square" lIns="36000" tIns="36000" rIns="36000" bIns="36000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/>
              <a:r>
                <a:rPr lang="en-US" altLang="zh-CN" kern="100"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  <a:sym typeface="思源黑体 CN Regular" panose="020b0500000000000000" pitchFamily="34" charset="-122"/>
                </a:rPr>
                <a:t>Henry sensed my embarrassment.</a:t>
              </a:r>
              <a:endParaRPr lang="zh-CN" kern="100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endParaRPr>
            </a:p>
          </p:txBody>
        </p:sp>
        <p:sp>
          <p:nvSpPr>
            <p:cNvPr id="46" name="TextBox 51">
              <a:extLst>
                <a:ext uri="{FF2B5EF4-FFF2-40B4-BE49-F238E27FC236}">
                  <a16:creationId xmlns:a16="http://schemas.microsoft.com/office/drawing/2014/main" xmlns="" id="{49592C01-E85A-F337-932E-6E27B2E4DD0D}"/>
                </a:ext>
              </a:extLst>
            </p:cNvPr>
            <p:cNvSpPr txBox="1"/>
            <p:nvPr/>
          </p:nvSpPr>
          <p:spPr>
            <a:xfrm>
              <a:off x="1282435" y="1290368"/>
              <a:ext cx="811643" cy="407821"/>
            </a:xfrm>
            <a:prstGeom prst="roundRect">
              <a:avLst>
                <a:gd name="adj" fmla="val 11718"/>
              </a:avLst>
            </a:prstGeom>
            <a:noFill/>
            <a:ln>
              <a:solidFill>
                <a:schemeClr val="tx1"/>
              </a:solidFill>
            </a:ln>
          </p:spPr>
          <p:txBody>
            <a:bodyPr wrap="square" lIns="36000" tIns="36000" rIns="3600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/>
              <a:r>
                <a:rPr lang="en-US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  <a:sym typeface="思源黑体 CN Regular" panose="020b0500000000000000" pitchFamily="34" charset="-122"/>
                </a:rPr>
                <a:t>I thought the worst.</a:t>
              </a:r>
              <a:endParaRPr lang="zh-CN" kern="100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endParaRPr>
            </a:p>
          </p:txBody>
        </p:sp>
        <p:sp>
          <p:nvSpPr>
            <p:cNvPr id="47" name="TextBox 52">
              <a:extLst>
                <a:ext uri="{FF2B5EF4-FFF2-40B4-BE49-F238E27FC236}">
                  <a16:creationId xmlns:a16="http://schemas.microsoft.com/office/drawing/2014/main" xmlns="" id="{950574BA-0672-80A5-5EAC-CACAEE458D58}"/>
                </a:ext>
              </a:extLst>
            </p:cNvPr>
            <p:cNvSpPr txBox="1"/>
            <p:nvPr/>
          </p:nvSpPr>
          <p:spPr>
            <a:xfrm>
              <a:off x="2206004" y="1382344"/>
              <a:ext cx="1078987" cy="213402"/>
            </a:xfrm>
            <a:prstGeom prst="roundRect">
              <a:avLst>
                <a:gd name="adj" fmla="val 12539"/>
              </a:avLst>
            </a:prstGeom>
            <a:noFill/>
            <a:ln>
              <a:solidFill>
                <a:schemeClr val="tx1"/>
              </a:solidFill>
            </a:ln>
          </p:spPr>
          <p:txBody>
            <a:bodyPr wrap="square" lIns="36000" tIns="36000" rIns="36000" bIns="36000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/>
              <a:r>
                <a:rPr lang="en-US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  <a:sym typeface="思源黑体 CN Regular" panose="020b0500000000000000" pitchFamily="34" charset="-122"/>
                </a:rPr>
                <a:t>________ </a:t>
              </a:r>
              <a:endParaRPr lang="zh-CN" kern="100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endParaRPr>
            </a:p>
          </p:txBody>
        </p:sp>
        <p:sp>
          <p:nvSpPr>
            <p:cNvPr id="48" name="TextBox 53">
              <a:extLst>
                <a:ext uri="{FF2B5EF4-FFF2-40B4-BE49-F238E27FC236}">
                  <a16:creationId xmlns:a16="http://schemas.microsoft.com/office/drawing/2014/main" xmlns="" id="{433642E2-6BB3-37C9-5D1C-384F9460AD63}"/>
                </a:ext>
              </a:extLst>
            </p:cNvPr>
            <p:cNvSpPr txBox="1"/>
            <p:nvPr/>
          </p:nvSpPr>
          <p:spPr>
            <a:xfrm>
              <a:off x="3396917" y="1385217"/>
              <a:ext cx="917344" cy="207655"/>
            </a:xfrm>
            <a:prstGeom prst="roundRect">
              <a:avLst>
                <a:gd name="adj" fmla="val 8974"/>
              </a:avLst>
            </a:prstGeom>
            <a:noFill/>
            <a:ln>
              <a:solidFill>
                <a:schemeClr val="tx1"/>
              </a:solidFill>
            </a:ln>
          </p:spPr>
          <p:txBody>
            <a:bodyPr wrap="square" lIns="36000" tIns="36000" rIns="36000" bIns="36000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/>
              <a:r>
                <a:rPr lang="en-US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  <a:sym typeface="思源黑体 CN Regular" panose="020b0500000000000000" pitchFamily="34" charset="-122"/>
                </a:rPr>
                <a:t>________ </a:t>
              </a:r>
              <a:endParaRPr lang="zh-CN" kern="100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endParaRPr>
            </a:p>
          </p:txBody>
        </p:sp>
        <p:sp>
          <p:nvSpPr>
            <p:cNvPr id="49" name="TextBox 54">
              <a:extLst>
                <a:ext uri="{FF2B5EF4-FFF2-40B4-BE49-F238E27FC236}">
                  <a16:creationId xmlns:a16="http://schemas.microsoft.com/office/drawing/2014/main" xmlns="" id="{5C38B7FA-376B-EDD0-6EF5-C9D360A7AD59}"/>
                </a:ext>
              </a:extLst>
            </p:cNvPr>
            <p:cNvSpPr txBox="1"/>
            <p:nvPr/>
          </p:nvSpPr>
          <p:spPr>
            <a:xfrm>
              <a:off x="4426188" y="1384259"/>
              <a:ext cx="892882" cy="209571"/>
            </a:xfrm>
            <a:prstGeom prst="roundRect">
              <a:avLst>
                <a:gd name="adj" fmla="val 9613"/>
              </a:avLst>
            </a:prstGeom>
            <a:noFill/>
            <a:ln>
              <a:solidFill>
                <a:schemeClr val="tx1"/>
              </a:solidFill>
            </a:ln>
          </p:spPr>
          <p:txBody>
            <a:bodyPr wrap="square" lIns="36000" tIns="36000" rIns="36000" bIns="36000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/>
              <a:r>
                <a:rPr lang="en-US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  <a:sym typeface="思源黑体 CN Regular" panose="020b0500000000000000" pitchFamily="34" charset="-122"/>
                </a:rPr>
                <a:t>________ </a:t>
              </a:r>
              <a:endParaRPr lang="zh-CN" kern="100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endParaRPr>
            </a:p>
          </p:txBody>
        </p:sp>
        <p:sp>
          <p:nvSpPr>
            <p:cNvPr id="50" name="TextBox 55">
              <a:extLst>
                <a:ext uri="{FF2B5EF4-FFF2-40B4-BE49-F238E27FC236}">
                  <a16:creationId xmlns:a16="http://schemas.microsoft.com/office/drawing/2014/main" xmlns="" id="{0E51925D-75BA-56CC-8BF7-AE2770ACD214}"/>
                </a:ext>
              </a:extLst>
            </p:cNvPr>
            <p:cNvSpPr txBox="1"/>
            <p:nvPr/>
          </p:nvSpPr>
          <p:spPr>
            <a:xfrm>
              <a:off x="5422004" y="1378071"/>
              <a:ext cx="876474" cy="211487"/>
            </a:xfrm>
            <a:prstGeom prst="roundRect">
              <a:avLst>
                <a:gd name="adj" fmla="val 12261"/>
              </a:avLst>
            </a:prstGeom>
            <a:noFill/>
            <a:ln>
              <a:solidFill>
                <a:schemeClr val="tx1"/>
              </a:solidFill>
            </a:ln>
          </p:spPr>
          <p:txBody>
            <a:bodyPr wrap="square" lIns="36000" tIns="36000" rIns="36000" bIns="36000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/>
              <a:r>
                <a:rPr lang="en-US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  <a:sym typeface="思源黑体 CN Regular" panose="020b0500000000000000" pitchFamily="34" charset="-122"/>
                </a:rPr>
                <a:t>...</a:t>
              </a:r>
              <a:endParaRPr lang="zh-CN" kern="100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endParaRPr>
            </a:p>
          </p:txBody>
        </p:sp>
        <p:cxnSp>
          <p:nvCxnSpPr>
            <p:cNvPr id="51" name="肘形连接符 154">
              <a:extLst>
                <a:ext uri="{FF2B5EF4-FFF2-40B4-BE49-F238E27FC236}">
                  <a16:creationId xmlns:a16="http://schemas.microsoft.com/office/drawing/2014/main" xmlns="" id="{E097F55B-FA48-F0F1-D4C1-4F56B0F206FC}"/>
                </a:ext>
              </a:extLst>
            </p:cNvPr>
            <p:cNvCxnSpPr>
              <a:stCxn id="40" idx="0"/>
              <a:endCxn id="41" idx="1"/>
            </p:cNvCxnSpPr>
            <p:nvPr/>
          </p:nvCxnSpPr>
          <p:spPr>
            <a:xfrm rot="5400000" flipH="1" flipV="1">
              <a:off x="814213" y="433227"/>
              <a:ext cx="307526" cy="628932"/>
            </a:xfrm>
            <a:prstGeom prst="bentConnector2">
              <a:avLst/>
            </a:prstGeom>
            <a:ln>
              <a:solidFill>
                <a:schemeClr val="tx1"/>
              </a:solidFill>
              <a:prstDash val="dashDot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肘形连接符 155">
              <a:extLst>
                <a:ext uri="{FF2B5EF4-FFF2-40B4-BE49-F238E27FC236}">
                  <a16:creationId xmlns:a16="http://schemas.microsoft.com/office/drawing/2014/main" xmlns="" id="{50504DC3-1A81-62F7-DFCA-EA5993FC3F65}"/>
                </a:ext>
              </a:extLst>
            </p:cNvPr>
            <p:cNvCxnSpPr>
              <a:stCxn id="40" idx="2"/>
              <a:endCxn id="46" idx="1"/>
            </p:cNvCxnSpPr>
            <p:nvPr/>
          </p:nvCxnSpPr>
          <p:spPr>
            <a:xfrm rot="16200000" flipH="1">
              <a:off x="808098" y="1019942"/>
              <a:ext cx="319748" cy="628926"/>
            </a:xfrm>
            <a:prstGeom prst="bentConnector2">
              <a:avLst/>
            </a:prstGeom>
            <a:ln>
              <a:solidFill>
                <a:schemeClr val="tx1"/>
              </a:solidFill>
              <a:prstDash val="dashDot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直接箭头连接符 52">
              <a:extLst>
                <a:ext uri="{FF2B5EF4-FFF2-40B4-BE49-F238E27FC236}">
                  <a16:creationId xmlns:a16="http://schemas.microsoft.com/office/drawing/2014/main" xmlns="" id="{4764D1A7-5E31-1B1B-E1C2-0BBF54BE04F3}"/>
                </a:ext>
              </a:extLst>
            </p:cNvPr>
            <p:cNvCxnSpPr/>
            <p:nvPr/>
          </p:nvCxnSpPr>
          <p:spPr>
            <a:xfrm>
              <a:off x="4314905" y="593930"/>
              <a:ext cx="111697" cy="1"/>
            </a:xfrm>
            <a:prstGeom prst="straightConnector1">
              <a:avLst/>
            </a:prstGeom>
            <a:ln>
              <a:solidFill>
                <a:schemeClr val="tx1"/>
              </a:solidFill>
              <a:prstDash val="dashDot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直接箭头连接符 53">
              <a:extLst>
                <a:ext uri="{FF2B5EF4-FFF2-40B4-BE49-F238E27FC236}">
                  <a16:creationId xmlns:a16="http://schemas.microsoft.com/office/drawing/2014/main" xmlns="" id="{1945821B-CD9C-0956-5E74-9CEB814421B5}"/>
                </a:ext>
              </a:extLst>
            </p:cNvPr>
            <p:cNvCxnSpPr>
              <a:stCxn id="41" idx="3"/>
              <a:endCxn id="42" idx="1"/>
            </p:cNvCxnSpPr>
            <p:nvPr/>
          </p:nvCxnSpPr>
          <p:spPr>
            <a:xfrm>
              <a:off x="2093308" y="593929"/>
              <a:ext cx="111697" cy="1"/>
            </a:xfrm>
            <a:prstGeom prst="straightConnector1">
              <a:avLst/>
            </a:prstGeom>
            <a:ln>
              <a:solidFill>
                <a:schemeClr val="tx1"/>
              </a:solidFill>
              <a:prstDash val="dashDot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直接箭头连接符 54">
              <a:extLst>
                <a:ext uri="{FF2B5EF4-FFF2-40B4-BE49-F238E27FC236}">
                  <a16:creationId xmlns:a16="http://schemas.microsoft.com/office/drawing/2014/main" xmlns="" id="{FF1A8213-90D4-53B5-270A-80C6D5310615}"/>
                </a:ext>
              </a:extLst>
            </p:cNvPr>
            <p:cNvCxnSpPr>
              <a:stCxn id="42" idx="3"/>
              <a:endCxn id="43" idx="1"/>
            </p:cNvCxnSpPr>
            <p:nvPr/>
          </p:nvCxnSpPr>
          <p:spPr>
            <a:xfrm>
              <a:off x="3285019" y="593930"/>
              <a:ext cx="111697" cy="0"/>
            </a:xfrm>
            <a:prstGeom prst="straightConnector1">
              <a:avLst/>
            </a:prstGeom>
            <a:ln>
              <a:solidFill>
                <a:schemeClr val="tx1"/>
              </a:solidFill>
              <a:prstDash val="dashDot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直接箭头连接符 55">
              <a:extLst>
                <a:ext uri="{FF2B5EF4-FFF2-40B4-BE49-F238E27FC236}">
                  <a16:creationId xmlns:a16="http://schemas.microsoft.com/office/drawing/2014/main" xmlns="" id="{4DF50F12-9D32-8B29-63E5-3836DEC0B4C4}"/>
                </a:ext>
              </a:extLst>
            </p:cNvPr>
            <p:cNvCxnSpPr/>
            <p:nvPr/>
          </p:nvCxnSpPr>
          <p:spPr>
            <a:xfrm flipV="1">
              <a:off x="5319243" y="593929"/>
              <a:ext cx="111696" cy="2"/>
            </a:xfrm>
            <a:prstGeom prst="straightConnector1">
              <a:avLst/>
            </a:prstGeom>
            <a:ln>
              <a:solidFill>
                <a:schemeClr val="tx1"/>
              </a:solidFill>
              <a:prstDash val="dashDot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直接箭头连接符 56">
              <a:extLst>
                <a:ext uri="{FF2B5EF4-FFF2-40B4-BE49-F238E27FC236}">
                  <a16:creationId xmlns:a16="http://schemas.microsoft.com/office/drawing/2014/main" xmlns="" id="{C4D425BD-74DC-3EDB-9E94-FE24638B7EDE}"/>
                </a:ext>
              </a:extLst>
            </p:cNvPr>
            <p:cNvCxnSpPr>
              <a:stCxn id="46" idx="3"/>
              <a:endCxn id="47" idx="1"/>
            </p:cNvCxnSpPr>
            <p:nvPr/>
          </p:nvCxnSpPr>
          <p:spPr>
            <a:xfrm flipV="1">
              <a:off x="2094078" y="1489045"/>
              <a:ext cx="111926" cy="5234"/>
            </a:xfrm>
            <a:prstGeom prst="straightConnector1">
              <a:avLst/>
            </a:prstGeom>
            <a:ln>
              <a:solidFill>
                <a:schemeClr val="tx1"/>
              </a:solidFill>
              <a:prstDash val="dashDot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直接箭头连接符 57">
              <a:extLst>
                <a:ext uri="{FF2B5EF4-FFF2-40B4-BE49-F238E27FC236}">
                  <a16:creationId xmlns:a16="http://schemas.microsoft.com/office/drawing/2014/main" xmlns="" id="{C01450A1-AC7B-050F-5C83-ADF8A1D4CB62}"/>
                </a:ext>
              </a:extLst>
            </p:cNvPr>
            <p:cNvCxnSpPr>
              <a:stCxn id="47" idx="3"/>
              <a:endCxn id="48" idx="1"/>
            </p:cNvCxnSpPr>
            <p:nvPr/>
          </p:nvCxnSpPr>
          <p:spPr>
            <a:xfrm>
              <a:off x="3284991" y="1489045"/>
              <a:ext cx="111926" cy="0"/>
            </a:xfrm>
            <a:prstGeom prst="straightConnector1">
              <a:avLst/>
            </a:prstGeom>
            <a:ln>
              <a:solidFill>
                <a:schemeClr val="tx1"/>
              </a:solidFill>
              <a:prstDash val="dashDot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直接箭头连接符 58">
              <a:extLst>
                <a:ext uri="{FF2B5EF4-FFF2-40B4-BE49-F238E27FC236}">
                  <a16:creationId xmlns:a16="http://schemas.microsoft.com/office/drawing/2014/main" xmlns="" id="{D382F2B6-F9E3-8447-AF03-470830B699A5}"/>
                </a:ext>
              </a:extLst>
            </p:cNvPr>
            <p:cNvCxnSpPr>
              <a:stCxn id="48" idx="3"/>
              <a:endCxn id="49" idx="1"/>
            </p:cNvCxnSpPr>
            <p:nvPr/>
          </p:nvCxnSpPr>
          <p:spPr>
            <a:xfrm flipV="1">
              <a:off x="4314261" y="1489044"/>
              <a:ext cx="111927" cy="1"/>
            </a:xfrm>
            <a:prstGeom prst="straightConnector1">
              <a:avLst/>
            </a:prstGeom>
            <a:ln>
              <a:solidFill>
                <a:schemeClr val="tx1"/>
              </a:solidFill>
              <a:prstDash val="dashDot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直接箭头连接符 59">
              <a:extLst>
                <a:ext uri="{FF2B5EF4-FFF2-40B4-BE49-F238E27FC236}">
                  <a16:creationId xmlns:a16="http://schemas.microsoft.com/office/drawing/2014/main" xmlns="" id="{408F758B-FBBB-B973-94F2-569D7E7E43F4}"/>
                </a:ext>
              </a:extLst>
            </p:cNvPr>
            <p:cNvCxnSpPr>
              <a:stCxn id="49" idx="3"/>
              <a:endCxn id="50" idx="1"/>
            </p:cNvCxnSpPr>
            <p:nvPr/>
          </p:nvCxnSpPr>
          <p:spPr>
            <a:xfrm flipV="1">
              <a:off x="5319070" y="1483814"/>
              <a:ext cx="102935" cy="5230"/>
            </a:xfrm>
            <a:prstGeom prst="straightConnector1">
              <a:avLst/>
            </a:prstGeom>
            <a:ln>
              <a:solidFill>
                <a:schemeClr val="tx1"/>
              </a:solidFill>
              <a:prstDash val="dashDot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1" name="TextBox 164">
              <a:extLst>
                <a:ext uri="{FF2B5EF4-FFF2-40B4-BE49-F238E27FC236}">
                  <a16:creationId xmlns:a16="http://schemas.microsoft.com/office/drawing/2014/main" xmlns="" id="{0046C5AB-C33F-D22B-91CC-3642CE862B76}"/>
                </a:ext>
              </a:extLst>
            </p:cNvPr>
            <p:cNvSpPr txBox="1"/>
            <p:nvPr/>
          </p:nvSpPr>
          <p:spPr>
            <a:xfrm>
              <a:off x="623887" y="427104"/>
              <a:ext cx="487290" cy="198077"/>
            </a:xfrm>
            <a:prstGeom prst="rect">
              <a:avLst/>
            </a:prstGeom>
            <a:noFill/>
          </p:spPr>
          <p:txBody>
            <a:bodyPr wrap="square" lIns="36000" tIns="36000" rIns="36000" bIns="36000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>
                  <a:solidFill>
                    <a:srgbClr val="000000"/>
                  </a:solidFill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  <a:sym typeface="思源黑体 CN Regular" panose="020b0500000000000000" pitchFamily="34" charset="-122"/>
                </a:rPr>
                <a:t>事件</a:t>
              </a:r>
              <a:r>
                <a:rPr lang="zh-CN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  <a:sym typeface="思源黑体 CN Regular" panose="020b0500000000000000" pitchFamily="34" charset="-122"/>
                </a:rPr>
                <a:t>线</a:t>
              </a:r>
              <a:endParaRPr lang="zh-CN" kern="100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endParaRPr>
            </a:p>
          </p:txBody>
        </p:sp>
        <p:sp>
          <p:nvSpPr>
            <p:cNvPr id="62" name="TextBox 165">
              <a:extLst>
                <a:ext uri="{FF2B5EF4-FFF2-40B4-BE49-F238E27FC236}">
                  <a16:creationId xmlns:a16="http://schemas.microsoft.com/office/drawing/2014/main" xmlns="" id="{8F99C10A-FAA1-537D-AA4F-C92AC758433F}"/>
                </a:ext>
              </a:extLst>
            </p:cNvPr>
            <p:cNvSpPr txBox="1"/>
            <p:nvPr/>
          </p:nvSpPr>
          <p:spPr>
            <a:xfrm>
              <a:off x="623887" y="1515808"/>
              <a:ext cx="487925" cy="198077"/>
            </a:xfrm>
            <a:prstGeom prst="rect">
              <a:avLst/>
            </a:prstGeom>
            <a:noFill/>
          </p:spPr>
          <p:txBody>
            <a:bodyPr wrap="square" lIns="36000" tIns="36000" rIns="36000" bIns="36000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  <a:sym typeface="思源黑体 CN Regular" panose="020b0500000000000000" pitchFamily="34" charset="-122"/>
                </a:rPr>
                <a:t>情感线</a:t>
              </a:r>
              <a:endParaRPr lang="zh-CN" kern="100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endParaRPr>
            </a:p>
          </p:txBody>
        </p:sp>
        <p:sp>
          <p:nvSpPr>
            <p:cNvPr id="63" name="圆角矩形 174">
              <a:extLst>
                <a:ext uri="{FF2B5EF4-FFF2-40B4-BE49-F238E27FC236}">
                  <a16:creationId xmlns:a16="http://schemas.microsoft.com/office/drawing/2014/main" xmlns="" id="{0868BEE7-F551-FE43-B2B3-694F1E1B8507}"/>
                </a:ext>
              </a:extLst>
            </p:cNvPr>
            <p:cNvSpPr/>
            <p:nvPr/>
          </p:nvSpPr>
          <p:spPr>
            <a:xfrm>
              <a:off x="5370165" y="186108"/>
              <a:ext cx="1034590" cy="1512081"/>
            </a:xfrm>
            <a:prstGeom prst="roundRect">
              <a:avLst>
                <a:gd name="adj" fmla="val 6679"/>
              </a:avLst>
            </a:prstGeom>
            <a:noFill/>
            <a:ln w="9525">
              <a:solidFill>
                <a:schemeClr val="tx1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endParaRPr>
            </a:p>
          </p:txBody>
        </p:sp>
        <p:sp>
          <p:nvSpPr>
            <p:cNvPr id="64" name="TextBox 175">
              <a:extLst>
                <a:ext uri="{FF2B5EF4-FFF2-40B4-BE49-F238E27FC236}">
                  <a16:creationId xmlns:a16="http://schemas.microsoft.com/office/drawing/2014/main" xmlns="" id="{6E2BA9D7-8B05-46FC-FE26-604F8A895C1F}"/>
                </a:ext>
              </a:extLst>
            </p:cNvPr>
            <p:cNvSpPr txBox="1"/>
            <p:nvPr/>
          </p:nvSpPr>
          <p:spPr>
            <a:xfrm>
              <a:off x="5440861" y="906326"/>
              <a:ext cx="857885" cy="156897"/>
            </a:xfrm>
            <a:prstGeom prst="rect">
              <a:avLst/>
            </a:prstGeom>
            <a:noFill/>
          </p:spPr>
          <p:txBody>
            <a:bodyPr wrap="square" lIns="36000" tIns="0" rIns="36000" bIns="0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  <a:sym typeface="思源黑体 CN Regular" panose="020b0500000000000000" pitchFamily="34" charset="-122"/>
                </a:rPr>
                <a:t>续写部分</a:t>
              </a:r>
              <a:endParaRPr lang="zh-CN" kern="100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endParaRPr>
            </a:p>
          </p:txBody>
        </p:sp>
        <p:sp>
          <p:nvSpPr>
            <p:cNvPr id="65" name="TextBox 177">
              <a:extLst>
                <a:ext uri="{FF2B5EF4-FFF2-40B4-BE49-F238E27FC236}">
                  <a16:creationId xmlns:a16="http://schemas.microsoft.com/office/drawing/2014/main" xmlns="" id="{FF1F3FCD-0CFA-8ED0-66B0-7C6FC635906B}"/>
                </a:ext>
              </a:extLst>
            </p:cNvPr>
            <p:cNvSpPr txBox="1"/>
            <p:nvPr/>
          </p:nvSpPr>
          <p:spPr>
            <a:xfrm>
              <a:off x="2653991" y="1065237"/>
              <a:ext cx="287655" cy="209196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/>
              <a:r>
                <a:rPr lang="zh-CN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  <a:sym typeface="思源黑体 CN Regular" panose="020b0500000000000000" pitchFamily="34" charset="-122"/>
                </a:rPr>
                <a:t>①</a:t>
              </a:r>
              <a:endParaRPr lang="zh-CN" kern="100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endParaRPr>
            </a:p>
          </p:txBody>
        </p:sp>
        <p:sp>
          <p:nvSpPr>
            <p:cNvPr id="66" name="TextBox 178">
              <a:extLst>
                <a:ext uri="{FF2B5EF4-FFF2-40B4-BE49-F238E27FC236}">
                  <a16:creationId xmlns:a16="http://schemas.microsoft.com/office/drawing/2014/main" xmlns="" id="{A9BE9F2F-6DA6-FCF2-1874-910B27A84F34}"/>
                </a:ext>
              </a:extLst>
            </p:cNvPr>
            <p:cNvSpPr txBox="1"/>
            <p:nvPr/>
          </p:nvSpPr>
          <p:spPr>
            <a:xfrm>
              <a:off x="3723134" y="1069932"/>
              <a:ext cx="288290" cy="209196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/>
              <a:r>
                <a:rPr lang="zh-CN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  <a:sym typeface="思源黑体 CN Regular" panose="020b0500000000000000" pitchFamily="34" charset="-122"/>
                </a:rPr>
                <a:t>②</a:t>
              </a:r>
              <a:endParaRPr lang="zh-CN" kern="100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endParaRPr>
            </a:p>
          </p:txBody>
        </p:sp>
        <p:sp>
          <p:nvSpPr>
            <p:cNvPr id="67" name="TextBox 179">
              <a:extLst>
                <a:ext uri="{FF2B5EF4-FFF2-40B4-BE49-F238E27FC236}">
                  <a16:creationId xmlns:a16="http://schemas.microsoft.com/office/drawing/2014/main" xmlns="" id="{97F963F3-DB47-7828-D336-C5A8689E5959}"/>
                </a:ext>
              </a:extLst>
            </p:cNvPr>
            <p:cNvSpPr txBox="1"/>
            <p:nvPr/>
          </p:nvSpPr>
          <p:spPr>
            <a:xfrm>
              <a:off x="4727235" y="1065237"/>
              <a:ext cx="288290" cy="209196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/>
              <a:r>
                <a:rPr lang="zh-CN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  <a:sym typeface="思源黑体 CN Regular" panose="020b0500000000000000" pitchFamily="34" charset="-122"/>
                </a:rPr>
                <a:t>③</a:t>
              </a:r>
              <a:endParaRPr lang="zh-CN" kern="100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endParaRPr>
            </a:p>
          </p:txBody>
        </p:sp>
      </p:grpSp>
      <p:sp>
        <p:nvSpPr>
          <p:cNvPr id="81" name="文本框 80">
            <a:extLst>
              <a:ext uri="{FF2B5EF4-FFF2-40B4-BE49-F238E27FC236}">
                <a16:creationId xmlns:a16="http://schemas.microsoft.com/office/drawing/2014/main" xmlns="" id="{276A1977-7C9F-BC2D-ACAC-C68A9B8670A1}"/>
              </a:ext>
            </a:extLst>
          </p:cNvPr>
          <p:cNvSpPr txBox="1"/>
          <p:nvPr/>
        </p:nvSpPr>
        <p:spPr>
          <a:xfrm>
            <a:off x="1045046" y="4530494"/>
            <a:ext cx="83783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indent="457200" algn="just" defTabSz="914400" rtl="0" eaLnBrk="1" latinLnBrk="0" hangingPunct="1">
              <a:lnSpc>
                <a:spcPct val="150000"/>
              </a:lnSpc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在①②③三个</a:t>
            </a:r>
            <a:r>
              <a:rPr lang="zh-CN" altLang="en-US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事件发生时</a:t>
            </a:r>
            <a:r>
              <a:rPr lang="zh-CN" altLang="zh-CN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，“我”分别有怎样的情感？</a:t>
            </a:r>
          </a:p>
          <a:p>
            <a:pPr fontAlgn="ctr"/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A. My heart ached.</a:t>
            </a:r>
            <a:endParaRPr lang="zh-CN" altLang="zh-CN"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</a:endParaRPr>
          </a:p>
          <a:p>
            <a:pPr fontAlgn="ctr"/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B. I felt embarrassed.</a:t>
            </a:r>
            <a:endParaRPr lang="zh-CN" altLang="zh-CN"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</a:endParaRPr>
          </a:p>
          <a:p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C. I agreed but felt sad for what had changed.</a:t>
            </a:r>
            <a:endParaRPr lang="zh-CN" altLang="zh-CN"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68" name="文本框 67">
            <a:extLst>
              <a:ext uri="{FF2B5EF4-FFF2-40B4-BE49-F238E27FC236}">
                <a16:creationId xmlns:a16="http://schemas.microsoft.com/office/drawing/2014/main" xmlns="" id="{F79DFA90-BDAF-D946-9F65-39EF4914438C}"/>
              </a:ext>
            </a:extLst>
          </p:cNvPr>
          <p:cNvSpPr txBox="1"/>
          <p:nvPr/>
        </p:nvSpPr>
        <p:spPr>
          <a:xfrm>
            <a:off x="4496075" y="3879902"/>
            <a:ext cx="145215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A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69" name="文本框 68">
            <a:extLst>
              <a:ext uri="{FF2B5EF4-FFF2-40B4-BE49-F238E27FC236}">
                <a16:creationId xmlns:a16="http://schemas.microsoft.com/office/drawing/2014/main" xmlns="" id="{D5DEC243-ABFA-C779-92B7-9CC6945597F3}"/>
              </a:ext>
            </a:extLst>
          </p:cNvPr>
          <p:cNvSpPr txBox="1"/>
          <p:nvPr/>
        </p:nvSpPr>
        <p:spPr>
          <a:xfrm>
            <a:off x="6481970" y="3879902"/>
            <a:ext cx="145215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C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70" name="文本框 69">
            <a:extLst>
              <a:ext uri="{FF2B5EF4-FFF2-40B4-BE49-F238E27FC236}">
                <a16:creationId xmlns:a16="http://schemas.microsoft.com/office/drawing/2014/main" xmlns="" id="{B20B44E7-BF53-C358-C7DB-BAD6E4986E97}"/>
              </a:ext>
            </a:extLst>
          </p:cNvPr>
          <p:cNvSpPr txBox="1"/>
          <p:nvPr/>
        </p:nvSpPr>
        <p:spPr>
          <a:xfrm>
            <a:off x="8261510" y="3879902"/>
            <a:ext cx="145215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B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9273284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" grpId="0"/>
      <p:bldP spid="69" grpId="0"/>
      <p:bldP spid="7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文本框 33">
            <a:extLst>
              <a:ext uri="{FF2B5EF4-FFF2-40B4-BE49-F238E27FC236}">
                <a16:creationId xmlns:a16="http://schemas.microsoft.com/office/drawing/2014/main" xmlns="" id="{ED0D0DD0-9F43-F5B3-A452-51AA6778E8C7}"/>
              </a:ext>
            </a:extLst>
          </p:cNvPr>
          <p:cNvSpPr txBox="1"/>
          <p:nvPr/>
        </p:nvSpPr>
        <p:spPr>
          <a:xfrm>
            <a:off x="603259" y="1837443"/>
            <a:ext cx="1097278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indent="457200" algn="just" defTabSz="914400" rtl="0" eaLnBrk="1" latinLnBrk="0" hangingPunct="1">
              <a:lnSpc>
                <a:spcPct val="150000"/>
              </a:lnSpc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在续写的两个段落中，需要把握“</a:t>
            </a:r>
            <a:r>
              <a:rPr lang="zh-CN" altLang="zh-CN">
                <a:solidFill>
                  <a:schemeClr val="accent2"/>
                </a:solidFill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关系变好</a:t>
            </a:r>
            <a:r>
              <a:rPr lang="zh-CN" altLang="zh-CN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”这一关键点并考虑“我”的思想和行为如何改变以及改变的契机。可以根据原文中出现的伏笔，推测思想或行为改变的契机，如：</a:t>
            </a:r>
            <a:endParaRPr lang="en-US" altLang="zh-CN">
              <a:latin typeface="思源黑体 CN Regular" panose="020b0500000000000000" pitchFamily="34" charset="-122"/>
              <a:ea typeface="思源黑体 CN Regular" panose="020b0500000000000000" pitchFamily="34" charset="-122"/>
            </a:endParaRPr>
          </a:p>
          <a:p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Meanwhile, Henry was nearby, absorbed in working on a complicated rope knot (</a:t>
            </a:r>
            <a:r>
              <a:rPr lang="zh-CN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绳结</a:t>
            </a:r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), something he liked to do.</a:t>
            </a:r>
            <a:endParaRPr lang="en-US" altLang="zh-CN" spc="-10"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cxnSp>
        <p:nvCxnSpPr>
          <p:cNvPr id="8" name="直接连接符 7">
            <a:extLst>
              <a:ext uri="{FF2B5EF4-FFF2-40B4-BE49-F238E27FC236}">
                <a16:creationId xmlns:a16="http://schemas.microsoft.com/office/drawing/2014/main" xmlns="" id="{1F8718DC-6E44-5408-507A-F2DFA52D8B58}"/>
              </a:ext>
            </a:extLst>
          </p:cNvPr>
          <p:cNvCxnSpPr/>
          <p:nvPr/>
        </p:nvCxnSpPr>
        <p:spPr>
          <a:xfrm>
            <a:off x="4451882" y="3235696"/>
            <a:ext cx="5861699" cy="0"/>
          </a:xfrm>
          <a:prstGeom prst="line">
            <a:avLst/>
          </a:prstGeom>
          <a:ln w="762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xmlns="" id="{D558158C-37C9-2140-DDF7-DCCBDC7104A0}"/>
              </a:ext>
            </a:extLst>
          </p:cNvPr>
          <p:cNvSpPr txBox="1"/>
          <p:nvPr/>
        </p:nvSpPr>
        <p:spPr>
          <a:xfrm>
            <a:off x="660400" y="1055914"/>
            <a:ext cx="6997700" cy="3039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ctr">
              <a:lnSpc>
                <a:spcPts val="1400"/>
              </a:lnSpc>
            </a:pPr>
            <a:r>
              <a:rPr lang="zh-CN" altLang="en-US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（二）语篇表达内容（</a:t>
            </a:r>
            <a:r>
              <a:rPr lang="en-US" altLang="zh-CN" sz="2000" b="1" kern="100">
                <a:solidFill>
                  <a:schemeClr val="accent5"/>
                </a:solidFill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what</a:t>
            </a:r>
            <a:r>
              <a:rPr lang="zh-CN" altLang="en-US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）</a:t>
            </a:r>
            <a:r>
              <a:rPr lang="en-US" altLang="zh-CN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——</a:t>
            </a:r>
            <a:r>
              <a:rPr lang="zh-CN" altLang="en-US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故事情节</a:t>
            </a:r>
            <a:endParaRPr lang="zh-CN" altLang="zh-CN" b="1" kern="100">
              <a:solidFill>
                <a:schemeClr val="accent5"/>
              </a:solidFill>
              <a:effectLst/>
              <a:latin typeface="思源黑体 CN Regular" panose="020b0500000000000000" pitchFamily="34" charset="-122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xmlns="" id="{2D202CBD-9759-CD4A-DC66-1C8C2E60392C}"/>
              </a:ext>
            </a:extLst>
          </p:cNvPr>
          <p:cNvSpPr txBox="1"/>
          <p:nvPr/>
        </p:nvSpPr>
        <p:spPr>
          <a:xfrm>
            <a:off x="660400" y="1397299"/>
            <a:ext cx="275045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000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（</a:t>
            </a: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3</a:t>
            </a:r>
            <a:r>
              <a:rPr lang="zh-CN" altLang="en-US" sz="2000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）伏笔与呼应</a:t>
            </a:r>
          </a:p>
        </p:txBody>
      </p:sp>
      <p:grpSp>
        <p:nvGrpSpPr>
          <p:cNvPr id="4" name="组合 3">
            <a:extLst>
              <a:ext uri="{FF2B5EF4-FFF2-40B4-BE49-F238E27FC236}">
                <a16:creationId xmlns:a16="http://schemas.microsoft.com/office/drawing/2014/main" xmlns="" id="{E8B5273B-6D0B-B90F-E0EA-5579FC23D7EA}"/>
              </a:ext>
            </a:extLst>
          </p:cNvPr>
          <p:cNvGrpSpPr/>
          <p:nvPr/>
        </p:nvGrpSpPr>
        <p:grpSpPr>
          <a:xfrm>
            <a:off x="695325" y="3891946"/>
            <a:ext cx="10823575" cy="1314838"/>
            <a:chOff x="695325" y="4711096"/>
            <a:chExt cx="10823575" cy="1314838"/>
          </a:xfrm>
        </p:grpSpPr>
        <p:sp>
          <p:nvSpPr>
            <p:cNvPr id="81" name="文本框 80">
              <a:extLst>
                <a:ext uri="{FF2B5EF4-FFF2-40B4-BE49-F238E27FC236}">
                  <a16:creationId xmlns:a16="http://schemas.microsoft.com/office/drawing/2014/main" xmlns="" id="{276A1977-7C9F-BC2D-ACAC-C68A9B8670A1}"/>
                </a:ext>
              </a:extLst>
            </p:cNvPr>
            <p:cNvSpPr txBox="1"/>
            <p:nvPr/>
          </p:nvSpPr>
          <p:spPr>
            <a:xfrm>
              <a:off x="695325" y="4947383"/>
              <a:ext cx="10823575" cy="1078551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accent5">
                  <a:lumMod val="40000"/>
                  <a:lumOff val="60000"/>
                </a:schemeClr>
              </a:solidFill>
            </a:ln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</p:spPr>
          <p:txBody>
            <a:bodyPr wrap="square" tIns="108000" rtlCol="0">
              <a:spAutoFit/>
            </a:bodyPr>
            <a:lstStyle>
              <a:defPPr>
                <a:defRPr lang="zh-CN"/>
              </a:defPPr>
              <a:lvl1pPr marL="0" indent="457200" algn="just" defTabSz="914400" rtl="0" eaLnBrk="1" latinLnBrk="0" hangingPunct="1">
                <a:lnSpc>
                  <a:spcPct val="150000"/>
                </a:lnSpc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0"/>
              <a:r>
                <a:rPr lang="zh-CN" altLang="en-US">
                  <a:latin typeface="思源黑体 CN Regular" panose="020b0500000000000000" pitchFamily="34" charset="-122"/>
                  <a:ea typeface="思源黑体 CN Regular" panose="020b0500000000000000" pitchFamily="34" charset="-122"/>
                  <a:sym typeface="思源黑体 CN Regular" panose="020b0500000000000000" pitchFamily="34" charset="-122"/>
                </a:rPr>
                <a:t>这个句子表明</a:t>
              </a:r>
              <a:r>
                <a:rPr lang="en-US" altLang="zh-CN"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  <a:sym typeface="思源黑体 CN Regular" panose="020b0500000000000000" pitchFamily="34" charset="-122"/>
                </a:rPr>
                <a:t>Henry</a:t>
              </a:r>
              <a:r>
                <a:rPr lang="zh-CN" altLang="en-US">
                  <a:latin typeface="思源黑体 CN Regular" panose="020b0500000000000000" pitchFamily="34" charset="-122"/>
                  <a:ea typeface="思源黑体 CN Regular" panose="020b0500000000000000" pitchFamily="34" charset="-122"/>
                  <a:sym typeface="思源黑体 CN Regular" panose="020b0500000000000000" pitchFamily="34" charset="-122"/>
                </a:rPr>
                <a:t>在打绳结上很熟练。所以在续写第一段中，</a:t>
              </a:r>
              <a:r>
                <a:rPr lang="en-US" altLang="zh-CN"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  <a:sym typeface="思源黑体 CN Regular" panose="020b0500000000000000" pitchFamily="34" charset="-122"/>
                </a:rPr>
                <a:t>Henry</a:t>
              </a:r>
              <a:r>
                <a:rPr lang="zh-CN" altLang="en-US">
                  <a:latin typeface="思源黑体 CN Regular" panose="020b0500000000000000" pitchFamily="34" charset="-122"/>
                  <a:ea typeface="思源黑体 CN Regular" panose="020b0500000000000000" pitchFamily="34" charset="-122"/>
                  <a:sym typeface="思源黑体 CN Regular" panose="020b0500000000000000" pitchFamily="34" charset="-122"/>
                </a:rPr>
                <a:t>是可以上台帮“我”重新打好绳结的。这件事也会成为“我们”关系变好的一个契机。</a:t>
              </a:r>
              <a:endParaRPr lang="zh-CN" altLang="zh-CN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endParaRPr>
            </a:p>
          </p:txBody>
        </p:sp>
        <p:sp>
          <p:nvSpPr>
            <p:cNvPr id="35" name="矩形: 圆角 34">
              <a:extLst>
                <a:ext uri="{FF2B5EF4-FFF2-40B4-BE49-F238E27FC236}">
                  <a16:creationId xmlns:a16="http://schemas.microsoft.com/office/drawing/2014/main" xmlns="" id="{32C1474D-97CA-B6C1-DB1F-526E828EB9FA}"/>
                </a:ext>
              </a:extLst>
            </p:cNvPr>
            <p:cNvSpPr/>
            <p:nvPr/>
          </p:nvSpPr>
          <p:spPr>
            <a:xfrm>
              <a:off x="695325" y="4711096"/>
              <a:ext cx="936000" cy="360000"/>
            </a:xfrm>
            <a:prstGeom prst="roundRect">
              <a:avLst/>
            </a:prstGeom>
            <a:solidFill>
              <a:schemeClr val="accent5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0" rIns="91440" bIns="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9pPr>
            </a:lstStyle>
            <a:p>
              <a:pPr algn="ctr" fontAlgn="ctr"/>
              <a:r>
                <a:rPr lang="zh-CN" kern="100">
                  <a:effectLst/>
                  <a:latin typeface="思源黑体 CN Regular" panose="020b0500000000000000" pitchFamily="34" charset="-122"/>
                  <a:ea typeface="思源黑体 CN Regular" panose="020b0500000000000000" pitchFamily="34" charset="-122"/>
                  <a:cs typeface="Times New Roman" panose="02020603050405020304" pitchFamily="18" charset="0"/>
                  <a:sym typeface="思源黑体 CN Regular" panose="020b0500000000000000" pitchFamily="34" charset="-122"/>
                </a:rPr>
                <a:t>分析</a:t>
              </a:r>
            </a:p>
          </p:txBody>
        </p:sp>
      </p:grpSp>
    </p:spTree>
    <p:custDataLst>
      <p:tags r:id="rId2"/>
    </p:custDataLst>
    <p:extLst>
      <p:ext uri="{BB962C8B-B14F-4D97-AF65-F5344CB8AC3E}">
        <p14:creationId xmlns:p14="http://schemas.microsoft.com/office/powerpoint/2010/main" val="193468166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文本框 33">
            <a:extLst>
              <a:ext uri="{FF2B5EF4-FFF2-40B4-BE49-F238E27FC236}">
                <a16:creationId xmlns:a16="http://schemas.microsoft.com/office/drawing/2014/main" xmlns="" id="{ED0D0DD0-9F43-F5B3-A452-51AA6778E8C7}"/>
              </a:ext>
            </a:extLst>
          </p:cNvPr>
          <p:cNvSpPr txBox="1"/>
          <p:nvPr/>
        </p:nvSpPr>
        <p:spPr>
          <a:xfrm>
            <a:off x="603259" y="2364897"/>
            <a:ext cx="1097278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indent="457200" algn="just" defTabSz="914400" rtl="0" eaLnBrk="1" latinLnBrk="0" hangingPunct="1">
              <a:lnSpc>
                <a:spcPct val="150000"/>
              </a:lnSpc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The theatre used to be a special place for my parents and me. With Henry involved, it didn’t seem so special any more.</a:t>
            </a:r>
          </a:p>
          <a:p>
            <a:pPr indent="0">
              <a:lnSpc>
                <a:spcPct val="200000"/>
              </a:lnSpc>
            </a:pPr>
            <a:r>
              <a:rPr lang="en-US" altLang="zh-CN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→__________________________________________________________________________</a:t>
            </a:r>
            <a:endParaRPr lang="en-US" altLang="zh-CN">
              <a:latin typeface="思源黑体 CN Regular" panose="020b0500000000000000" pitchFamily="34" charset="-122"/>
              <a:ea typeface="思源黑体 CN Regular" panose="020b0500000000000000" pitchFamily="34" charset="-122"/>
              <a:sym typeface="思源黑体 CN Regular" panose="020b0500000000000000" pitchFamily="34" charset="-122"/>
            </a:endParaRPr>
          </a:p>
        </p:txBody>
      </p:sp>
      <p:cxnSp>
        <p:nvCxnSpPr>
          <p:cNvPr id="10" name="直接连接符 9">
            <a:extLst>
              <a:ext uri="{FF2B5EF4-FFF2-40B4-BE49-F238E27FC236}">
                <a16:creationId xmlns:a16="http://schemas.microsoft.com/office/drawing/2014/main" xmlns="" id="{5445BF3A-8CB3-DB30-08B1-4AE8759C11A0}"/>
              </a:ext>
            </a:extLst>
          </p:cNvPr>
          <p:cNvCxnSpPr/>
          <p:nvPr/>
        </p:nvCxnSpPr>
        <p:spPr>
          <a:xfrm>
            <a:off x="2392777" y="2839274"/>
            <a:ext cx="4981357" cy="0"/>
          </a:xfrm>
          <a:prstGeom prst="line">
            <a:avLst/>
          </a:prstGeom>
          <a:ln w="762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xmlns="" id="{D558158C-37C9-2140-DDF7-DCCBDC7104A0}"/>
              </a:ext>
            </a:extLst>
          </p:cNvPr>
          <p:cNvSpPr txBox="1"/>
          <p:nvPr/>
        </p:nvSpPr>
        <p:spPr>
          <a:xfrm>
            <a:off x="660400" y="1055914"/>
            <a:ext cx="6997700" cy="3039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ctr">
              <a:lnSpc>
                <a:spcPts val="1400"/>
              </a:lnSpc>
            </a:pPr>
            <a:r>
              <a:rPr lang="zh-CN" altLang="en-US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（二）语篇表达内容（</a:t>
            </a:r>
            <a:r>
              <a:rPr lang="en-US" altLang="zh-CN" sz="2000" b="1" kern="100">
                <a:solidFill>
                  <a:schemeClr val="accent5"/>
                </a:solidFill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what</a:t>
            </a:r>
            <a:r>
              <a:rPr lang="zh-CN" altLang="en-US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）</a:t>
            </a:r>
            <a:r>
              <a:rPr lang="en-US" altLang="zh-CN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——</a:t>
            </a:r>
            <a:r>
              <a:rPr lang="zh-CN" altLang="en-US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故事情节</a:t>
            </a:r>
            <a:endParaRPr lang="zh-CN" altLang="zh-CN" b="1" kern="100">
              <a:solidFill>
                <a:schemeClr val="accent5"/>
              </a:solidFill>
              <a:effectLst/>
              <a:latin typeface="思源黑体 CN Regular" panose="020b0500000000000000" pitchFamily="34" charset="-122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xmlns="" id="{2D202CBD-9759-CD4A-DC66-1C8C2E60392C}"/>
              </a:ext>
            </a:extLst>
          </p:cNvPr>
          <p:cNvSpPr txBox="1"/>
          <p:nvPr/>
        </p:nvSpPr>
        <p:spPr>
          <a:xfrm>
            <a:off x="660400" y="1397299"/>
            <a:ext cx="275045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000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（</a:t>
            </a: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3</a:t>
            </a:r>
            <a:r>
              <a:rPr lang="zh-CN" altLang="en-US" sz="2000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）伏笔与呼应</a:t>
            </a:r>
          </a:p>
        </p:txBody>
      </p:sp>
      <p:sp>
        <p:nvSpPr>
          <p:cNvPr id="35" name="矩形: 圆角 34">
            <a:extLst>
              <a:ext uri="{FF2B5EF4-FFF2-40B4-BE49-F238E27FC236}">
                <a16:creationId xmlns:a16="http://schemas.microsoft.com/office/drawing/2014/main" xmlns="" id="{32C1474D-97CA-B6C1-DB1F-526E828EB9FA}"/>
              </a:ext>
            </a:extLst>
          </p:cNvPr>
          <p:cNvSpPr/>
          <p:nvPr/>
        </p:nvSpPr>
        <p:spPr>
          <a:xfrm>
            <a:off x="1190342" y="2000415"/>
            <a:ext cx="936000" cy="360000"/>
          </a:xfrm>
          <a:prstGeom prst="roundRect">
            <a:avLst/>
          </a:prstGeom>
          <a:solidFill>
            <a:schemeClr val="accent5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0" rIns="91440" bIns="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 fontAlgn="ctr"/>
            <a:r>
              <a:rPr lang="zh-CN" altLang="en-US" kern="100"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练习</a:t>
            </a:r>
            <a:endParaRPr lang="zh-CN" kern="100">
              <a:effectLst/>
              <a:latin typeface="思源黑体 CN Regular" panose="020b0500000000000000" pitchFamily="34" charset="-122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xmlns="" id="{E2C8D318-47F0-8176-498C-5C00F7CA6361}"/>
              </a:ext>
            </a:extLst>
          </p:cNvPr>
          <p:cNvSpPr txBox="1"/>
          <p:nvPr/>
        </p:nvSpPr>
        <p:spPr>
          <a:xfrm>
            <a:off x="984250" y="3402187"/>
            <a:ext cx="1025525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/>
            <a:r>
              <a:rPr lang="zh-CN" altLang="zh-CN" sz="2000">
                <a:solidFill>
                  <a:srgbClr val="FF0000"/>
                </a:solidFill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“我”和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Henry</a:t>
            </a:r>
            <a:r>
              <a:rPr lang="zh-CN" altLang="zh-CN" sz="2000">
                <a:solidFill>
                  <a:srgbClr val="FF0000"/>
                </a:solidFill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因这次表演而和好，所以这个剧院对“我”而言又成了一个特殊的地方。</a:t>
            </a:r>
            <a:endParaRPr lang="zh-CN" altLang="en-US" sz="2000">
              <a:solidFill>
                <a:srgbClr val="FF0000"/>
              </a:solidFill>
              <a:latin typeface="思源黑体 CN Regular" panose="020b0500000000000000" pitchFamily="34" charset="-122"/>
              <a:ea typeface="思源黑体 CN Regular" panose="020b0500000000000000" pitchFamily="34" charset="-122"/>
              <a:sym typeface="思源黑体 CN Regular" panose="020b0500000000000000" pitchFamily="34" charset="-122"/>
            </a:endParaRPr>
          </a:p>
        </p:txBody>
      </p:sp>
      <p:sp>
        <p:nvSpPr>
          <p:cNvPr id="9" name="文本框 16">
            <a:extLst>
              <a:ext uri="{FF2B5EF4-FFF2-40B4-BE49-F238E27FC236}">
                <a16:creationId xmlns:a16="http://schemas.microsoft.com/office/drawing/2014/main" xmlns="" id="{9C32B08A-E160-0109-6FBD-244B2399B279}"/>
              </a:ext>
            </a:extLst>
          </p:cNvPr>
          <p:cNvSpPr txBox="1"/>
          <p:nvPr/>
        </p:nvSpPr>
        <p:spPr>
          <a:xfrm>
            <a:off x="2126341" y="1995933"/>
            <a:ext cx="6802505" cy="40011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>
            <a:defPPr>
              <a:defRPr lang="zh-CN"/>
            </a:defPPr>
            <a:lvl1pPr marL="0" indent="457200" algn="just" defTabSz="914400" rtl="0" eaLnBrk="1" latinLnBrk="0" hangingPunct="1">
              <a:lnSpc>
                <a:spcPct val="150000"/>
              </a:lnSpc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00000"/>
              </a:lnSpc>
            </a:pPr>
            <a:r>
              <a:rPr lang="zh-CN" altLang="en-US">
                <a:latin typeface="Times New Roman" panose="02020603050405020304" pitchFamily="18" charset="0"/>
                <a:ea typeface="思源黑体 CN Regular" panose="020b0500000000000000" pitchFamily="34" charset="-122"/>
                <a:sym typeface="Times New Roman" panose="02020603050405020304" pitchFamily="18" charset="0"/>
              </a:rPr>
              <a:t>结合文中出现的以下伏笔，预测续写部分可能出现的情节。</a:t>
            </a:r>
            <a:endParaRPr lang="zh-CN" altLang="en-US">
              <a:latin typeface="Times New Roman" panose="02020603050405020304" pitchFamily="18" charset="0"/>
              <a:ea typeface="思源黑体 CN Regular" panose="020b0500000000000000" pitchFamily="34" charset="-122"/>
              <a:sym typeface="Times New Roman" panose="02020603050405020304" pitchFamily="18" charset="0"/>
            </a:endParaRP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404741907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xmlns="" id="{D558158C-37C9-2140-DDF7-DCCBDC7104A0}"/>
              </a:ext>
            </a:extLst>
          </p:cNvPr>
          <p:cNvSpPr txBox="1"/>
          <p:nvPr/>
        </p:nvSpPr>
        <p:spPr>
          <a:xfrm>
            <a:off x="660400" y="1055914"/>
            <a:ext cx="6997700" cy="3039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ctr">
              <a:lnSpc>
                <a:spcPts val="1400"/>
              </a:lnSpc>
            </a:pPr>
            <a:r>
              <a:rPr lang="zh-CN" altLang="en-US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（二）语篇表达内容（</a:t>
            </a:r>
            <a:r>
              <a:rPr lang="en-US" altLang="zh-CN" sz="2000" b="1" kern="100">
                <a:solidFill>
                  <a:schemeClr val="accent5"/>
                </a:solidFill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what</a:t>
            </a:r>
            <a:r>
              <a:rPr lang="zh-CN" altLang="en-US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）</a:t>
            </a:r>
            <a:r>
              <a:rPr lang="en-US" altLang="zh-CN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——</a:t>
            </a:r>
            <a:r>
              <a:rPr lang="zh-CN" altLang="en-US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故事人物</a:t>
            </a:r>
            <a:endParaRPr lang="zh-CN" altLang="zh-CN" b="1" kern="100">
              <a:solidFill>
                <a:schemeClr val="accent5"/>
              </a:solidFill>
              <a:effectLst/>
              <a:latin typeface="思源黑体 CN Regular" panose="020b0500000000000000" pitchFamily="34" charset="-122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xmlns="" id="{2D202CBD-9759-CD4A-DC66-1C8C2E60392C}"/>
              </a:ext>
            </a:extLst>
          </p:cNvPr>
          <p:cNvSpPr txBox="1"/>
          <p:nvPr/>
        </p:nvSpPr>
        <p:spPr>
          <a:xfrm>
            <a:off x="660400" y="1397299"/>
            <a:ext cx="275045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000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（</a:t>
            </a: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1</a:t>
            </a:r>
            <a:r>
              <a:rPr lang="zh-CN" altLang="en-US" sz="2000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）主次人物</a:t>
            </a:r>
          </a:p>
        </p:txBody>
      </p:sp>
      <p:sp>
        <p:nvSpPr>
          <p:cNvPr id="34" name="文本框 33">
            <a:extLst>
              <a:ext uri="{FF2B5EF4-FFF2-40B4-BE49-F238E27FC236}">
                <a16:creationId xmlns:a16="http://schemas.microsoft.com/office/drawing/2014/main" xmlns="" id="{ED0D0DD0-9F43-F5B3-A452-51AA6778E8C7}"/>
              </a:ext>
            </a:extLst>
          </p:cNvPr>
          <p:cNvSpPr txBox="1"/>
          <p:nvPr/>
        </p:nvSpPr>
        <p:spPr>
          <a:xfrm>
            <a:off x="603259" y="1933866"/>
            <a:ext cx="1097278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indent="457200" algn="just" defTabSz="914400" rtl="0" eaLnBrk="1" latinLnBrk="0" hangingPunct="1">
              <a:lnSpc>
                <a:spcPct val="150000"/>
              </a:lnSpc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原文主要讲述了“我”和父母收养的孩子</a:t>
            </a:r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Henry</a:t>
            </a:r>
            <a:r>
              <a:rPr lang="zh-CN" altLang="zh-CN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之间矛盾的产生和激化。因此，“我”和</a:t>
            </a:r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Henry</a:t>
            </a:r>
            <a:r>
              <a:rPr lang="zh-CN" altLang="zh-CN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是主要人物。母亲在原文中调和“我们”之间的矛盾，是次要人物。分析续写段首句可知，后续情节中主要人物（</a:t>
            </a:r>
            <a:r>
              <a:rPr lang="en-US" altLang="zh-CN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☐</a:t>
            </a:r>
            <a:r>
              <a:rPr lang="zh-CN" altLang="zh-CN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会 </a:t>
            </a:r>
            <a:r>
              <a:rPr lang="en-US" altLang="zh-CN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☐</a:t>
            </a:r>
            <a:r>
              <a:rPr lang="zh-CN" altLang="zh-CN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不会）发生变化。</a:t>
            </a:r>
            <a:endParaRPr lang="en-US" altLang="zh-CN">
              <a:latin typeface="思源黑体 CN Regular" panose="020b0500000000000000" pitchFamily="34" charset="-122"/>
              <a:ea typeface="思源黑体 CN Regular" panose="020b0500000000000000" pitchFamily="34" charset="-122"/>
              <a:sym typeface="思源黑体 CN Regular" panose="020b0500000000000000" pitchFamily="34" charset="-122"/>
            </a:endParaRPr>
          </a:p>
        </p:txBody>
      </p:sp>
      <p:sp>
        <p:nvSpPr>
          <p:cNvPr id="5" name="iconfont-1043-169336">
            <a:extLst>
              <a:ext uri="{FF2B5EF4-FFF2-40B4-BE49-F238E27FC236}">
                <a16:creationId xmlns:a16="http://schemas.microsoft.com/office/drawing/2014/main" xmlns="" id="{2EE98E78-1C2F-40B1-A8B5-B3E09A096A34}"/>
              </a:ext>
            </a:extLst>
          </p:cNvPr>
          <p:cNvSpPr/>
          <p:nvPr/>
        </p:nvSpPr>
        <p:spPr>
          <a:xfrm>
            <a:off x="3821471" y="2931528"/>
            <a:ext cx="336688" cy="335974"/>
          </a:xfrm>
          <a:custGeom>
            <a:gdLst>
              <a:gd name="T0" fmla="*/ 12436 w 12765"/>
              <a:gd name="T1" fmla="*/ 0 h 12739"/>
              <a:gd name="T2" fmla="*/ 4469 w 12765"/>
              <a:gd name="T3" fmla="*/ 7970 h 12739"/>
              <a:gd name="T4" fmla="*/ 1369 w 12765"/>
              <a:gd name="T5" fmla="*/ 5163 h 12739"/>
              <a:gd name="T6" fmla="*/ 0 w 12765"/>
              <a:gd name="T7" fmla="*/ 6438 h 12739"/>
              <a:gd name="T8" fmla="*/ 5357 w 12765"/>
              <a:gd name="T9" fmla="*/ 12739 h 12739"/>
              <a:gd name="T10" fmla="*/ 12765 w 12765"/>
              <a:gd name="T11" fmla="*/ 877 h 12739"/>
              <a:gd name="T12" fmla="*/ 12436 w 12765"/>
              <a:gd name="T13" fmla="*/ 0 h 127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5" h="12739">
                <a:moveTo>
                  <a:pt x="12436" y="0"/>
                </a:moveTo>
                <a:cubicBezTo>
                  <a:pt x="8552" y="2754"/>
                  <a:pt x="5734" y="6228"/>
                  <a:pt x="4469" y="7970"/>
                </a:cubicBezTo>
                <a:lnTo>
                  <a:pt x="1369" y="5163"/>
                </a:lnTo>
                <a:lnTo>
                  <a:pt x="0" y="6438"/>
                </a:lnTo>
                <a:lnTo>
                  <a:pt x="5357" y="12739"/>
                </a:lnTo>
                <a:cubicBezTo>
                  <a:pt x="6278" y="10010"/>
                  <a:pt x="9199" y="4669"/>
                  <a:pt x="12765" y="877"/>
                </a:cubicBezTo>
                <a:lnTo>
                  <a:pt x="12436" y="0"/>
                </a:lnTo>
                <a:close/>
              </a:path>
            </a:pathLst>
          </a:cu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293274124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文本框 33">
            <a:extLst>
              <a:ext uri="{FF2B5EF4-FFF2-40B4-BE49-F238E27FC236}">
                <a16:creationId xmlns:a16="http://schemas.microsoft.com/office/drawing/2014/main" xmlns="" id="{ED0D0DD0-9F43-F5B3-A452-51AA6778E8C7}"/>
              </a:ext>
            </a:extLst>
          </p:cNvPr>
          <p:cNvSpPr txBox="1"/>
          <p:nvPr/>
        </p:nvSpPr>
        <p:spPr>
          <a:xfrm>
            <a:off x="603259" y="1933866"/>
            <a:ext cx="10972783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indent="457200" algn="just" defTabSz="914400" rtl="0" eaLnBrk="1" latinLnBrk="0" hangingPunct="1">
              <a:lnSpc>
                <a:spcPct val="150000"/>
              </a:lnSpc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以下句子是对故事中主要人物“我”的描写，其中运用了哪些描写手法？体现了“我”怎样的性格特点？在续写段落中可以设计什么情节来呼应这些特点</a:t>
            </a:r>
            <a:r>
              <a:rPr lang="zh-CN" altLang="zh-CN"/>
              <a:t>？</a:t>
            </a:r>
            <a:endParaRPr lang="en-US" altLang="zh-CN"/>
          </a:p>
          <a:p>
            <a:pPr fontAlgn="ctr"/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I was not in the mood for being onstage with him.</a:t>
            </a:r>
            <a:endParaRPr lang="zh-CN" altLang="zh-CN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ctr"/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My heart ached. Henry was stealing my mother’s love. He was ruining my life.</a:t>
            </a:r>
            <a:endParaRPr lang="zh-CN" altLang="zh-CN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(Mom said,) “It will be Henry’s first time onstage. Be kind to him, honey.” I nodded but sighed.</a:t>
            </a:r>
          </a:p>
          <a:p>
            <a:pPr indent="0">
              <a:lnSpc>
                <a:spcPct val="200000"/>
              </a:lnSpc>
            </a:pPr>
            <a:r>
              <a:rPr lang="en-US" altLang="zh-CN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________________________________________________________________________________________________________________________________________________________</a:t>
            </a:r>
            <a:endParaRPr lang="en-US" altLang="zh-CN">
              <a:latin typeface="思源黑体 CN Regular" panose="020b0500000000000000" pitchFamily="34" charset="-122"/>
              <a:ea typeface="思源黑体 CN Regular" panose="020b0500000000000000" pitchFamily="34" charset="-122"/>
              <a:sym typeface="思源黑体 CN Regular" panose="020b0500000000000000" pitchFamily="34" charset="-122"/>
            </a:endParaRPr>
          </a:p>
        </p:txBody>
      </p:sp>
      <p:cxnSp>
        <p:nvCxnSpPr>
          <p:cNvPr id="6" name="直接连接符 5">
            <a:extLst>
              <a:ext uri="{FF2B5EF4-FFF2-40B4-BE49-F238E27FC236}">
                <a16:creationId xmlns:a16="http://schemas.microsoft.com/office/drawing/2014/main" xmlns="" id="{52D3FE99-852A-FA0A-CD97-CE82D7D5F02A}"/>
              </a:ext>
            </a:extLst>
          </p:cNvPr>
          <p:cNvCxnSpPr/>
          <p:nvPr/>
        </p:nvCxnSpPr>
        <p:spPr>
          <a:xfrm>
            <a:off x="1124176" y="3376423"/>
            <a:ext cx="5091897" cy="0"/>
          </a:xfrm>
          <a:prstGeom prst="line">
            <a:avLst/>
          </a:prstGeom>
          <a:ln w="76200">
            <a:solidFill>
              <a:srgbClr val="327DF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xmlns="" id="{D558158C-37C9-2140-DDF7-DCCBDC7104A0}"/>
              </a:ext>
            </a:extLst>
          </p:cNvPr>
          <p:cNvSpPr txBox="1"/>
          <p:nvPr/>
        </p:nvSpPr>
        <p:spPr>
          <a:xfrm>
            <a:off x="660400" y="1055914"/>
            <a:ext cx="6997700" cy="3039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ctr">
              <a:lnSpc>
                <a:spcPts val="1400"/>
              </a:lnSpc>
            </a:pPr>
            <a:r>
              <a:rPr lang="zh-CN" altLang="en-US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（二）语篇表达内容（</a:t>
            </a:r>
            <a:r>
              <a:rPr lang="en-US" altLang="zh-CN" sz="2000" b="1" kern="100">
                <a:solidFill>
                  <a:schemeClr val="accent5"/>
                </a:solidFill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what</a:t>
            </a:r>
            <a:r>
              <a:rPr lang="zh-CN" altLang="en-US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）</a:t>
            </a:r>
            <a:r>
              <a:rPr lang="en-US" altLang="zh-CN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——</a:t>
            </a:r>
            <a:r>
              <a:rPr lang="zh-CN" altLang="en-US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故事人物</a:t>
            </a:r>
            <a:endParaRPr lang="zh-CN" altLang="zh-CN" b="1" kern="100">
              <a:solidFill>
                <a:schemeClr val="accent5"/>
              </a:solidFill>
              <a:effectLst/>
              <a:latin typeface="思源黑体 CN Regular" panose="020b0500000000000000" pitchFamily="34" charset="-122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xmlns="" id="{2D202CBD-9759-CD4A-DC66-1C8C2E60392C}"/>
              </a:ext>
            </a:extLst>
          </p:cNvPr>
          <p:cNvSpPr txBox="1"/>
          <p:nvPr/>
        </p:nvSpPr>
        <p:spPr>
          <a:xfrm>
            <a:off x="660400" y="1397299"/>
            <a:ext cx="275045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000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（</a:t>
            </a:r>
            <a:r>
              <a:rPr lang="en-US" altLang="zh-CN" sz="20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2</a:t>
            </a:r>
            <a:r>
              <a:rPr lang="zh-CN" altLang="en-US" sz="2000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）人物特点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xmlns="" id="{E2C8D318-47F0-8176-498C-5C00F7CA6361}"/>
              </a:ext>
            </a:extLst>
          </p:cNvPr>
          <p:cNvSpPr txBox="1"/>
          <p:nvPr/>
        </p:nvSpPr>
        <p:spPr>
          <a:xfrm>
            <a:off x="694422" y="4155995"/>
            <a:ext cx="10790456" cy="123546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200000"/>
              </a:lnSpc>
            </a:pPr>
            <a:r>
              <a:rPr lang="zh-CN" altLang="zh-CN" sz="2000" spc="-5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</a:rPr>
              <a:t>心理描写、动作描写。这些情节体现了“我”虽然对</a:t>
            </a:r>
            <a:r>
              <a:rPr lang="en-US" altLang="zh-CN" sz="2000" spc="-5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</a:rPr>
              <a:t>Henry</a:t>
            </a:r>
            <a:r>
              <a:rPr lang="zh-CN" altLang="zh-CN" sz="2000" spc="-5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</a:rPr>
              <a:t>有抵触情绪，但本质上是个乖巧懂事的孩子，在续写的第一段可以通过描写在</a:t>
            </a:r>
            <a:r>
              <a:rPr lang="en-US" altLang="zh-CN" sz="2000" spc="-5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</a:rPr>
              <a:t>Henry</a:t>
            </a:r>
            <a:r>
              <a:rPr lang="zh-CN" altLang="zh-CN" sz="2000" spc="-5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</a:rPr>
              <a:t>帮助“我”之后，“我”的思想变化来印证这一点。</a:t>
            </a:r>
            <a:endParaRPr lang="zh-CN" altLang="en-US" sz="2000" spc="-5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sym typeface="思源黑体 CN Regular" panose="020b0500000000000000" pitchFamily="34" charset="-122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xmlns="" id="{318C13E8-2270-FFDF-153D-26833E4433D5}"/>
              </a:ext>
            </a:extLst>
          </p:cNvPr>
          <p:cNvSpPr txBox="1"/>
          <p:nvPr/>
        </p:nvSpPr>
        <p:spPr>
          <a:xfrm>
            <a:off x="6410296" y="2975324"/>
            <a:ext cx="1368000" cy="400110"/>
          </a:xfrm>
          <a:prstGeom prst="rect">
            <a:avLst/>
          </a:prstGeom>
          <a:solidFill>
            <a:srgbClr val="327DFA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ctr"/>
            <a:r>
              <a:rPr lang="zh-CN" altLang="en-US" sz="2000">
                <a:solidFill>
                  <a:schemeClr val="bg1"/>
                </a:solidFill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心理描写</a:t>
            </a:r>
            <a:endParaRPr lang="zh-CN" altLang="en-US" sz="2000">
              <a:solidFill>
                <a:schemeClr val="bg1"/>
              </a:solidFill>
              <a:latin typeface="思源黑体 CN Regular" panose="020b0500000000000000" pitchFamily="34" charset="-122"/>
              <a:ea typeface="思源黑体 CN Regular" panose="020b0500000000000000" pitchFamily="34" charset="-122"/>
              <a:sym typeface="思源黑体 CN Regular" panose="020b0500000000000000" pitchFamily="34" charset="-122"/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xmlns="" id="{8EC4A7CD-10E1-44BF-9715-14A3AB341271}"/>
              </a:ext>
            </a:extLst>
          </p:cNvPr>
          <p:cNvSpPr txBox="1"/>
          <p:nvPr/>
        </p:nvSpPr>
        <p:spPr>
          <a:xfrm>
            <a:off x="10069513" y="3534070"/>
            <a:ext cx="1368000" cy="400110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ctr"/>
            <a:r>
              <a:rPr lang="zh-CN" altLang="en-US" sz="2000">
                <a:solidFill>
                  <a:schemeClr val="bg1"/>
                </a:solidFill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动作描写</a:t>
            </a:r>
          </a:p>
        </p:txBody>
      </p:sp>
      <p:cxnSp>
        <p:nvCxnSpPr>
          <p:cNvPr id="16" name="直接连接符 15">
            <a:extLst>
              <a:ext uri="{FF2B5EF4-FFF2-40B4-BE49-F238E27FC236}">
                <a16:creationId xmlns:a16="http://schemas.microsoft.com/office/drawing/2014/main" xmlns="" id="{52D3FE99-852A-FA0A-CD97-CE82D7D5F02A}"/>
              </a:ext>
            </a:extLst>
          </p:cNvPr>
          <p:cNvCxnSpPr/>
          <p:nvPr/>
        </p:nvCxnSpPr>
        <p:spPr>
          <a:xfrm>
            <a:off x="2860544" y="3808680"/>
            <a:ext cx="6301929" cy="40311"/>
          </a:xfrm>
          <a:prstGeom prst="line">
            <a:avLst/>
          </a:prstGeom>
          <a:ln w="76200">
            <a:solidFill>
              <a:srgbClr val="327DF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>
            <a:extLst>
              <a:ext uri="{FF2B5EF4-FFF2-40B4-BE49-F238E27FC236}">
                <a16:creationId xmlns:a16="http://schemas.microsoft.com/office/drawing/2014/main" xmlns="" id="{B9F61024-A018-1777-6BBB-2BEDA8CE70AA}"/>
              </a:ext>
            </a:extLst>
          </p:cNvPr>
          <p:cNvCxnSpPr/>
          <p:nvPr/>
        </p:nvCxnSpPr>
        <p:spPr>
          <a:xfrm>
            <a:off x="8853714" y="4242789"/>
            <a:ext cx="2017486" cy="0"/>
          </a:xfrm>
          <a:prstGeom prst="line">
            <a:avLst/>
          </a:prstGeom>
          <a:ln w="762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3"/>
    </p:custDataLst>
    <p:extLst>
      <p:ext uri="{BB962C8B-B14F-4D97-AF65-F5344CB8AC3E}">
        <p14:creationId xmlns:p14="http://schemas.microsoft.com/office/powerpoint/2010/main" val="153167343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4" grpId="0"/>
      <p:bldP spid="1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xmlns="" id="{D558158C-37C9-2140-DDF7-DCCBDC7104A0}"/>
              </a:ext>
            </a:extLst>
          </p:cNvPr>
          <p:cNvSpPr txBox="1"/>
          <p:nvPr/>
        </p:nvSpPr>
        <p:spPr>
          <a:xfrm>
            <a:off x="660400" y="1055914"/>
            <a:ext cx="6997700" cy="3039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ctr">
              <a:lnSpc>
                <a:spcPts val="1400"/>
              </a:lnSpc>
            </a:pPr>
            <a:r>
              <a:rPr lang="zh-CN" altLang="en-US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（二）语篇表达内容（</a:t>
            </a:r>
            <a:r>
              <a:rPr lang="en-US" altLang="zh-CN" sz="2000" b="1" kern="100">
                <a:solidFill>
                  <a:schemeClr val="accent5"/>
                </a:solidFill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what</a:t>
            </a:r>
            <a:r>
              <a:rPr lang="zh-CN" altLang="en-US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）</a:t>
            </a:r>
            <a:r>
              <a:rPr lang="en-US" altLang="zh-CN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——</a:t>
            </a:r>
            <a:r>
              <a:rPr lang="zh-CN" altLang="en-US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故事环境</a:t>
            </a:r>
            <a:endParaRPr lang="zh-CN" altLang="zh-CN" b="1" kern="100">
              <a:solidFill>
                <a:schemeClr val="accent5"/>
              </a:solidFill>
              <a:effectLst/>
              <a:latin typeface="思源黑体 CN Regular" panose="020b0500000000000000" pitchFamily="34" charset="-122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34" name="文本框 33">
            <a:extLst>
              <a:ext uri="{FF2B5EF4-FFF2-40B4-BE49-F238E27FC236}">
                <a16:creationId xmlns:a16="http://schemas.microsoft.com/office/drawing/2014/main" xmlns="" id="{ED0D0DD0-9F43-F5B3-A452-51AA6778E8C7}"/>
              </a:ext>
            </a:extLst>
          </p:cNvPr>
          <p:cNvSpPr txBox="1"/>
          <p:nvPr/>
        </p:nvSpPr>
        <p:spPr>
          <a:xfrm>
            <a:off x="603259" y="1359843"/>
            <a:ext cx="1097278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indent="457200" algn="just" defTabSz="914400" rtl="0" eaLnBrk="1" latinLnBrk="0" hangingPunct="1">
              <a:lnSpc>
                <a:spcPct val="150000"/>
              </a:lnSpc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原文的故事环境属于（☐自然环境 ☐社会环境），地点主要设置在</a:t>
            </a:r>
            <a:r>
              <a:rPr lang="en-US" altLang="zh-CN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____________</a:t>
            </a:r>
            <a:r>
              <a:rPr lang="zh-CN" altLang="en-US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，续写部分可能出现的地点：</a:t>
            </a:r>
            <a:r>
              <a:rPr lang="en-US" altLang="zh-CN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________</a:t>
            </a:r>
            <a:r>
              <a:rPr lang="zh-CN" altLang="en-US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。</a:t>
            </a:r>
            <a:endParaRPr lang="en-US" altLang="zh-CN">
              <a:latin typeface="思源黑体 CN Regular" panose="020b0500000000000000" pitchFamily="34" charset="-122"/>
              <a:ea typeface="思源黑体 CN Regular" panose="020b0500000000000000" pitchFamily="34" charset="-122"/>
              <a:sym typeface="思源黑体 CN Regular" panose="020b0500000000000000" pitchFamily="34" charset="-122"/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xmlns="" id="{E9DA77E4-1D31-6FCF-5F98-6A8252A04D22}"/>
              </a:ext>
            </a:extLst>
          </p:cNvPr>
          <p:cNvSpPr txBox="1"/>
          <p:nvPr/>
        </p:nvSpPr>
        <p:spPr>
          <a:xfrm>
            <a:off x="8759919" y="1440441"/>
            <a:ext cx="185681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rgbClr val="FF0000"/>
                </a:solidFill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家，社区剧场</a:t>
            </a:r>
            <a:endParaRPr lang="zh-CN" altLang="en-US" sz="2000">
              <a:solidFill>
                <a:srgbClr val="FF0000"/>
              </a:solidFill>
              <a:latin typeface="思源黑体 CN Regular" panose="020b0500000000000000" pitchFamily="34" charset="-122"/>
              <a:ea typeface="思源黑体 CN Regular" panose="020b0500000000000000" pitchFamily="34" charset="-122"/>
              <a:sym typeface="思源黑体 CN Regular" panose="020b0500000000000000" pitchFamily="34" charset="-122"/>
            </a:endParaRPr>
          </a:p>
        </p:txBody>
      </p:sp>
      <p:sp>
        <p:nvSpPr>
          <p:cNvPr id="5" name="iconfont-1043-169336">
            <a:extLst>
              <a:ext uri="{FF2B5EF4-FFF2-40B4-BE49-F238E27FC236}">
                <a16:creationId xmlns:a16="http://schemas.microsoft.com/office/drawing/2014/main" xmlns="" id="{B1562CCF-E320-4DE9-D32B-464119AA001A}"/>
              </a:ext>
            </a:extLst>
          </p:cNvPr>
          <p:cNvSpPr/>
          <p:nvPr/>
        </p:nvSpPr>
        <p:spPr>
          <a:xfrm>
            <a:off x="5169479" y="1458637"/>
            <a:ext cx="336688" cy="335974"/>
          </a:xfrm>
          <a:custGeom>
            <a:gdLst>
              <a:gd name="T0" fmla="*/ 12436 w 12765"/>
              <a:gd name="T1" fmla="*/ 0 h 12739"/>
              <a:gd name="T2" fmla="*/ 4469 w 12765"/>
              <a:gd name="T3" fmla="*/ 7970 h 12739"/>
              <a:gd name="T4" fmla="*/ 1369 w 12765"/>
              <a:gd name="T5" fmla="*/ 5163 h 12739"/>
              <a:gd name="T6" fmla="*/ 0 w 12765"/>
              <a:gd name="T7" fmla="*/ 6438 h 12739"/>
              <a:gd name="T8" fmla="*/ 5357 w 12765"/>
              <a:gd name="T9" fmla="*/ 12739 h 12739"/>
              <a:gd name="T10" fmla="*/ 12765 w 12765"/>
              <a:gd name="T11" fmla="*/ 877 h 12739"/>
              <a:gd name="T12" fmla="*/ 12436 w 12765"/>
              <a:gd name="T13" fmla="*/ 0 h 127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5" h="12739">
                <a:moveTo>
                  <a:pt x="12436" y="0"/>
                </a:moveTo>
                <a:cubicBezTo>
                  <a:pt x="8552" y="2754"/>
                  <a:pt x="5734" y="6228"/>
                  <a:pt x="4469" y="7970"/>
                </a:cubicBezTo>
                <a:lnTo>
                  <a:pt x="1369" y="5163"/>
                </a:lnTo>
                <a:lnTo>
                  <a:pt x="0" y="6438"/>
                </a:lnTo>
                <a:lnTo>
                  <a:pt x="5357" y="12739"/>
                </a:lnTo>
                <a:cubicBezTo>
                  <a:pt x="6278" y="10010"/>
                  <a:pt x="9199" y="4669"/>
                  <a:pt x="12765" y="877"/>
                </a:cubicBezTo>
                <a:lnTo>
                  <a:pt x="12436" y="0"/>
                </a:lnTo>
                <a:close/>
              </a:path>
            </a:pathLst>
          </a:cu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xmlns="" id="{EB1FEE14-FE7F-DF83-5197-F26BEB49FB1B}"/>
              </a:ext>
            </a:extLst>
          </p:cNvPr>
          <p:cNvSpPr txBox="1"/>
          <p:nvPr/>
        </p:nvSpPr>
        <p:spPr>
          <a:xfrm>
            <a:off x="2949788" y="1893405"/>
            <a:ext cx="131829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rgbClr val="FF0000"/>
                </a:solidFill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社区剧场</a:t>
            </a:r>
            <a:endParaRPr lang="zh-CN" altLang="en-US" sz="2000">
              <a:solidFill>
                <a:srgbClr val="FF0000"/>
              </a:solidFill>
              <a:latin typeface="思源黑体 CN Regular" panose="020b0500000000000000" pitchFamily="34" charset="-122"/>
              <a:ea typeface="思源黑体 CN Regular" panose="020b0500000000000000" pitchFamily="34" charset="-122"/>
              <a:sym typeface="思源黑体 CN Regular" panose="020b0500000000000000" pitchFamily="34" charset="-122"/>
            </a:endParaRP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244863326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xmlns="" id="{D558158C-37C9-2140-DDF7-DCCBDC7104A0}"/>
              </a:ext>
            </a:extLst>
          </p:cNvPr>
          <p:cNvSpPr txBox="1"/>
          <p:nvPr/>
        </p:nvSpPr>
        <p:spPr>
          <a:xfrm>
            <a:off x="660400" y="1055914"/>
            <a:ext cx="6997700" cy="3039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ctr">
              <a:lnSpc>
                <a:spcPts val="1400"/>
              </a:lnSpc>
            </a:pPr>
            <a:r>
              <a:rPr lang="zh-CN" altLang="en-US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（三）语篇表达技巧（</a:t>
            </a:r>
            <a:r>
              <a:rPr lang="en-US" altLang="zh-CN" sz="2000" b="1" kern="100">
                <a:solidFill>
                  <a:schemeClr val="accent5"/>
                </a:solidFill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how</a:t>
            </a:r>
            <a:r>
              <a:rPr lang="zh-CN" altLang="en-US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）</a:t>
            </a:r>
            <a:endParaRPr lang="zh-CN" altLang="zh-CN" b="1" kern="100">
              <a:solidFill>
                <a:schemeClr val="accent5"/>
              </a:solidFill>
              <a:effectLst/>
              <a:latin typeface="思源黑体 CN Regular" panose="020b0500000000000000" pitchFamily="34" charset="-122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34" name="文本框 33">
            <a:extLst>
              <a:ext uri="{FF2B5EF4-FFF2-40B4-BE49-F238E27FC236}">
                <a16:creationId xmlns:a16="http://schemas.microsoft.com/office/drawing/2014/main" xmlns="" id="{ED0D0DD0-9F43-F5B3-A452-51AA6778E8C7}"/>
              </a:ext>
            </a:extLst>
          </p:cNvPr>
          <p:cNvSpPr txBox="1"/>
          <p:nvPr/>
        </p:nvSpPr>
        <p:spPr>
          <a:xfrm>
            <a:off x="603259" y="1359843"/>
            <a:ext cx="1097278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indent="457200" algn="just" defTabSz="914400" rtl="0" eaLnBrk="1" latinLnBrk="0" hangingPunct="1">
              <a:lnSpc>
                <a:spcPct val="150000"/>
              </a:lnSpc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思源黑体 CN Regular" panose="020b0500000000000000" pitchFamily="34" charset="-122"/>
                <a:ea typeface="思源黑体 CN Regular" panose="020b0500000000000000" pitchFamily="34" charset="-122"/>
                <a:sym typeface="思源黑体 CN Regular" panose="020b0500000000000000" pitchFamily="34" charset="-122"/>
              </a:rPr>
              <a:t>下面句子运用的修辞手法为（☐比喻 ☐拟人 ☐夸张 ☐排比）。 </a:t>
            </a:r>
          </a:p>
          <a:p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Raindrops fell from my eyes.</a:t>
            </a:r>
            <a:endParaRPr lang="en-US" altLang="zh-CN"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4" name="iconfont-1043-169336">
            <a:extLst>
              <a:ext uri="{FF2B5EF4-FFF2-40B4-BE49-F238E27FC236}">
                <a16:creationId xmlns:a16="http://schemas.microsoft.com/office/drawing/2014/main" xmlns="" id="{4836789D-2E3A-40B7-E380-B779EFBE0E38}"/>
              </a:ext>
            </a:extLst>
          </p:cNvPr>
          <p:cNvSpPr/>
          <p:nvPr/>
        </p:nvSpPr>
        <p:spPr>
          <a:xfrm>
            <a:off x="4501895" y="1470027"/>
            <a:ext cx="336688" cy="335974"/>
          </a:xfrm>
          <a:custGeom>
            <a:gdLst>
              <a:gd name="T0" fmla="*/ 12436 w 12765"/>
              <a:gd name="T1" fmla="*/ 0 h 12739"/>
              <a:gd name="T2" fmla="*/ 4469 w 12765"/>
              <a:gd name="T3" fmla="*/ 7970 h 12739"/>
              <a:gd name="T4" fmla="*/ 1369 w 12765"/>
              <a:gd name="T5" fmla="*/ 5163 h 12739"/>
              <a:gd name="T6" fmla="*/ 0 w 12765"/>
              <a:gd name="T7" fmla="*/ 6438 h 12739"/>
              <a:gd name="T8" fmla="*/ 5357 w 12765"/>
              <a:gd name="T9" fmla="*/ 12739 h 12739"/>
              <a:gd name="T10" fmla="*/ 12765 w 12765"/>
              <a:gd name="T11" fmla="*/ 877 h 12739"/>
              <a:gd name="T12" fmla="*/ 12436 w 12765"/>
              <a:gd name="T13" fmla="*/ 0 h 127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5" h="12739">
                <a:moveTo>
                  <a:pt x="12436" y="0"/>
                </a:moveTo>
                <a:cubicBezTo>
                  <a:pt x="8552" y="2754"/>
                  <a:pt x="5734" y="6228"/>
                  <a:pt x="4469" y="7970"/>
                </a:cubicBezTo>
                <a:lnTo>
                  <a:pt x="1369" y="5163"/>
                </a:lnTo>
                <a:lnTo>
                  <a:pt x="0" y="6438"/>
                </a:lnTo>
                <a:lnTo>
                  <a:pt x="5357" y="12739"/>
                </a:lnTo>
                <a:cubicBezTo>
                  <a:pt x="6278" y="10010"/>
                  <a:pt x="9199" y="4669"/>
                  <a:pt x="12765" y="877"/>
                </a:cubicBezTo>
                <a:lnTo>
                  <a:pt x="12436" y="0"/>
                </a:lnTo>
                <a:close/>
              </a:path>
            </a:pathLst>
          </a:cu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297457950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图片 19">
            <a:extLst>
              <a:ext uri="{FF2B5EF4-FFF2-40B4-BE49-F238E27FC236}">
                <a16:creationId xmlns="" xmlns:a16="http://schemas.microsoft.com/office/drawing/2014/main" id="{64EFD0F7-761B-E85E-DE4A-B9FC93E942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332" y="883467"/>
            <a:ext cx="5898961" cy="5672078"/>
          </a:xfrm>
          <a:prstGeom prst="rect">
            <a:avLst/>
          </a:prstGeom>
        </p:spPr>
      </p:pic>
      <p:sp>
        <p:nvSpPr>
          <p:cNvPr id="4" name="矩形: 圆角 3">
            <a:extLst>
              <a:ext uri="{FF2B5EF4-FFF2-40B4-BE49-F238E27FC236}">
                <a16:creationId xmlns="" xmlns:a16="http://schemas.microsoft.com/office/drawing/2014/main" id="{2600641B-61F9-59A8-A645-2B164FDFBB79}"/>
              </a:ext>
            </a:extLst>
          </p:cNvPr>
          <p:cNvSpPr/>
          <p:nvPr/>
        </p:nvSpPr>
        <p:spPr>
          <a:xfrm>
            <a:off x="6057900" y="1266092"/>
            <a:ext cx="5941841" cy="109728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>
            <a:extLst>
              <a:ext uri="{FF2B5EF4-FFF2-40B4-BE49-F238E27FC236}">
                <a16:creationId xmlns="" xmlns:a16="http://schemas.microsoft.com/office/drawing/2014/main" id="{2A4B11C7-D029-61F3-D24E-83AFC5EF1753}"/>
              </a:ext>
            </a:extLst>
          </p:cNvPr>
          <p:cNvSpPr txBox="1"/>
          <p:nvPr/>
        </p:nvSpPr>
        <p:spPr>
          <a:xfrm>
            <a:off x="4747950" y="922362"/>
            <a:ext cx="602110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family   understanding  </a:t>
            </a:r>
            <a:endParaRPr lang="zh-CN" altLang="en-US" sz="16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="" xmlns:a16="http://schemas.microsoft.com/office/drawing/2014/main" id="{A1708B93-3FFF-75E1-D1D2-25E3117AFB83}"/>
              </a:ext>
            </a:extLst>
          </p:cNvPr>
          <p:cNvSpPr txBox="1"/>
          <p:nvPr/>
        </p:nvSpPr>
        <p:spPr>
          <a:xfrm>
            <a:off x="6015038" y="1287409"/>
            <a:ext cx="60269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（冲突）“我”和父母收养的孩子</a:t>
            </a:r>
            <a:r>
              <a:rPr lang="en-US" altLang="zh-CN" sz="16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Henry</a:t>
            </a:r>
            <a:r>
              <a:rPr lang="zh-CN" altLang="en-US" sz="16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之间产生隔阂。</a:t>
            </a:r>
          </a:p>
          <a:p>
            <a:r>
              <a:rPr lang="zh-CN" altLang="en-US" sz="16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（行动）</a:t>
            </a:r>
            <a:r>
              <a:rPr lang="en-US" altLang="zh-CN" sz="16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Henry</a:t>
            </a:r>
            <a:r>
              <a:rPr lang="zh-CN" altLang="en-US" sz="16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在“我”遇到困难时帮助了“我”。</a:t>
            </a:r>
          </a:p>
          <a:p>
            <a:r>
              <a:rPr lang="zh-CN" altLang="en-US" sz="160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（解决）“我”意识到自己之前错误的思想和行为，主动改善与</a:t>
            </a:r>
            <a:r>
              <a:rPr lang="en-US" altLang="zh-CN" sz="160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Henry</a:t>
            </a:r>
            <a:r>
              <a:rPr lang="zh-CN" altLang="en-US" sz="160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的关系</a:t>
            </a:r>
            <a:r>
              <a:rPr lang="zh-CN" altLang="zh-CN" sz="160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。</a:t>
            </a:r>
            <a:endParaRPr lang="zh-CN" altLang="en-US" sz="16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="" xmlns:a16="http://schemas.microsoft.com/office/drawing/2014/main" id="{B50BA1DA-B070-866A-EBF1-52C7974D7FAB}"/>
              </a:ext>
            </a:extLst>
          </p:cNvPr>
          <p:cNvSpPr txBox="1"/>
          <p:nvPr/>
        </p:nvSpPr>
        <p:spPr>
          <a:xfrm>
            <a:off x="6085491" y="2368015"/>
            <a:ext cx="592921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16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事件线：</a:t>
            </a:r>
            <a:r>
              <a:rPr lang="en-US" altLang="zh-CN" sz="1600" spc="-2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Henry’s book was in the bathtub… Mom promised to buy him a new copy… Mom told me to be kind to him… I realized how loosely I had tied the drawstring on my skirt… Henry sensed my embarrassment…</a:t>
            </a:r>
          </a:p>
          <a:p>
            <a:pPr algn="just"/>
            <a:r>
              <a:rPr lang="zh-CN" altLang="en-US" sz="16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情感线</a:t>
            </a:r>
            <a:r>
              <a:rPr lang="zh-CN" altLang="en-US" sz="1600" smtClean="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：</a:t>
            </a:r>
            <a:r>
              <a:rPr lang="en-US" altLang="zh-CN" sz="1600" smtClean="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didn’t wet his book on purpose</a:t>
            </a:r>
            <a:r>
              <a:rPr lang="en-US" altLang="zh-CN" sz="1600" spc="-30" smtClean="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… </a:t>
            </a:r>
            <a:r>
              <a:rPr lang="en-US" altLang="zh-CN" sz="1600" spc="-3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my heart ached… agreed but felt sad for what had changed… very much embarrassed…</a:t>
            </a:r>
            <a:endParaRPr lang="zh-CN" altLang="en-US" sz="1600" spc="-3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="" xmlns:a16="http://schemas.microsoft.com/office/drawing/2014/main" id="{806BA55B-6835-7D5A-C3BA-1427BED55295}"/>
              </a:ext>
            </a:extLst>
          </p:cNvPr>
          <p:cNvSpPr txBox="1"/>
          <p:nvPr/>
        </p:nvSpPr>
        <p:spPr>
          <a:xfrm>
            <a:off x="6080535" y="3943757"/>
            <a:ext cx="59170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“我”和</a:t>
            </a:r>
            <a:r>
              <a:rPr lang="en-US" altLang="zh-CN" sz="16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Henry</a:t>
            </a:r>
            <a:r>
              <a:rPr lang="zh-CN" altLang="en-US" sz="16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因这次表演而和好，所以这个剧院对“我”而言又成了一个特殊的地方。</a:t>
            </a:r>
          </a:p>
        </p:txBody>
      </p:sp>
      <p:sp>
        <p:nvSpPr>
          <p:cNvPr id="9" name="文本框 8">
            <a:extLst>
              <a:ext uri="{FF2B5EF4-FFF2-40B4-BE49-F238E27FC236}">
                <a16:creationId xmlns="" xmlns:a16="http://schemas.microsoft.com/office/drawing/2014/main" id="{070991C8-5778-6CF3-7F74-7185A6258BFD}"/>
              </a:ext>
            </a:extLst>
          </p:cNvPr>
          <p:cNvSpPr txBox="1"/>
          <p:nvPr/>
        </p:nvSpPr>
        <p:spPr>
          <a:xfrm>
            <a:off x="4968886" y="6231583"/>
            <a:ext cx="707873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比喻 </a:t>
            </a:r>
            <a:r>
              <a:rPr lang="en-US" altLang="zh-CN" sz="16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(Raindrops fell from my eyes.)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="" xmlns:a16="http://schemas.microsoft.com/office/drawing/2014/main" id="{C4122C8D-0D30-6C10-C9B0-3196C0DB88E7}"/>
              </a:ext>
            </a:extLst>
          </p:cNvPr>
          <p:cNvSpPr txBox="1"/>
          <p:nvPr/>
        </p:nvSpPr>
        <p:spPr>
          <a:xfrm>
            <a:off x="4804875" y="5569579"/>
            <a:ext cx="58665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原文环境：家，社区剧场</a:t>
            </a:r>
          </a:p>
          <a:p>
            <a:r>
              <a:rPr lang="zh-CN" altLang="en-US" sz="16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续写环境：社区剧场</a:t>
            </a:r>
          </a:p>
        </p:txBody>
      </p:sp>
      <p:sp>
        <p:nvSpPr>
          <p:cNvPr id="11" name="文本框 10">
            <a:extLst>
              <a:ext uri="{FF2B5EF4-FFF2-40B4-BE49-F238E27FC236}">
                <a16:creationId xmlns="" xmlns:a16="http://schemas.microsoft.com/office/drawing/2014/main" id="{9840308A-E757-851A-5522-5B07D526D7C3}"/>
              </a:ext>
            </a:extLst>
          </p:cNvPr>
          <p:cNvSpPr txBox="1"/>
          <p:nvPr/>
        </p:nvSpPr>
        <p:spPr>
          <a:xfrm>
            <a:off x="6137285" y="4545697"/>
            <a:ext cx="4793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主要人物：“我”和</a:t>
            </a:r>
            <a:r>
              <a:rPr lang="en-US" altLang="zh-CN" sz="16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Henry</a:t>
            </a:r>
          </a:p>
          <a:p>
            <a:r>
              <a:rPr lang="zh-CN" altLang="en-US" sz="16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次要人物：</a:t>
            </a:r>
            <a:r>
              <a:rPr lang="zh-CN" altLang="en-US" sz="16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母亲</a:t>
            </a:r>
          </a:p>
        </p:txBody>
      </p:sp>
      <p:sp>
        <p:nvSpPr>
          <p:cNvPr id="12" name="文本框 11">
            <a:extLst>
              <a:ext uri="{FF2B5EF4-FFF2-40B4-BE49-F238E27FC236}">
                <a16:creationId xmlns="" xmlns:a16="http://schemas.microsoft.com/office/drawing/2014/main" id="{ACBA877B-227A-6E4E-2E1F-DD752369D4FE}"/>
              </a:ext>
            </a:extLst>
          </p:cNvPr>
          <p:cNvSpPr txBox="1"/>
          <p:nvPr/>
        </p:nvSpPr>
        <p:spPr>
          <a:xfrm>
            <a:off x="6099701" y="5199020"/>
            <a:ext cx="578749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“我”：对</a:t>
            </a:r>
            <a:r>
              <a:rPr lang="en-US" altLang="zh-CN" sz="16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Henry</a:t>
            </a:r>
            <a:r>
              <a:rPr lang="zh-CN" altLang="en-US" sz="16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有抵触情绪，但本质上是个乖巧懂事的孩子。</a:t>
            </a:r>
          </a:p>
        </p:txBody>
      </p:sp>
      <p:sp>
        <p:nvSpPr>
          <p:cNvPr id="13" name="矩形: 圆角 12">
            <a:extLst>
              <a:ext uri="{FF2B5EF4-FFF2-40B4-BE49-F238E27FC236}">
                <a16:creationId xmlns="" xmlns:a16="http://schemas.microsoft.com/office/drawing/2014/main" id="{89109467-19FF-8401-E2EB-3EA88ED7982A}"/>
              </a:ext>
            </a:extLst>
          </p:cNvPr>
          <p:cNvSpPr/>
          <p:nvPr/>
        </p:nvSpPr>
        <p:spPr>
          <a:xfrm>
            <a:off x="6057901" y="2387560"/>
            <a:ext cx="5941594" cy="149463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: 圆角 13">
            <a:extLst>
              <a:ext uri="{FF2B5EF4-FFF2-40B4-BE49-F238E27FC236}">
                <a16:creationId xmlns="" xmlns:a16="http://schemas.microsoft.com/office/drawing/2014/main" id="{26B5BC84-543F-DBB1-EB52-DE4354078E85}"/>
              </a:ext>
            </a:extLst>
          </p:cNvPr>
          <p:cNvSpPr/>
          <p:nvPr/>
        </p:nvSpPr>
        <p:spPr>
          <a:xfrm>
            <a:off x="6063915" y="3940129"/>
            <a:ext cx="5919537" cy="576773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: 圆角 14">
            <a:extLst>
              <a:ext uri="{FF2B5EF4-FFF2-40B4-BE49-F238E27FC236}">
                <a16:creationId xmlns="" xmlns:a16="http://schemas.microsoft.com/office/drawing/2014/main" id="{3A907601-7823-12FF-5D9F-40F409F39755}"/>
              </a:ext>
            </a:extLst>
          </p:cNvPr>
          <p:cNvSpPr/>
          <p:nvPr/>
        </p:nvSpPr>
        <p:spPr>
          <a:xfrm>
            <a:off x="6096000" y="4555711"/>
            <a:ext cx="2764222" cy="56270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矩形: 圆角 15">
            <a:extLst>
              <a:ext uri="{FF2B5EF4-FFF2-40B4-BE49-F238E27FC236}">
                <a16:creationId xmlns="" xmlns:a16="http://schemas.microsoft.com/office/drawing/2014/main" id="{C9345763-8BC1-0118-0123-08E6E522E181}"/>
              </a:ext>
            </a:extLst>
          </p:cNvPr>
          <p:cNvSpPr/>
          <p:nvPr/>
        </p:nvSpPr>
        <p:spPr>
          <a:xfrm>
            <a:off x="6112041" y="5170738"/>
            <a:ext cx="5853987" cy="378723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矩形: 圆角 16">
            <a:extLst>
              <a:ext uri="{FF2B5EF4-FFF2-40B4-BE49-F238E27FC236}">
                <a16:creationId xmlns="" xmlns:a16="http://schemas.microsoft.com/office/drawing/2014/main" id="{ACDA7EE5-D48F-DF4F-AD21-ABBBEA147FDF}"/>
              </a:ext>
            </a:extLst>
          </p:cNvPr>
          <p:cNvSpPr/>
          <p:nvPr/>
        </p:nvSpPr>
        <p:spPr>
          <a:xfrm>
            <a:off x="4791160" y="5588823"/>
            <a:ext cx="2933943" cy="54864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: 圆角 17">
            <a:extLst>
              <a:ext uri="{FF2B5EF4-FFF2-40B4-BE49-F238E27FC236}">
                <a16:creationId xmlns="" xmlns:a16="http://schemas.microsoft.com/office/drawing/2014/main" id="{D387ED87-9C52-3431-F539-EA963764DE6C}"/>
              </a:ext>
            </a:extLst>
          </p:cNvPr>
          <p:cNvSpPr/>
          <p:nvPr/>
        </p:nvSpPr>
        <p:spPr>
          <a:xfrm>
            <a:off x="5001211" y="6203378"/>
            <a:ext cx="3291451" cy="38660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矩形: 圆角 18">
            <a:extLst>
              <a:ext uri="{FF2B5EF4-FFF2-40B4-BE49-F238E27FC236}">
                <a16:creationId xmlns="" xmlns:a16="http://schemas.microsoft.com/office/drawing/2014/main" id="{CC5918F0-7C03-3186-E168-1C59025C7631}"/>
              </a:ext>
            </a:extLst>
          </p:cNvPr>
          <p:cNvSpPr/>
          <p:nvPr/>
        </p:nvSpPr>
        <p:spPr>
          <a:xfrm>
            <a:off x="4811222" y="945660"/>
            <a:ext cx="1899066" cy="292297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4"/>
    </p:custDataLst>
    <p:extLst>
      <p:ext uri="{BB962C8B-B14F-4D97-AF65-F5344CB8AC3E}">
        <p14:creationId xmlns:p14="http://schemas.microsoft.com/office/powerpoint/2010/main" val="968913378"/>
      </p:ext>
    </p:ext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xmlns="" id="{6A288E7F-E779-27D7-EB35-CAE17BEE5538}"/>
              </a:ext>
            </a:extLst>
          </p:cNvPr>
          <p:cNvSpPr txBox="1"/>
          <p:nvPr/>
        </p:nvSpPr>
        <p:spPr>
          <a:xfrm>
            <a:off x="660400" y="1055914"/>
            <a:ext cx="6997700" cy="27186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ctr">
              <a:lnSpc>
                <a:spcPts val="1400"/>
              </a:lnSpc>
            </a:pPr>
            <a:r>
              <a:rPr lang="zh-CN" altLang="en-US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（一）设计主干情节</a:t>
            </a:r>
            <a:endParaRPr lang="zh-CN" altLang="zh-CN" b="1" kern="100">
              <a:solidFill>
                <a:schemeClr val="accent5"/>
              </a:solidFill>
              <a:effectLst/>
              <a:latin typeface="思源黑体 CN Regular" panose="020b0500000000000000" pitchFamily="34" charset="-122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6" name="Rectangle 24"/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7" name="组合 6"/>
          <p:cNvGrpSpPr/>
          <p:nvPr/>
        </p:nvGrpSpPr>
        <p:grpSpPr>
          <a:xfrm>
            <a:off x="828786" y="1465345"/>
            <a:ext cx="10144014" cy="2211103"/>
            <a:chOff x="-632" y="322"/>
            <a:chExt cx="61253" cy="10975"/>
          </a:xfrm>
        </p:grpSpPr>
        <p:sp>
          <p:nvSpPr>
            <p:cNvPr id="8" name="矩形: 圆角 123"/>
            <p:cNvSpPr>
              <a:spLocks noChangeArrowheads="1"/>
            </p:cNvSpPr>
            <p:nvPr/>
          </p:nvSpPr>
          <p:spPr bwMode="auto">
            <a:xfrm>
              <a:off x="14371" y="486"/>
              <a:ext cx="14400" cy="2160"/>
            </a:xfrm>
            <a:prstGeom prst="roundRect">
              <a:avLst>
                <a:gd name="adj" fmla="val 16667"/>
              </a:avLst>
            </a:prstGeom>
            <a:solidFill>
              <a:schemeClr val="bg1">
                <a:lumMod val="75000"/>
                <a:lumOff val="0"/>
              </a:schemeClr>
            </a:solidFill>
            <a:ln w="9525">
              <a:solidFill>
                <a:schemeClr val="tx1">
                  <a:lumMod val="100000"/>
                  <a:lumOff val="0"/>
                </a:schemeClr>
              </a:solidFill>
              <a:round/>
            </a:ln>
          </p:spPr>
          <p:txBody>
            <a:bodyPr rot="0" vert="horz" wrap="square" lIns="36000" tIns="0" rIns="36000" bIns="0" anchor="ctr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>
                <a:spcAft>
                  <a:spcPct val="0"/>
                </a:spcAft>
              </a:pPr>
              <a:r>
                <a:rPr lang="en-US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Henry</a:t>
              </a:r>
              <a:r>
                <a:rPr lang="zh-CN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告诉了妈妈</a:t>
              </a:r>
              <a:endParaRPr lang="zh-CN" sz="3200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9" name="矩形: 圆角 551"/>
            <p:cNvSpPr>
              <a:spLocks noChangeArrowheads="1"/>
            </p:cNvSpPr>
            <p:nvPr/>
          </p:nvSpPr>
          <p:spPr bwMode="auto">
            <a:xfrm>
              <a:off x="31157" y="488"/>
              <a:ext cx="14400" cy="2160"/>
            </a:xfrm>
            <a:prstGeom prst="roundRect">
              <a:avLst>
                <a:gd name="adj" fmla="val 16667"/>
              </a:avLst>
            </a:prstGeom>
            <a:solidFill>
              <a:schemeClr val="bg1">
                <a:lumMod val="75000"/>
                <a:lumOff val="0"/>
              </a:schemeClr>
            </a:solidFill>
            <a:ln w="9525">
              <a:solidFill>
                <a:schemeClr val="tx1">
                  <a:lumMod val="100000"/>
                  <a:lumOff val="0"/>
                </a:schemeClr>
              </a:solidFill>
              <a:round/>
            </a:ln>
          </p:spPr>
          <p:txBody>
            <a:bodyPr rot="0" vert="horz" wrap="square" lIns="36000" tIns="0" rIns="36000" bIns="0" anchor="ctr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>
                <a:spcAft>
                  <a:spcPct val="0"/>
                </a:spcAft>
              </a:pPr>
              <a:r>
                <a:rPr lang="zh-CN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妈妈察觉到我的窘境</a:t>
              </a:r>
              <a:endParaRPr lang="zh-CN" sz="3200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10" name="矩形: 圆角 552"/>
            <p:cNvSpPr>
              <a:spLocks noChangeArrowheads="1"/>
            </p:cNvSpPr>
            <p:nvPr/>
          </p:nvSpPr>
          <p:spPr bwMode="auto">
            <a:xfrm>
              <a:off x="47563" y="488"/>
              <a:ext cx="13058" cy="2160"/>
            </a:xfrm>
            <a:prstGeom prst="roundRect">
              <a:avLst>
                <a:gd name="adj" fmla="val 16667"/>
              </a:avLst>
            </a:prstGeom>
            <a:solidFill>
              <a:schemeClr val="bg1">
                <a:lumMod val="75000"/>
                <a:lumOff val="0"/>
              </a:schemeClr>
            </a:solidFill>
            <a:ln w="9525">
              <a:solidFill>
                <a:schemeClr val="tx1">
                  <a:lumMod val="100000"/>
                  <a:lumOff val="0"/>
                </a:schemeClr>
              </a:solidFill>
              <a:round/>
            </a:ln>
          </p:spPr>
          <p:txBody>
            <a:bodyPr rot="0" vert="horz" wrap="square" lIns="36000" tIns="0" rIns="36000" bIns="0" anchor="ctr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>
                <a:spcAft>
                  <a:spcPct val="0"/>
                </a:spcAft>
              </a:pPr>
              <a:r>
                <a:rPr lang="zh-CN" kern="1200" spc="-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妈妈和老师一起帮我</a:t>
              </a:r>
              <a:endParaRPr lang="zh-CN" sz="3200" spc="-200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11" name="矩形: 圆角 553"/>
            <p:cNvSpPr>
              <a:spLocks noChangeArrowheads="1"/>
            </p:cNvSpPr>
            <p:nvPr/>
          </p:nvSpPr>
          <p:spPr bwMode="auto">
            <a:xfrm>
              <a:off x="14401" y="4758"/>
              <a:ext cx="15403" cy="2160"/>
            </a:xfrm>
            <a:prstGeom prst="roundRect">
              <a:avLst>
                <a:gd name="adj" fmla="val 16667"/>
              </a:avLst>
            </a:prstGeom>
            <a:solidFill>
              <a:schemeClr val="bg1">
                <a:lumMod val="85000"/>
                <a:lumOff val="0"/>
              </a:schemeClr>
            </a:solidFill>
            <a:ln w="9525">
              <a:solidFill>
                <a:schemeClr val="tx1">
                  <a:lumMod val="100000"/>
                  <a:lumOff val="0"/>
                </a:schemeClr>
              </a:solidFill>
              <a:round/>
            </a:ln>
          </p:spPr>
          <p:txBody>
            <a:bodyPr rot="0" vert="horz" wrap="square" lIns="36000" tIns="0" rIns="36000" bIns="0" anchor="ctr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>
                <a:spcAft>
                  <a:spcPct val="0"/>
                </a:spcAft>
              </a:pPr>
              <a:r>
                <a:rPr lang="en-US" kern="1200" spc="-1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Henry</a:t>
              </a:r>
              <a:r>
                <a:rPr lang="zh-CN" kern="1200" spc="-1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在台下冲我做鬼脸</a:t>
              </a:r>
              <a:endParaRPr lang="zh-CN" spc="-100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12" name="矩形: 圆角 554"/>
            <p:cNvSpPr>
              <a:spLocks noChangeArrowheads="1"/>
            </p:cNvSpPr>
            <p:nvPr/>
          </p:nvSpPr>
          <p:spPr bwMode="auto">
            <a:xfrm>
              <a:off x="31157" y="4758"/>
              <a:ext cx="14400" cy="2160"/>
            </a:xfrm>
            <a:prstGeom prst="roundRect">
              <a:avLst>
                <a:gd name="adj" fmla="val 16667"/>
              </a:avLst>
            </a:prstGeom>
            <a:solidFill>
              <a:schemeClr val="bg1">
                <a:lumMod val="85000"/>
                <a:lumOff val="0"/>
              </a:schemeClr>
            </a:solidFill>
            <a:ln w="9525">
              <a:solidFill>
                <a:schemeClr val="tx1">
                  <a:lumMod val="100000"/>
                  <a:lumOff val="0"/>
                </a:schemeClr>
              </a:solidFill>
              <a:round/>
            </a:ln>
          </p:spPr>
          <p:txBody>
            <a:bodyPr rot="0" vert="horz" wrap="square" lIns="36000" tIns="0" rIns="36000" bIns="0" anchor="ctr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>
                <a:spcAft>
                  <a:spcPct val="0"/>
                </a:spcAft>
              </a:pPr>
              <a:r>
                <a:rPr lang="zh-CN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我气得大喊大叫</a:t>
              </a:r>
              <a:endParaRPr lang="zh-CN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13" name="矩形: 圆角 555"/>
            <p:cNvSpPr>
              <a:spLocks noChangeArrowheads="1"/>
            </p:cNvSpPr>
            <p:nvPr/>
          </p:nvSpPr>
          <p:spPr bwMode="auto">
            <a:xfrm>
              <a:off x="47563" y="4759"/>
              <a:ext cx="13058" cy="2160"/>
            </a:xfrm>
            <a:prstGeom prst="roundRect">
              <a:avLst>
                <a:gd name="adj" fmla="val 16667"/>
              </a:avLst>
            </a:prstGeom>
            <a:solidFill>
              <a:schemeClr val="bg1">
                <a:lumMod val="85000"/>
                <a:lumOff val="0"/>
              </a:schemeClr>
            </a:solidFill>
            <a:ln w="9525">
              <a:solidFill>
                <a:schemeClr val="tx1">
                  <a:lumMod val="100000"/>
                  <a:lumOff val="0"/>
                </a:schemeClr>
              </a:solidFill>
              <a:round/>
            </a:ln>
          </p:spPr>
          <p:txBody>
            <a:bodyPr rot="0" vert="horz" wrap="square" lIns="36000" tIns="0" rIns="36000" bIns="0" anchor="ctr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>
                <a:spcAft>
                  <a:spcPct val="0"/>
                </a:spcAft>
              </a:pPr>
              <a:r>
                <a:rPr lang="zh-CN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妈妈上台陪我表演</a:t>
              </a:r>
              <a:endParaRPr lang="zh-CN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14" name="矩形: 圆角 556"/>
            <p:cNvSpPr>
              <a:spLocks noChangeArrowheads="1"/>
            </p:cNvSpPr>
            <p:nvPr/>
          </p:nvSpPr>
          <p:spPr bwMode="auto">
            <a:xfrm>
              <a:off x="-632" y="2635"/>
              <a:ext cx="10401" cy="6501"/>
            </a:xfrm>
            <a:prstGeom prst="roundRect">
              <a:avLst>
                <a:gd name="adj" fmla="val 13139"/>
              </a:avLst>
            </a:prstGeom>
            <a:noFill/>
            <a:ln w="9525">
              <a:solidFill>
                <a:schemeClr val="tx1">
                  <a:lumMod val="100000"/>
                  <a:lumOff val="0"/>
                </a:schemeClr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vert="horz" wrap="square" lIns="36000" tIns="0" rIns="36000" bIns="0" anchor="ctr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>
                <a:spcAft>
                  <a:spcPct val="0"/>
                </a:spcAft>
              </a:pPr>
              <a:r>
                <a:rPr lang="en-US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Para.1</a:t>
              </a:r>
              <a:endParaRPr lang="zh-CN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endParaRPr>
            </a:p>
            <a:p>
              <a:pPr algn="ctr" fontAlgn="ctr">
                <a:spcAft>
                  <a:spcPct val="0"/>
                </a:spcAft>
              </a:pPr>
              <a:r>
                <a:rPr lang="en-US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Henry</a:t>
              </a:r>
              <a:r>
                <a:rPr lang="zh-CN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察觉到我的尴尬</a:t>
              </a:r>
              <a:endParaRPr lang="zh-CN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15" name="矩形: 圆角 557"/>
            <p:cNvSpPr>
              <a:spLocks noChangeArrowheads="1"/>
            </p:cNvSpPr>
            <p:nvPr/>
          </p:nvSpPr>
          <p:spPr bwMode="auto">
            <a:xfrm>
              <a:off x="14212" y="9137"/>
              <a:ext cx="14400" cy="2160"/>
            </a:xfrm>
            <a:prstGeom prst="roundRect">
              <a:avLst>
                <a:gd name="adj" fmla="val 16667"/>
              </a:avLst>
            </a:prstGeom>
            <a:solidFill>
              <a:schemeClr val="bg1">
                <a:lumMod val="95000"/>
                <a:lumOff val="0"/>
              </a:schemeClr>
            </a:solidFill>
            <a:ln w="9525">
              <a:solidFill>
                <a:schemeClr val="tx1">
                  <a:lumMod val="100000"/>
                  <a:lumOff val="0"/>
                </a:schemeClr>
              </a:solidFill>
              <a:round/>
            </a:ln>
          </p:spPr>
          <p:txBody>
            <a:bodyPr rot="0" vert="horz" wrap="square" lIns="36000" tIns="0" rIns="36000" bIns="0" anchor="ctr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>
                <a:spcAft>
                  <a:spcPct val="0"/>
                </a:spcAft>
              </a:pPr>
              <a:r>
                <a:rPr lang="en-US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Henry</a:t>
              </a:r>
              <a:r>
                <a:rPr lang="zh-CN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跑上台帮我</a:t>
              </a:r>
              <a:endParaRPr lang="zh-CN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16" name="矩形: 圆角 558"/>
            <p:cNvSpPr>
              <a:spLocks noChangeArrowheads="1"/>
            </p:cNvSpPr>
            <p:nvPr/>
          </p:nvSpPr>
          <p:spPr bwMode="auto">
            <a:xfrm>
              <a:off x="31157" y="9136"/>
              <a:ext cx="14400" cy="2160"/>
            </a:xfrm>
            <a:prstGeom prst="roundRect">
              <a:avLst>
                <a:gd name="adj" fmla="val 16667"/>
              </a:avLst>
            </a:prstGeom>
            <a:solidFill>
              <a:schemeClr val="bg1">
                <a:lumMod val="95000"/>
                <a:lumOff val="0"/>
              </a:schemeClr>
            </a:solidFill>
            <a:ln w="9525">
              <a:solidFill>
                <a:schemeClr val="tx1">
                  <a:lumMod val="100000"/>
                  <a:lumOff val="0"/>
                </a:schemeClr>
              </a:solidFill>
              <a:round/>
            </a:ln>
          </p:spPr>
          <p:txBody>
            <a:bodyPr rot="0" vert="horz" wrap="square" lIns="36000" tIns="0" rIns="36000" bIns="0" anchor="ctr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>
                <a:spcAft>
                  <a:spcPct val="0"/>
                </a:spcAft>
              </a:pPr>
              <a:r>
                <a:rPr lang="zh-CN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我很感动</a:t>
              </a:r>
              <a:endParaRPr lang="zh-CN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17" name="矩形: 圆角 559"/>
            <p:cNvSpPr>
              <a:spLocks noChangeArrowheads="1"/>
            </p:cNvSpPr>
            <p:nvPr/>
          </p:nvSpPr>
          <p:spPr bwMode="auto">
            <a:xfrm>
              <a:off x="47563" y="9134"/>
              <a:ext cx="13058" cy="2160"/>
            </a:xfrm>
            <a:prstGeom prst="roundRect">
              <a:avLst>
                <a:gd name="adj" fmla="val 16667"/>
              </a:avLst>
            </a:prstGeom>
            <a:solidFill>
              <a:schemeClr val="bg1">
                <a:lumMod val="95000"/>
                <a:lumOff val="0"/>
              </a:schemeClr>
            </a:solidFill>
            <a:ln w="9525">
              <a:solidFill>
                <a:schemeClr val="tx1">
                  <a:lumMod val="100000"/>
                  <a:lumOff val="0"/>
                </a:schemeClr>
              </a:solidFill>
              <a:round/>
            </a:ln>
          </p:spPr>
          <p:txBody>
            <a:bodyPr rot="0" vert="horz" wrap="square" lIns="36000" tIns="0" rIns="36000" bIns="0" anchor="ctr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>
                <a:spcAft>
                  <a:spcPct val="0"/>
                </a:spcAft>
              </a:pPr>
              <a:r>
                <a:rPr lang="zh-CN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表演顺利完成</a:t>
              </a:r>
              <a:endParaRPr lang="zh-CN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18" name="文本框 134"/>
            <p:cNvSpPr txBox="1">
              <a:spLocks noChangeArrowheads="1"/>
            </p:cNvSpPr>
            <p:nvPr/>
          </p:nvSpPr>
          <p:spPr bwMode="auto">
            <a:xfrm>
              <a:off x="10336" y="322"/>
              <a:ext cx="4132" cy="198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rot="0" vert="horz" wrap="square" lIns="36000" tIns="0" rIns="36000" bIns="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>
                <a:spcAft>
                  <a:spcPct val="0"/>
                </a:spcAft>
              </a:pPr>
              <a:r>
                <a:rPr lang="en-US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cs typeface="Times New Roman" panose="02020603050405020304" pitchFamily="18" charset="0"/>
                </a:rPr>
                <a:t>Plot 1</a:t>
              </a:r>
              <a:endParaRPr lang="zh-CN">
                <a:effectLst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cxnSp>
          <p:nvCxnSpPr>
            <p:cNvPr id="19" name="直接箭头连接符 18"/>
            <p:cNvCxnSpPr>
              <a:cxnSpLocks noChangeShapeType="1"/>
            </p:cNvCxnSpPr>
            <p:nvPr/>
          </p:nvCxnSpPr>
          <p:spPr bwMode="auto">
            <a:xfrm flipV="1">
              <a:off x="10401" y="5842"/>
              <a:ext cx="4067" cy="68"/>
            </a:xfrm>
            <a:prstGeom prst="straightConnector1">
              <a:avLst/>
            </a:prstGeom>
            <a:noFill/>
            <a:ln w="9525">
              <a:solidFill>
                <a:schemeClr val="tx1">
                  <a:lumMod val="50000"/>
                  <a:lumOff val="50000"/>
                </a:schemeClr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0" name="连接符: 肘形 562"/>
            <p:cNvCxnSpPr>
              <a:cxnSpLocks noChangeShapeType="1"/>
            </p:cNvCxnSpPr>
            <p:nvPr/>
          </p:nvCxnSpPr>
          <p:spPr bwMode="auto">
            <a:xfrm flipV="1">
              <a:off x="9826" y="1565"/>
              <a:ext cx="4228" cy="4345"/>
            </a:xfrm>
            <a:prstGeom prst="bentConnector3">
              <a:avLst>
                <a:gd name="adj1" fmla="val 19963"/>
              </a:avLst>
            </a:prstGeom>
            <a:noFill/>
            <a:ln w="9525">
              <a:solidFill>
                <a:schemeClr val="tx1">
                  <a:lumMod val="50000"/>
                  <a:lumOff val="50000"/>
                </a:schemeClr>
              </a:solidFill>
              <a:miter lim="800000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1" name="连接符: 肘形 563"/>
            <p:cNvCxnSpPr/>
            <p:nvPr/>
          </p:nvCxnSpPr>
          <p:spPr bwMode="auto">
            <a:xfrm>
              <a:off x="9826" y="5910"/>
              <a:ext cx="4067" cy="4307"/>
            </a:xfrm>
            <a:prstGeom prst="bentConnector3">
              <a:avLst>
                <a:gd name="adj1" fmla="val 21116"/>
              </a:avLst>
            </a:prstGeom>
            <a:noFill/>
            <a:ln w="9525">
              <a:solidFill>
                <a:schemeClr val="tx1">
                  <a:lumMod val="50000"/>
                  <a:lumOff val="50000"/>
                </a:schemeClr>
              </a:solidFill>
              <a:miter lim="800000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2" name="直接箭头连接符 21"/>
            <p:cNvCxnSpPr>
              <a:cxnSpLocks noChangeShapeType="1"/>
            </p:cNvCxnSpPr>
            <p:nvPr/>
          </p:nvCxnSpPr>
          <p:spPr bwMode="auto">
            <a:xfrm flipV="1">
              <a:off x="29027" y="1556"/>
              <a:ext cx="2130" cy="10"/>
            </a:xfrm>
            <a:prstGeom prst="straightConnector1">
              <a:avLst/>
            </a:prstGeom>
            <a:noFill/>
            <a:ln w="9525">
              <a:solidFill>
                <a:schemeClr val="tx1">
                  <a:lumMod val="50000"/>
                  <a:lumOff val="50000"/>
                </a:schemeClr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" name="直接箭头连接符 22"/>
            <p:cNvCxnSpPr>
              <a:cxnSpLocks noChangeShapeType="1"/>
            </p:cNvCxnSpPr>
            <p:nvPr/>
          </p:nvCxnSpPr>
          <p:spPr bwMode="auto">
            <a:xfrm>
              <a:off x="45557" y="1556"/>
              <a:ext cx="2006" cy="0"/>
            </a:xfrm>
            <a:prstGeom prst="straightConnector1">
              <a:avLst/>
            </a:prstGeom>
            <a:noFill/>
            <a:ln w="9525">
              <a:solidFill>
                <a:schemeClr val="tx1">
                  <a:lumMod val="50000"/>
                  <a:lumOff val="50000"/>
                </a:schemeClr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4" name="直接箭头连接符 23"/>
            <p:cNvCxnSpPr>
              <a:cxnSpLocks noChangeShapeType="1"/>
              <a:stCxn id="11" idx="3"/>
              <a:endCxn id="12" idx="1"/>
            </p:cNvCxnSpPr>
            <p:nvPr/>
          </p:nvCxnSpPr>
          <p:spPr bwMode="auto">
            <a:xfrm>
              <a:off x="29804" y="5838"/>
              <a:ext cx="1353" cy="0"/>
            </a:xfrm>
            <a:prstGeom prst="straightConnector1">
              <a:avLst/>
            </a:prstGeom>
            <a:noFill/>
            <a:ln w="9525">
              <a:solidFill>
                <a:schemeClr val="tx1">
                  <a:lumMod val="50000"/>
                  <a:lumOff val="50000"/>
                </a:schemeClr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5" name="直接箭头连接符 24"/>
            <p:cNvCxnSpPr>
              <a:cxnSpLocks noChangeShapeType="1"/>
            </p:cNvCxnSpPr>
            <p:nvPr/>
          </p:nvCxnSpPr>
          <p:spPr bwMode="auto">
            <a:xfrm>
              <a:off x="45558" y="6002"/>
              <a:ext cx="2124" cy="0"/>
            </a:xfrm>
            <a:prstGeom prst="straightConnector1">
              <a:avLst/>
            </a:prstGeom>
            <a:noFill/>
            <a:ln w="9525">
              <a:solidFill>
                <a:schemeClr val="tx1">
                  <a:lumMod val="50000"/>
                  <a:lumOff val="50000"/>
                </a:schemeClr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6" name="直接箭头连接符 25"/>
            <p:cNvCxnSpPr>
              <a:cxnSpLocks noChangeShapeType="1"/>
              <a:stCxn id="15" idx="3"/>
              <a:endCxn id="16" idx="1"/>
            </p:cNvCxnSpPr>
            <p:nvPr/>
          </p:nvCxnSpPr>
          <p:spPr bwMode="auto">
            <a:xfrm flipV="1">
              <a:off x="28612" y="10216"/>
              <a:ext cx="2545" cy="1"/>
            </a:xfrm>
            <a:prstGeom prst="straightConnector1">
              <a:avLst/>
            </a:prstGeom>
            <a:noFill/>
            <a:ln w="9525">
              <a:solidFill>
                <a:schemeClr val="tx1">
                  <a:lumMod val="50000"/>
                  <a:lumOff val="50000"/>
                </a:schemeClr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7" name="连接符: 肘形 569"/>
            <p:cNvCxnSpPr>
              <a:cxnSpLocks noChangeShapeType="1"/>
            </p:cNvCxnSpPr>
            <p:nvPr/>
          </p:nvCxnSpPr>
          <p:spPr bwMode="auto">
            <a:xfrm>
              <a:off x="45558" y="10090"/>
              <a:ext cx="2124" cy="127"/>
            </a:xfrm>
            <a:prstGeom prst="bentConnector3">
              <a:avLst>
                <a:gd name="adj1" fmla="val -1713"/>
              </a:avLst>
            </a:prstGeom>
            <a:noFill/>
            <a:ln w="9525">
              <a:solidFill>
                <a:schemeClr val="tx1">
                  <a:lumMod val="50000"/>
                  <a:lumOff val="50000"/>
                </a:schemeClr>
              </a:solidFill>
              <a:miter lim="800000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8" name="文本框 147"/>
            <p:cNvSpPr txBox="1">
              <a:spLocks noChangeArrowheads="1"/>
            </p:cNvSpPr>
            <p:nvPr/>
          </p:nvSpPr>
          <p:spPr bwMode="auto">
            <a:xfrm>
              <a:off x="10400" y="4616"/>
              <a:ext cx="4132" cy="22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rot="0" vert="horz" wrap="square" lIns="36000" tIns="0" rIns="36000" bIns="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>
                <a:spcAft>
                  <a:spcPct val="0"/>
                </a:spcAft>
              </a:pPr>
              <a:r>
                <a:rPr lang="en-US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cs typeface="Times New Roman" panose="02020603050405020304" pitchFamily="18" charset="0"/>
                </a:rPr>
                <a:t>Plot 2</a:t>
              </a:r>
              <a:endParaRPr lang="zh-CN">
                <a:effectLst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9" name="文本框 148"/>
            <p:cNvSpPr txBox="1">
              <a:spLocks noChangeArrowheads="1"/>
            </p:cNvSpPr>
            <p:nvPr/>
          </p:nvSpPr>
          <p:spPr bwMode="auto">
            <a:xfrm>
              <a:off x="10370" y="8960"/>
              <a:ext cx="4132" cy="159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rot="0" vert="horz" wrap="square" lIns="36000" tIns="0" rIns="36000" bIns="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>
                <a:spcAft>
                  <a:spcPct val="0"/>
                </a:spcAft>
              </a:pPr>
              <a:r>
                <a:rPr lang="en-US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cs typeface="Times New Roman" panose="02020603050405020304" pitchFamily="18" charset="0"/>
                </a:rPr>
                <a:t>Plot 3</a:t>
              </a:r>
              <a:endParaRPr lang="zh-CN">
                <a:effectLst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30" name="Rectangle 38"/>
          <p:cNvSpPr>
            <a:spLocks noChangeArrowheads="1"/>
          </p:cNvSpPr>
          <p:nvPr/>
        </p:nvSpPr>
        <p:spPr bwMode="auto">
          <a:xfrm>
            <a:off x="0" y="1628775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zh-CN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anose="02010600030101010101" pitchFamily="2" charset="-122"/>
            </a:endParaRPr>
          </a:p>
        </p:txBody>
      </p:sp>
      <p:sp>
        <p:nvSpPr>
          <p:cNvPr id="31" name="Rectangle 24"/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2" name="组合 31"/>
          <p:cNvGrpSpPr/>
          <p:nvPr/>
        </p:nvGrpSpPr>
        <p:grpSpPr>
          <a:xfrm>
            <a:off x="808898" y="3962430"/>
            <a:ext cx="10163902" cy="1885920"/>
            <a:chOff x="-1096" y="-28"/>
            <a:chExt cx="54575" cy="11178"/>
          </a:xfrm>
        </p:grpSpPr>
        <p:sp>
          <p:nvSpPr>
            <p:cNvPr id="33" name="矩形: 圆角 573"/>
            <p:cNvSpPr>
              <a:spLocks noChangeArrowheads="1"/>
            </p:cNvSpPr>
            <p:nvPr/>
          </p:nvSpPr>
          <p:spPr bwMode="auto">
            <a:xfrm>
              <a:off x="-1096" y="1928"/>
              <a:ext cx="8639" cy="8309"/>
            </a:xfrm>
            <a:prstGeom prst="roundRect">
              <a:avLst>
                <a:gd name="adj" fmla="val 8218"/>
              </a:avLst>
            </a:prstGeom>
            <a:noFill/>
            <a:ln w="9525">
              <a:solidFill>
                <a:schemeClr val="tx1">
                  <a:lumMod val="100000"/>
                  <a:lumOff val="0"/>
                </a:schemeClr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vert="horz" wrap="square" lIns="36000" tIns="0" rIns="36000" bIns="0" anchor="ctr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>
                <a:spcAft>
                  <a:spcPct val="0"/>
                </a:spcAft>
              </a:pPr>
              <a:r>
                <a:rPr lang="en-US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Para. 2</a:t>
              </a:r>
              <a:endParaRPr lang="zh-CN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endParaRPr>
            </a:p>
            <a:p>
              <a:pPr algn="ctr" fontAlgn="ctr">
                <a:spcAft>
                  <a:spcPct val="0"/>
                </a:spcAft>
              </a:pPr>
              <a:r>
                <a:rPr lang="zh-CN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表演过后，我找到</a:t>
              </a:r>
              <a:r>
                <a:rPr lang="en-US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Henry</a:t>
              </a:r>
              <a:r>
                <a:rPr lang="zh-CN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并表示感谢</a:t>
              </a:r>
              <a:endParaRPr lang="zh-CN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34" name="矩形: 圆角 574"/>
            <p:cNvSpPr>
              <a:spLocks noChangeArrowheads="1"/>
            </p:cNvSpPr>
            <p:nvPr/>
          </p:nvSpPr>
          <p:spPr bwMode="auto">
            <a:xfrm>
              <a:off x="12746" y="356"/>
              <a:ext cx="10403" cy="2159"/>
            </a:xfrm>
            <a:prstGeom prst="roundRect">
              <a:avLst>
                <a:gd name="adj" fmla="val 16667"/>
              </a:avLst>
            </a:prstGeom>
            <a:solidFill>
              <a:schemeClr val="bg1">
                <a:lumMod val="75000"/>
                <a:lumOff val="0"/>
              </a:schemeClr>
            </a:solidFill>
            <a:ln w="9525">
              <a:solidFill>
                <a:schemeClr val="tx1">
                  <a:lumMod val="100000"/>
                  <a:lumOff val="0"/>
                </a:schemeClr>
              </a:solidFill>
              <a:round/>
            </a:ln>
          </p:spPr>
          <p:txBody>
            <a:bodyPr rot="0" vert="horz" wrap="square" lIns="36000" tIns="0" rIns="36000" bIns="0" anchor="ctr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>
                <a:spcAft>
                  <a:spcPct val="0"/>
                </a:spcAft>
              </a:pPr>
              <a:r>
                <a:rPr lang="en-US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Henry</a:t>
              </a:r>
              <a:r>
                <a:rPr lang="zh-CN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表示不客气</a:t>
              </a:r>
              <a:endParaRPr lang="zh-CN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35" name="矩形: 圆角 575"/>
            <p:cNvSpPr>
              <a:spLocks noChangeArrowheads="1"/>
            </p:cNvSpPr>
            <p:nvPr/>
          </p:nvSpPr>
          <p:spPr bwMode="auto">
            <a:xfrm>
              <a:off x="25554" y="452"/>
              <a:ext cx="14001" cy="1968"/>
            </a:xfrm>
            <a:prstGeom prst="roundRect">
              <a:avLst>
                <a:gd name="adj" fmla="val 16667"/>
              </a:avLst>
            </a:prstGeom>
            <a:solidFill>
              <a:schemeClr val="bg1">
                <a:lumMod val="75000"/>
                <a:lumOff val="0"/>
              </a:schemeClr>
            </a:solidFill>
            <a:ln w="9525">
              <a:solidFill>
                <a:schemeClr val="tx1">
                  <a:lumMod val="100000"/>
                  <a:lumOff val="0"/>
                </a:schemeClr>
              </a:solidFill>
              <a:round/>
            </a:ln>
          </p:spPr>
          <p:txBody>
            <a:bodyPr rot="0" vert="horz" wrap="square" lIns="36000" tIns="0" rIns="36000" bIns="0" anchor="ctr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>
                <a:spcAft>
                  <a:spcPct val="0"/>
                </a:spcAft>
              </a:pPr>
              <a:r>
                <a:rPr lang="zh-CN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妈妈带我俩去游乐园</a:t>
              </a:r>
              <a:endParaRPr lang="zh-CN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36" name="矩形: 圆角 133"/>
            <p:cNvSpPr>
              <a:spLocks noChangeArrowheads="1"/>
            </p:cNvSpPr>
            <p:nvPr/>
          </p:nvSpPr>
          <p:spPr bwMode="auto">
            <a:xfrm>
              <a:off x="41960" y="356"/>
              <a:ext cx="11519" cy="2159"/>
            </a:xfrm>
            <a:prstGeom prst="roundRect">
              <a:avLst>
                <a:gd name="adj" fmla="val 16667"/>
              </a:avLst>
            </a:prstGeom>
            <a:solidFill>
              <a:schemeClr val="bg1">
                <a:lumMod val="75000"/>
                <a:lumOff val="0"/>
              </a:schemeClr>
            </a:solidFill>
            <a:ln w="9525">
              <a:solidFill>
                <a:schemeClr val="tx1">
                  <a:lumMod val="100000"/>
                  <a:lumOff val="0"/>
                </a:schemeClr>
              </a:solidFill>
              <a:round/>
            </a:ln>
          </p:spPr>
          <p:txBody>
            <a:bodyPr rot="0" vert="horz" wrap="square" lIns="36000" tIns="0" rIns="36000" bIns="0" anchor="ctr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>
                <a:spcAft>
                  <a:spcPct val="0"/>
                </a:spcAft>
              </a:pPr>
              <a:r>
                <a:rPr lang="zh-CN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我和</a:t>
              </a:r>
              <a:r>
                <a:rPr lang="en-US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Henry</a:t>
              </a:r>
              <a:r>
                <a:rPr lang="zh-CN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关系缓和</a:t>
              </a:r>
              <a:endParaRPr lang="zh-CN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37" name="矩形: 圆角 144"/>
            <p:cNvSpPr>
              <a:spLocks noChangeArrowheads="1"/>
            </p:cNvSpPr>
            <p:nvPr/>
          </p:nvSpPr>
          <p:spPr bwMode="auto">
            <a:xfrm>
              <a:off x="12748" y="8989"/>
              <a:ext cx="11575" cy="2159"/>
            </a:xfrm>
            <a:prstGeom prst="roundRect">
              <a:avLst>
                <a:gd name="adj" fmla="val 16667"/>
              </a:avLst>
            </a:prstGeom>
            <a:solidFill>
              <a:schemeClr val="bg1">
                <a:lumMod val="95000"/>
                <a:lumOff val="0"/>
              </a:schemeClr>
            </a:solidFill>
            <a:ln w="9525">
              <a:solidFill>
                <a:schemeClr val="tx1">
                  <a:lumMod val="100000"/>
                  <a:lumOff val="0"/>
                </a:schemeClr>
              </a:solidFill>
              <a:round/>
            </a:ln>
          </p:spPr>
          <p:txBody>
            <a:bodyPr rot="0" vert="horz" wrap="square" lIns="36000" tIns="0" rIns="36000" bIns="0" anchor="ctr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>
                <a:spcAft>
                  <a:spcPct val="0"/>
                </a:spcAft>
              </a:pPr>
              <a:r>
                <a:rPr lang="zh-CN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我对</a:t>
              </a:r>
              <a:r>
                <a:rPr lang="en-US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Henry</a:t>
              </a:r>
              <a:r>
                <a:rPr lang="zh-CN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说谢谢</a:t>
              </a:r>
              <a:endParaRPr lang="zh-CN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38" name="矩形: 圆角 145"/>
            <p:cNvSpPr>
              <a:spLocks noChangeArrowheads="1"/>
            </p:cNvSpPr>
            <p:nvPr/>
          </p:nvSpPr>
          <p:spPr bwMode="auto">
            <a:xfrm>
              <a:off x="26133" y="8991"/>
              <a:ext cx="13591" cy="2159"/>
            </a:xfrm>
            <a:prstGeom prst="roundRect">
              <a:avLst>
                <a:gd name="adj" fmla="val 16667"/>
              </a:avLst>
            </a:prstGeom>
            <a:solidFill>
              <a:schemeClr val="bg1">
                <a:lumMod val="95000"/>
                <a:lumOff val="0"/>
              </a:schemeClr>
            </a:solidFill>
            <a:ln w="9525">
              <a:solidFill>
                <a:schemeClr val="tx1">
                  <a:lumMod val="100000"/>
                  <a:lumOff val="0"/>
                </a:schemeClr>
              </a:solidFill>
              <a:round/>
            </a:ln>
          </p:spPr>
          <p:txBody>
            <a:bodyPr rot="0" vert="horz" wrap="square" lIns="36000" tIns="0" rIns="36000" bIns="0" anchor="ctr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>
                <a:spcAft>
                  <a:spcPct val="0"/>
                </a:spcAft>
              </a:pPr>
              <a:r>
                <a:rPr lang="en-US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Henry</a:t>
              </a:r>
              <a:r>
                <a:rPr lang="zh-CN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表示我们是一家人</a:t>
              </a:r>
              <a:endParaRPr lang="zh-CN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39" name="矩形: 圆角 146"/>
            <p:cNvSpPr>
              <a:spLocks noChangeArrowheads="1"/>
            </p:cNvSpPr>
            <p:nvPr/>
          </p:nvSpPr>
          <p:spPr bwMode="auto">
            <a:xfrm>
              <a:off x="41534" y="8989"/>
              <a:ext cx="11945" cy="2155"/>
            </a:xfrm>
            <a:prstGeom prst="roundRect">
              <a:avLst>
                <a:gd name="adj" fmla="val 16667"/>
              </a:avLst>
            </a:prstGeom>
            <a:solidFill>
              <a:schemeClr val="bg1">
                <a:lumMod val="95000"/>
                <a:lumOff val="0"/>
              </a:schemeClr>
            </a:solidFill>
            <a:ln w="9525">
              <a:solidFill>
                <a:schemeClr val="tx1">
                  <a:lumMod val="100000"/>
                  <a:lumOff val="0"/>
                </a:schemeClr>
              </a:solidFill>
              <a:round/>
            </a:ln>
          </p:spPr>
          <p:txBody>
            <a:bodyPr rot="0" vert="horz" wrap="square" lIns="36000" tIns="0" rIns="36000" bIns="0" anchor="ctr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57150" algn="ctr" fontAlgn="ctr">
                <a:spcAft>
                  <a:spcPct val="0"/>
                </a:spcAft>
              </a:pPr>
              <a:r>
                <a:rPr lang="zh-CN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我感动地抱住</a:t>
              </a:r>
              <a:r>
                <a:rPr lang="en-US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Henry</a:t>
              </a:r>
              <a:endParaRPr lang="zh-CN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40" name="矩形: 圆角 147"/>
            <p:cNvSpPr>
              <a:spLocks noChangeArrowheads="1"/>
            </p:cNvSpPr>
            <p:nvPr/>
          </p:nvSpPr>
          <p:spPr bwMode="auto">
            <a:xfrm>
              <a:off x="12746" y="4581"/>
              <a:ext cx="10403" cy="2159"/>
            </a:xfrm>
            <a:prstGeom prst="roundRect">
              <a:avLst>
                <a:gd name="adj" fmla="val 16667"/>
              </a:avLst>
            </a:prstGeom>
            <a:solidFill>
              <a:schemeClr val="bg1">
                <a:lumMod val="85000"/>
                <a:lumOff val="0"/>
              </a:schemeClr>
            </a:solidFill>
            <a:ln w="9525">
              <a:solidFill>
                <a:schemeClr val="tx1">
                  <a:lumMod val="100000"/>
                  <a:lumOff val="0"/>
                </a:schemeClr>
              </a:solidFill>
              <a:round/>
            </a:ln>
          </p:spPr>
          <p:txBody>
            <a:bodyPr rot="0" vert="horz" wrap="square" lIns="36000" tIns="0" rIns="36000" bIns="0" anchor="ctr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>
                <a:spcAft>
                  <a:spcPct val="0"/>
                </a:spcAft>
              </a:pPr>
              <a:r>
                <a:rPr lang="en-US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Henry</a:t>
              </a:r>
              <a:r>
                <a:rPr lang="zh-CN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表示不解</a:t>
              </a:r>
              <a:endParaRPr lang="zh-CN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41" name="矩形: 圆角 148"/>
            <p:cNvSpPr>
              <a:spLocks noChangeArrowheads="1"/>
            </p:cNvSpPr>
            <p:nvPr/>
          </p:nvSpPr>
          <p:spPr bwMode="auto">
            <a:xfrm>
              <a:off x="27652" y="4580"/>
              <a:ext cx="9805" cy="2160"/>
            </a:xfrm>
            <a:prstGeom prst="roundRect">
              <a:avLst>
                <a:gd name="adj" fmla="val 16667"/>
              </a:avLst>
            </a:prstGeom>
            <a:solidFill>
              <a:schemeClr val="bg1">
                <a:lumMod val="85000"/>
                <a:lumOff val="0"/>
              </a:schemeClr>
            </a:solidFill>
            <a:ln w="9525">
              <a:solidFill>
                <a:schemeClr val="tx1">
                  <a:lumMod val="100000"/>
                  <a:lumOff val="0"/>
                </a:schemeClr>
              </a:solidFill>
              <a:round/>
            </a:ln>
          </p:spPr>
          <p:txBody>
            <a:bodyPr rot="0" vert="horz" wrap="square" lIns="36000" tIns="0" rIns="36000" bIns="0" anchor="ctr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>
                <a:spcAft>
                  <a:spcPct val="0"/>
                </a:spcAft>
              </a:pPr>
              <a:r>
                <a:rPr lang="zh-CN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妈妈安慰我</a:t>
              </a:r>
              <a:endParaRPr lang="zh-CN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42" name="矩形: 圆角 149"/>
            <p:cNvSpPr>
              <a:spLocks noChangeArrowheads="1"/>
            </p:cNvSpPr>
            <p:nvPr/>
          </p:nvSpPr>
          <p:spPr bwMode="auto">
            <a:xfrm>
              <a:off x="41958" y="4581"/>
              <a:ext cx="11520" cy="2159"/>
            </a:xfrm>
            <a:prstGeom prst="roundRect">
              <a:avLst>
                <a:gd name="adj" fmla="val 16667"/>
              </a:avLst>
            </a:prstGeom>
            <a:solidFill>
              <a:schemeClr val="bg1">
                <a:lumMod val="85000"/>
                <a:lumOff val="0"/>
              </a:schemeClr>
            </a:solidFill>
            <a:ln w="9525">
              <a:solidFill>
                <a:schemeClr val="tx1">
                  <a:lumMod val="100000"/>
                  <a:lumOff val="0"/>
                </a:schemeClr>
              </a:solidFill>
              <a:round/>
            </a:ln>
          </p:spPr>
          <p:txBody>
            <a:bodyPr rot="0" vert="horz" wrap="square" lIns="36000" tIns="0" rIns="36000" bIns="0" anchor="ctr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>
                <a:spcAft>
                  <a:spcPct val="0"/>
                </a:spcAft>
              </a:pPr>
              <a:r>
                <a:rPr lang="zh-CN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我和</a:t>
              </a:r>
              <a:r>
                <a:rPr lang="en-US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Henry</a:t>
              </a:r>
              <a:r>
                <a:rPr lang="zh-CN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ea typeface="思源黑体 CN Regular" panose="020b0500000000000000" pitchFamily="34" charset="-122"/>
                  <a:cs typeface="Times New Roman" panose="02020603050405020304" pitchFamily="18" charset="0"/>
                </a:rPr>
                <a:t>矛盾继续</a:t>
              </a:r>
              <a:endParaRPr lang="zh-CN">
                <a:effectLst/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endParaRPr>
            </a:p>
          </p:txBody>
        </p:sp>
        <p:cxnSp>
          <p:nvCxnSpPr>
            <p:cNvPr id="43" name="连接符: 肘形 152"/>
            <p:cNvCxnSpPr/>
            <p:nvPr/>
          </p:nvCxnSpPr>
          <p:spPr bwMode="auto">
            <a:xfrm flipV="1">
              <a:off x="7634" y="1436"/>
              <a:ext cx="4802" cy="4263"/>
            </a:xfrm>
            <a:prstGeom prst="bentConnector3">
              <a:avLst>
                <a:gd name="adj1" fmla="val 14333"/>
              </a:avLst>
            </a:prstGeom>
            <a:noFill/>
            <a:ln w="9525">
              <a:solidFill>
                <a:schemeClr val="tx1">
                  <a:lumMod val="50000"/>
                  <a:lumOff val="50000"/>
                </a:schemeClr>
              </a:solidFill>
              <a:miter lim="800000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44" name="直接箭头连接符 43"/>
            <p:cNvCxnSpPr/>
            <p:nvPr/>
          </p:nvCxnSpPr>
          <p:spPr bwMode="auto">
            <a:xfrm flipV="1">
              <a:off x="8450" y="5660"/>
              <a:ext cx="4092" cy="39"/>
            </a:xfrm>
            <a:prstGeom prst="straightConnector1">
              <a:avLst/>
            </a:prstGeom>
            <a:noFill/>
            <a:ln w="9525">
              <a:solidFill>
                <a:schemeClr val="tx1">
                  <a:lumMod val="50000"/>
                  <a:lumOff val="50000"/>
                </a:schemeClr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45" name="连接符: 肘形 154"/>
            <p:cNvCxnSpPr>
              <a:endCxn id="37" idx="1"/>
            </p:cNvCxnSpPr>
            <p:nvPr/>
          </p:nvCxnSpPr>
          <p:spPr bwMode="auto">
            <a:xfrm>
              <a:off x="7634" y="5699"/>
              <a:ext cx="5114" cy="4369"/>
            </a:xfrm>
            <a:prstGeom prst="bentConnector3">
              <a:avLst>
                <a:gd name="adj1" fmla="val 14276"/>
              </a:avLst>
            </a:prstGeom>
            <a:noFill/>
            <a:ln w="9525">
              <a:solidFill>
                <a:schemeClr val="tx1">
                  <a:lumMod val="50000"/>
                  <a:lumOff val="50000"/>
                </a:schemeClr>
              </a:solidFill>
              <a:miter lim="800000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46" name="直接箭头连接符 45"/>
            <p:cNvCxnSpPr>
              <a:endCxn id="35" idx="1"/>
            </p:cNvCxnSpPr>
            <p:nvPr/>
          </p:nvCxnSpPr>
          <p:spPr bwMode="auto">
            <a:xfrm flipV="1">
              <a:off x="23147" y="1436"/>
              <a:ext cx="2407" cy="48"/>
            </a:xfrm>
            <a:prstGeom prst="straightConnector1">
              <a:avLst/>
            </a:prstGeom>
            <a:noFill/>
            <a:ln w="9525">
              <a:solidFill>
                <a:schemeClr val="tx1">
                  <a:lumMod val="50000"/>
                  <a:lumOff val="50000"/>
                </a:schemeClr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47" name="直接箭头连接符 46"/>
            <p:cNvCxnSpPr/>
            <p:nvPr/>
          </p:nvCxnSpPr>
          <p:spPr bwMode="auto">
            <a:xfrm>
              <a:off x="39555" y="1388"/>
              <a:ext cx="2405" cy="0"/>
            </a:xfrm>
            <a:prstGeom prst="straightConnector1">
              <a:avLst/>
            </a:prstGeom>
            <a:noFill/>
            <a:ln w="9525">
              <a:solidFill>
                <a:schemeClr val="tx1">
                  <a:lumMod val="50000"/>
                  <a:lumOff val="50000"/>
                </a:schemeClr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48" name="直接箭头连接符 47"/>
            <p:cNvCxnSpPr/>
            <p:nvPr/>
          </p:nvCxnSpPr>
          <p:spPr bwMode="auto">
            <a:xfrm flipV="1">
              <a:off x="23149" y="5660"/>
              <a:ext cx="4503" cy="0"/>
            </a:xfrm>
            <a:prstGeom prst="straightConnector1">
              <a:avLst/>
            </a:prstGeom>
            <a:noFill/>
            <a:ln w="9525">
              <a:solidFill>
                <a:schemeClr val="tx1">
                  <a:lumMod val="50000"/>
                  <a:lumOff val="50000"/>
                </a:schemeClr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49" name="直接箭头连接符 48"/>
            <p:cNvCxnSpPr>
              <a:endCxn id="42" idx="1"/>
            </p:cNvCxnSpPr>
            <p:nvPr/>
          </p:nvCxnSpPr>
          <p:spPr bwMode="auto">
            <a:xfrm>
              <a:off x="37456" y="5660"/>
              <a:ext cx="4501" cy="0"/>
            </a:xfrm>
            <a:prstGeom prst="straightConnector1">
              <a:avLst/>
            </a:prstGeom>
            <a:noFill/>
            <a:ln w="9525">
              <a:solidFill>
                <a:schemeClr val="tx1">
                  <a:lumMod val="50000"/>
                  <a:lumOff val="50000"/>
                </a:schemeClr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50" name="直接箭头连接符 49"/>
            <p:cNvCxnSpPr>
              <a:endCxn id="38" idx="1"/>
            </p:cNvCxnSpPr>
            <p:nvPr/>
          </p:nvCxnSpPr>
          <p:spPr bwMode="auto">
            <a:xfrm>
              <a:off x="24322" y="10069"/>
              <a:ext cx="1810" cy="1"/>
            </a:xfrm>
            <a:prstGeom prst="straightConnector1">
              <a:avLst/>
            </a:prstGeom>
            <a:noFill/>
            <a:ln w="9525">
              <a:solidFill>
                <a:schemeClr val="tx1">
                  <a:lumMod val="50000"/>
                  <a:lumOff val="50000"/>
                </a:schemeClr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51" name="直接箭头连接符 50"/>
            <p:cNvCxnSpPr/>
            <p:nvPr/>
          </p:nvCxnSpPr>
          <p:spPr bwMode="auto">
            <a:xfrm>
              <a:off x="39724" y="10070"/>
              <a:ext cx="1812" cy="3"/>
            </a:xfrm>
            <a:prstGeom prst="straightConnector1">
              <a:avLst/>
            </a:prstGeom>
            <a:noFill/>
            <a:ln w="9525">
              <a:solidFill>
                <a:schemeClr val="tx1">
                  <a:lumMod val="50000"/>
                  <a:lumOff val="50000"/>
                </a:schemeClr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52" name="文本框 233"/>
            <p:cNvSpPr txBox="1">
              <a:spLocks noChangeArrowheads="1"/>
            </p:cNvSpPr>
            <p:nvPr/>
          </p:nvSpPr>
          <p:spPr bwMode="auto">
            <a:xfrm>
              <a:off x="8281" y="-28"/>
              <a:ext cx="3603" cy="19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rot="0" vert="horz" wrap="square" lIns="36000" tIns="0" rIns="36000" bIns="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>
                <a:spcAft>
                  <a:spcPct val="0"/>
                </a:spcAft>
              </a:pPr>
              <a:r>
                <a:rPr lang="en-US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cs typeface="Times New Roman" panose="02020603050405020304" pitchFamily="18" charset="0"/>
                </a:rPr>
                <a:t>Plot 1</a:t>
              </a:r>
              <a:endParaRPr lang="zh-CN">
                <a:effectLst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3" name="文本框 234"/>
            <p:cNvSpPr txBox="1">
              <a:spLocks noChangeArrowheads="1"/>
            </p:cNvSpPr>
            <p:nvPr/>
          </p:nvSpPr>
          <p:spPr bwMode="auto">
            <a:xfrm>
              <a:off x="8224" y="4156"/>
              <a:ext cx="3603" cy="19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rot="0" vert="horz" wrap="square" lIns="36000" tIns="0" rIns="36000" bIns="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>
                <a:spcAft>
                  <a:spcPct val="0"/>
                </a:spcAft>
              </a:pPr>
              <a:r>
                <a:rPr lang="en-US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cs typeface="Times New Roman" panose="02020603050405020304" pitchFamily="18" charset="0"/>
                </a:rPr>
                <a:t>Plot 2</a:t>
              </a:r>
              <a:endParaRPr lang="zh-CN">
                <a:effectLst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4" name="文本框 235"/>
            <p:cNvSpPr txBox="1">
              <a:spLocks noChangeArrowheads="1"/>
            </p:cNvSpPr>
            <p:nvPr/>
          </p:nvSpPr>
          <p:spPr bwMode="auto">
            <a:xfrm>
              <a:off x="8338" y="8482"/>
              <a:ext cx="3603" cy="19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rot="0" vert="horz" wrap="square" lIns="36000" tIns="0" rIns="36000" bIns="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>
                <a:spcAft>
                  <a:spcPct val="0"/>
                </a:spcAft>
              </a:pPr>
              <a:r>
                <a:rPr lang="en-US" kern="1200">
                  <a:solidFill>
                    <a:srgbClr val="000000"/>
                  </a:solidFill>
                  <a:effectLst/>
                  <a:latin typeface="Times New Roman" panose="02020603050405020304" pitchFamily="18" charset="0"/>
                  <a:cs typeface="Times New Roman" panose="02020603050405020304" pitchFamily="18" charset="0"/>
                </a:rPr>
                <a:t>Plot 3</a:t>
              </a:r>
              <a:endParaRPr lang="zh-CN">
                <a:effectLst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55" name="Rectangle 38"/>
          <p:cNvSpPr>
            <a:spLocks noChangeArrowheads="1"/>
          </p:cNvSpPr>
          <p:nvPr/>
        </p:nvSpPr>
        <p:spPr bwMode="auto">
          <a:xfrm>
            <a:off x="0" y="1597025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zh-CN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999692874"/>
      </p:ext>
    </p:ext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327D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框 4">
            <a:extLst>
              <a:ext uri="{FF2B5EF4-FFF2-40B4-BE49-F238E27FC236}">
                <a16:creationId xmlns:a16="http://schemas.microsoft.com/office/drawing/2014/main" xmlns="" id="{0F348606-5B47-E23C-2193-3454F12543E1}"/>
              </a:ext>
            </a:extLst>
          </p:cNvPr>
          <p:cNvSpPr txBox="1"/>
          <p:nvPr/>
        </p:nvSpPr>
        <p:spPr>
          <a:xfrm>
            <a:off x="660400" y="3603087"/>
            <a:ext cx="10914063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                                                                                                                                    </a:t>
            </a:r>
            <a:r>
              <a:rPr lang="en-US" altLang="zh-CN" sz="2000" spc="-2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Plot 1</a:t>
            </a:r>
            <a:r>
              <a:rPr lang="zh-CN" altLang="zh-CN" sz="2000" spc="-2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第一段“妈妈和老师一起帮我”与第二段段首句“表演过后，我找到</a:t>
            </a:r>
            <a:r>
              <a:rPr lang="en-US" altLang="zh-CN" sz="2000" spc="-2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Henry</a:t>
            </a:r>
            <a:r>
              <a:rPr lang="zh-CN" altLang="zh-CN" sz="2000" spc="-2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并表示感谢”情节不太连贯；</a:t>
            </a:r>
            <a:r>
              <a:rPr lang="en-US" altLang="zh-CN" sz="2000" spc="-2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Plot 2</a:t>
            </a:r>
            <a:r>
              <a:rPr lang="zh-CN" altLang="zh-CN" sz="2000" spc="-2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第一段“妈妈陪我上台表演”与第二段段首句“表演过后，我找到</a:t>
            </a:r>
            <a:r>
              <a:rPr lang="en-US" altLang="zh-CN" sz="2000" spc="-2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Henry</a:t>
            </a:r>
            <a:r>
              <a:rPr lang="zh-CN" altLang="zh-CN" sz="2000" spc="-2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并表示感谢”情节不太连贯。</a:t>
            </a:r>
            <a:endParaRPr lang="zh-CN" altLang="en-US" sz="2000" spc="-2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xmlns="" id="{6A288E7F-E779-27D7-EB35-CAE17BEE5538}"/>
              </a:ext>
            </a:extLst>
          </p:cNvPr>
          <p:cNvSpPr txBox="1"/>
          <p:nvPr/>
        </p:nvSpPr>
        <p:spPr>
          <a:xfrm>
            <a:off x="660400" y="1055914"/>
            <a:ext cx="6997700" cy="27186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ctr">
              <a:lnSpc>
                <a:spcPts val="1400"/>
              </a:lnSpc>
            </a:pPr>
            <a:r>
              <a:rPr lang="zh-CN" altLang="en-US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（一）设计主干情节</a:t>
            </a:r>
            <a:endParaRPr lang="zh-CN" altLang="zh-CN" b="1" kern="100">
              <a:solidFill>
                <a:schemeClr val="accent5"/>
              </a:solidFill>
              <a:effectLst/>
              <a:latin typeface="思源黑体 CN Regular" panose="020b0500000000000000" pitchFamily="34" charset="-122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xmlns="" id="{519AF0AB-B66E-54CD-CA1D-1EF02C64FB70}"/>
              </a:ext>
            </a:extLst>
          </p:cNvPr>
          <p:cNvSpPr txBox="1"/>
          <p:nvPr/>
        </p:nvSpPr>
        <p:spPr>
          <a:xfrm>
            <a:off x="603259" y="1283643"/>
            <a:ext cx="1097278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indent="457200" algn="just" defTabSz="914400" rtl="0" eaLnBrk="1" latinLnBrk="0" hangingPunct="1">
              <a:lnSpc>
                <a:spcPct val="150000"/>
              </a:lnSpc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/>
            <a:r>
              <a:rPr lang="zh-CN" altLang="zh-CN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① 补全续写内容之后，应该确保文章的主题和结局是积极向上的。</a:t>
            </a:r>
          </a:p>
          <a:p>
            <a:pPr fontAlgn="ctr"/>
            <a:r>
              <a:rPr lang="en-US" altLang="zh-CN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    </a:t>
            </a:r>
            <a:r>
              <a:rPr lang="zh-CN" altLang="zh-CN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从这一点来看，</a:t>
            </a:r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Plot </a:t>
            </a:r>
            <a:r>
              <a:rPr lang="en-US" altLang="zh-CN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____</a:t>
            </a:r>
            <a:r>
              <a:rPr lang="zh-CN" altLang="zh-CN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的主干情节设计不合适。</a:t>
            </a:r>
          </a:p>
          <a:p>
            <a:pPr fontAlgn="ctr"/>
            <a:r>
              <a:rPr lang="zh-CN" altLang="zh-CN" spc="-50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② 设计续写情节时要考虑与原文的联系，切忌脱离原文（随意转换时空），随意添加主要角色。</a:t>
            </a:r>
          </a:p>
          <a:p>
            <a:pPr fontAlgn="ctr"/>
            <a:r>
              <a:rPr lang="en-US" altLang="zh-CN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    </a:t>
            </a:r>
            <a:r>
              <a:rPr lang="zh-CN" altLang="zh-CN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从这一点来看，</a:t>
            </a:r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Plot </a:t>
            </a:r>
            <a:r>
              <a:rPr lang="en-US" altLang="zh-CN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____</a:t>
            </a:r>
            <a:r>
              <a:rPr lang="zh-CN" altLang="zh-CN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的主干情节设计不合适。</a:t>
            </a:r>
          </a:p>
          <a:p>
            <a:pPr fontAlgn="ctr"/>
            <a:r>
              <a:rPr lang="zh-CN" altLang="zh-CN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③ 设计续写情节时要考虑与两个段首句的联系，保证段落当中以及段落之间内容的连贯。</a:t>
            </a:r>
          </a:p>
          <a:p>
            <a:pPr fontAlgn="ctr"/>
            <a:r>
              <a:rPr lang="en-US" altLang="zh-CN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    </a:t>
            </a:r>
            <a:r>
              <a:rPr lang="zh-CN" altLang="zh-CN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从这一点来看，</a:t>
            </a:r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 Plot </a:t>
            </a:r>
            <a:r>
              <a:rPr lang="en-US" altLang="zh-CN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_______</a:t>
            </a:r>
            <a:r>
              <a:rPr lang="zh-CN" altLang="zh-CN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的主干情节设计不合适，具体体现在：</a:t>
            </a:r>
            <a:r>
              <a:rPr lang="en-US" altLang="zh-CN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_________________</a:t>
            </a:r>
            <a:endParaRPr lang="zh-CN" altLang="zh-CN">
              <a:latin typeface="思源黑体 CN Regular" panose="020b0500000000000000" pitchFamily="34" charset="-122"/>
              <a:ea typeface="思源黑体 CN Regular" panose="020b0500000000000000" pitchFamily="34" charset="-122"/>
            </a:endParaRPr>
          </a:p>
          <a:p>
            <a:pPr indent="0" fontAlgn="ctr"/>
            <a:r>
              <a:rPr lang="en-US" altLang="zh-CN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____________________________________________________________________________</a:t>
            </a:r>
          </a:p>
          <a:p>
            <a:pPr indent="0" fontAlgn="ctr"/>
            <a:r>
              <a:rPr lang="en-US" altLang="zh-CN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____________________________________________________________________________</a:t>
            </a:r>
          </a:p>
          <a:p>
            <a:pPr fontAlgn="ctr"/>
            <a:r>
              <a:rPr lang="en-US" altLang="zh-CN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    </a:t>
            </a:r>
            <a:r>
              <a:rPr lang="zh-CN" altLang="zh-CN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经过分析可知，以上对于两个续写段落主干情节的设计最合适的是</a:t>
            </a:r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Plot </a:t>
            </a:r>
            <a:r>
              <a:rPr lang="en-US" altLang="zh-CN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____</a:t>
            </a:r>
            <a:r>
              <a:rPr lang="zh-CN" altLang="zh-CN"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。</a:t>
            </a:r>
            <a:endParaRPr lang="en-US" altLang="zh-CN">
              <a:latin typeface="思源黑体 CN Regular" panose="020b0500000000000000" pitchFamily="34" charset="-122"/>
              <a:ea typeface="思源黑体 CN Regular" panose="020b0500000000000000" pitchFamily="34" charset="-122"/>
              <a:sym typeface="思源黑体 CN Regular" panose="020b0500000000000000" pitchFamily="34" charset="-122"/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xmlns="" id="{E1566578-A3EE-EF4D-E26C-03A8EACA0D8A}"/>
              </a:ext>
            </a:extLst>
          </p:cNvPr>
          <p:cNvSpPr txBox="1"/>
          <p:nvPr/>
        </p:nvSpPr>
        <p:spPr>
          <a:xfrm>
            <a:off x="3716643" y="1873190"/>
            <a:ext cx="45175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2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xmlns="" id="{0F348606-5B47-E23C-2193-3454F12543E1}"/>
              </a:ext>
            </a:extLst>
          </p:cNvPr>
          <p:cNvSpPr txBox="1"/>
          <p:nvPr/>
        </p:nvSpPr>
        <p:spPr>
          <a:xfrm>
            <a:off x="3679204" y="2807643"/>
            <a:ext cx="45357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1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6" name="Rectangle 24"/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" name="Rectangle 38"/>
          <p:cNvSpPr>
            <a:spLocks noChangeArrowheads="1"/>
          </p:cNvSpPr>
          <p:nvPr/>
        </p:nvSpPr>
        <p:spPr bwMode="auto">
          <a:xfrm>
            <a:off x="0" y="1628775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zh-CN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anose="02010600030101010101" pitchFamily="2" charset="-122"/>
            </a:endParaRPr>
          </a:p>
        </p:txBody>
      </p:sp>
      <p:sp>
        <p:nvSpPr>
          <p:cNvPr id="31" name="文本框 4">
            <a:extLst>
              <a:ext uri="{FF2B5EF4-FFF2-40B4-BE49-F238E27FC236}">
                <a16:creationId xmlns:a16="http://schemas.microsoft.com/office/drawing/2014/main" xmlns="" id="{0F348606-5B47-E23C-2193-3454F12543E1}"/>
              </a:ext>
            </a:extLst>
          </p:cNvPr>
          <p:cNvSpPr txBox="1"/>
          <p:nvPr/>
        </p:nvSpPr>
        <p:spPr>
          <a:xfrm>
            <a:off x="3747400" y="3717699"/>
            <a:ext cx="85362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1 &amp; 2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33" name="文本框 4">
            <a:extLst>
              <a:ext uri="{FF2B5EF4-FFF2-40B4-BE49-F238E27FC236}">
                <a16:creationId xmlns:a16="http://schemas.microsoft.com/office/drawing/2014/main" xmlns="" id="{0F348606-5B47-E23C-2193-3454F12543E1}"/>
              </a:ext>
            </a:extLst>
          </p:cNvPr>
          <p:cNvSpPr txBox="1"/>
          <p:nvPr/>
        </p:nvSpPr>
        <p:spPr>
          <a:xfrm>
            <a:off x="9279554" y="5074736"/>
            <a:ext cx="3995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3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8956560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4" grpId="0"/>
      <p:bldP spid="5" grpId="0"/>
      <p:bldP spid="31" grpId="0"/>
      <p:bldP spid="3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xmlns="" id="{6A288E7F-E779-27D7-EB35-CAE17BEE5538}"/>
              </a:ext>
            </a:extLst>
          </p:cNvPr>
          <p:cNvSpPr txBox="1"/>
          <p:nvPr/>
        </p:nvSpPr>
        <p:spPr>
          <a:xfrm>
            <a:off x="660400" y="1055914"/>
            <a:ext cx="6997700" cy="27186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ctr">
              <a:lnSpc>
                <a:spcPts val="1400"/>
              </a:lnSpc>
            </a:pPr>
            <a:r>
              <a:rPr lang="zh-CN" altLang="en-US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（二）构思具体情节</a:t>
            </a:r>
            <a:endParaRPr lang="zh-CN" altLang="zh-CN" b="1" kern="100">
              <a:solidFill>
                <a:schemeClr val="accent5"/>
              </a:solidFill>
              <a:effectLst/>
              <a:latin typeface="思源黑体 CN Regular" panose="020b0500000000000000" pitchFamily="34" charset="-122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xmlns="" id="{519AF0AB-B66E-54CD-CA1D-1EF02C64FB70}"/>
              </a:ext>
            </a:extLst>
          </p:cNvPr>
          <p:cNvSpPr txBox="1"/>
          <p:nvPr/>
        </p:nvSpPr>
        <p:spPr>
          <a:xfrm>
            <a:off x="603259" y="1359843"/>
            <a:ext cx="1097278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indent="457200" algn="just" defTabSz="914400" rtl="0" eaLnBrk="1" latinLnBrk="0" hangingPunct="1">
              <a:lnSpc>
                <a:spcPct val="150000"/>
              </a:lnSpc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/>
            <a:r>
              <a:rPr lang="zh-CN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确定最合适的主干情节之后，接下来构思两段的具体情节。</a:t>
            </a:r>
          </a:p>
          <a:p>
            <a:r>
              <a:rPr lang="zh-CN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续写第一段：</a:t>
            </a:r>
            <a:endParaRPr lang="en-US" altLang="zh-CN"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  <a:p>
            <a:r>
              <a:rPr lang="zh-CN" altLang="en-US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① </a:t>
            </a:r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What would Henry do when he sensed my embarrassment?</a:t>
            </a:r>
            <a:endParaRPr lang="en-US" altLang="zh-CN"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  <a:p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_________________________________________________________________________</a:t>
            </a:r>
          </a:p>
          <a:p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② </a:t>
            </a:r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How did I feel about what Henry had done?</a:t>
            </a:r>
            <a:endParaRPr lang="en-US" altLang="zh-CN"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  <a:p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_________________________________________________________________________</a:t>
            </a:r>
          </a:p>
          <a:p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③ </a:t>
            </a:r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How was the performance going?</a:t>
            </a:r>
            <a:endParaRPr lang="en-US" altLang="zh-CN"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  <a:p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_________________________________________________________________________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xmlns="" id="{E1566578-A3EE-EF4D-E26C-03A8EACA0D8A}"/>
              </a:ext>
            </a:extLst>
          </p:cNvPr>
          <p:cNvSpPr txBox="1"/>
          <p:nvPr/>
        </p:nvSpPr>
        <p:spPr>
          <a:xfrm>
            <a:off x="1386295" y="2809543"/>
            <a:ext cx="6096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He ran to help me.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xmlns="" id="{0F348606-5B47-E23C-2193-3454F12543E1}"/>
              </a:ext>
            </a:extLst>
          </p:cNvPr>
          <p:cNvSpPr txBox="1"/>
          <p:nvPr/>
        </p:nvSpPr>
        <p:spPr>
          <a:xfrm>
            <a:off x="1386295" y="3724037"/>
            <a:ext cx="965472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I was shocked by his behavior and froze. 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xmlns="" id="{506DDAA3-3743-7AC8-7D3E-08E2FFBC0FD9}"/>
              </a:ext>
            </a:extLst>
          </p:cNvPr>
          <p:cNvSpPr txBox="1"/>
          <p:nvPr/>
        </p:nvSpPr>
        <p:spPr>
          <a:xfrm>
            <a:off x="1386295" y="4600431"/>
            <a:ext cx="665026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The performance was going well.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77752041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327D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xmlns="" id="{6A288E7F-E779-27D7-EB35-CAE17BEE5538}"/>
              </a:ext>
            </a:extLst>
          </p:cNvPr>
          <p:cNvSpPr txBox="1"/>
          <p:nvPr/>
        </p:nvSpPr>
        <p:spPr>
          <a:xfrm>
            <a:off x="660400" y="1055914"/>
            <a:ext cx="6997700" cy="3039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ctr">
              <a:lnSpc>
                <a:spcPts val="1400"/>
              </a:lnSpc>
            </a:pPr>
            <a:r>
              <a:rPr lang="zh-CN" altLang="en-US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（三）构思续写段落细节</a:t>
            </a:r>
            <a:endParaRPr lang="zh-CN" altLang="zh-CN" b="1" kern="100">
              <a:solidFill>
                <a:schemeClr val="accent5"/>
              </a:solidFill>
              <a:effectLst/>
              <a:latin typeface="思源黑体 CN Regular" panose="020b0500000000000000" pitchFamily="34" charset="-122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xmlns="" id="{519AF0AB-B66E-54CD-CA1D-1EF02C64FB70}"/>
              </a:ext>
            </a:extLst>
          </p:cNvPr>
          <p:cNvSpPr txBox="1"/>
          <p:nvPr/>
        </p:nvSpPr>
        <p:spPr>
          <a:xfrm>
            <a:off x="603259" y="1359843"/>
            <a:ext cx="10972783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indent="457200" algn="just" defTabSz="914400" rtl="0" eaLnBrk="1" latinLnBrk="0" hangingPunct="1">
              <a:lnSpc>
                <a:spcPct val="150000"/>
              </a:lnSpc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续写第二段：</a:t>
            </a:r>
          </a:p>
          <a:p>
            <a:pPr fontAlgn="ctr">
              <a:lnSpc>
                <a:spcPct val="130000"/>
              </a:lnSpc>
            </a:pPr>
            <a:r>
              <a:rPr lang="zh-CN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① </a:t>
            </a:r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What did I do after the performance?</a:t>
            </a:r>
          </a:p>
          <a:p>
            <a:pPr fontAlgn="ctr">
              <a:lnSpc>
                <a:spcPct val="130000"/>
              </a:lnSpc>
            </a:pPr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_________________________________________________________________________</a:t>
            </a:r>
            <a:endParaRPr lang="zh-CN" altLang="zh-CN"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</a:endParaRPr>
          </a:p>
          <a:p>
            <a:pPr fontAlgn="ctr">
              <a:lnSpc>
                <a:spcPct val="130000"/>
              </a:lnSpc>
            </a:pPr>
            <a:r>
              <a:rPr lang="zh-CN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② </a:t>
            </a:r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What was Henry’s reaction?</a:t>
            </a:r>
          </a:p>
          <a:p>
            <a:pPr fontAlgn="ctr">
              <a:lnSpc>
                <a:spcPct val="130000"/>
              </a:lnSpc>
            </a:pPr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_________________________________________________________________________</a:t>
            </a:r>
            <a:endParaRPr lang="zh-CN" altLang="zh-CN"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</a:endParaRPr>
          </a:p>
          <a:p>
            <a:pPr fontAlgn="ctr">
              <a:lnSpc>
                <a:spcPct val="130000"/>
              </a:lnSpc>
            </a:pPr>
            <a:r>
              <a:rPr lang="zh-CN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③ </a:t>
            </a:r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How did I react?</a:t>
            </a:r>
          </a:p>
          <a:p>
            <a:pPr fontAlgn="ctr">
              <a:lnSpc>
                <a:spcPct val="130000"/>
              </a:lnSpc>
            </a:pPr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_________________________________________________________________________</a:t>
            </a:r>
            <a:endParaRPr lang="zh-CN" altLang="zh-CN"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④ </a:t>
            </a:r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How did my attitude to Henry change?</a:t>
            </a:r>
          </a:p>
          <a:p>
            <a:pPr>
              <a:lnSpc>
                <a:spcPct val="130000"/>
              </a:lnSpc>
            </a:pPr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_________________________________________________________________________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xmlns="" id="{E1566578-A3EE-EF4D-E26C-03A8EACA0D8A}"/>
              </a:ext>
            </a:extLst>
          </p:cNvPr>
          <p:cNvSpPr txBox="1"/>
          <p:nvPr/>
        </p:nvSpPr>
        <p:spPr>
          <a:xfrm>
            <a:off x="1399496" y="2284938"/>
            <a:ext cx="22962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I thanked Henry.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xmlns="" id="{0F348606-5B47-E23C-2193-3454F12543E1}"/>
              </a:ext>
            </a:extLst>
          </p:cNvPr>
          <p:cNvSpPr txBox="1"/>
          <p:nvPr/>
        </p:nvSpPr>
        <p:spPr>
          <a:xfrm>
            <a:off x="1380446" y="3085132"/>
            <a:ext cx="665026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He said he just did what family members would do.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xmlns="" id="{506DDAA3-3743-7AC8-7D3E-08E2FFBC0FD9}"/>
              </a:ext>
            </a:extLst>
          </p:cNvPr>
          <p:cNvSpPr txBox="1"/>
          <p:nvPr/>
        </p:nvSpPr>
        <p:spPr>
          <a:xfrm>
            <a:off x="1380446" y="3866276"/>
            <a:ext cx="265815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I hugged him tightly.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xmlns="" id="{6D1ACD4C-2E75-7F3A-4F6B-6A3419D0DAD1}"/>
              </a:ext>
            </a:extLst>
          </p:cNvPr>
          <p:cNvSpPr txBox="1"/>
          <p:nvPr/>
        </p:nvSpPr>
        <p:spPr>
          <a:xfrm>
            <a:off x="1380446" y="4599966"/>
            <a:ext cx="536325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I accepted Henry as a member of my family.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674582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327D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xmlns="" id="{4B2F4DEF-F3FC-212B-1D7D-5F3D0B4AAB05}"/>
              </a:ext>
            </a:extLst>
          </p:cNvPr>
          <p:cNvSpPr txBox="1"/>
          <p:nvPr/>
        </p:nvSpPr>
        <p:spPr>
          <a:xfrm>
            <a:off x="660400" y="1055914"/>
            <a:ext cx="6997700" cy="3039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ctr">
              <a:lnSpc>
                <a:spcPts val="1400"/>
              </a:lnSpc>
            </a:pPr>
            <a:r>
              <a:rPr lang="zh-CN" altLang="en-US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根据提示和要求，完成下列内容优化</a:t>
            </a:r>
            <a:endParaRPr lang="zh-CN" altLang="zh-CN" b="1" kern="100">
              <a:solidFill>
                <a:schemeClr val="accent5"/>
              </a:solidFill>
              <a:effectLst/>
              <a:latin typeface="思源黑体 CN Regular" panose="020b0500000000000000" pitchFamily="34" charset="-122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xmlns="" id="{B9745863-7206-7FA5-3265-B2B59F32F602}"/>
              </a:ext>
            </a:extLst>
          </p:cNvPr>
          <p:cNvSpPr txBox="1"/>
          <p:nvPr/>
        </p:nvSpPr>
        <p:spPr>
          <a:xfrm>
            <a:off x="603259" y="1359843"/>
            <a:ext cx="10972783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indent="457200" algn="just" defTabSz="914400" rtl="0" eaLnBrk="1" latinLnBrk="0" hangingPunct="1">
              <a:lnSpc>
                <a:spcPct val="150000"/>
              </a:lnSpc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1. </a:t>
            </a:r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Henry ran to help me.</a:t>
            </a:r>
            <a:endParaRPr lang="en-US" altLang="zh-CN"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  <a:p>
            <a:pPr marL="360000" indent="0"/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① </a:t>
            </a:r>
            <a:r>
              <a:rPr lang="zh-CN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使用副词位于句首作状语，改写优化上面句子体现</a:t>
            </a:r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Henry</a:t>
            </a:r>
            <a:r>
              <a:rPr lang="zh-CN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着急的状态</a:t>
            </a:r>
            <a:r>
              <a:rPr lang="zh-CN" altLang="en-US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。</a:t>
            </a:r>
          </a:p>
          <a:p>
            <a:pPr marL="360000" indent="0"/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__________, Henry ran to me.</a:t>
            </a:r>
          </a:p>
          <a:p>
            <a:pPr marL="360000" indent="0"/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② </a:t>
            </a:r>
            <a:r>
              <a:rPr lang="zh-CN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使用“跑”的具体动词替换句①中的</a:t>
            </a:r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run</a:t>
            </a:r>
            <a:r>
              <a:rPr lang="zh-CN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，突出表现</a:t>
            </a:r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Henry</a:t>
            </a:r>
            <a:r>
              <a:rPr lang="zh-CN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跑上台时着急的状态。</a:t>
            </a:r>
          </a:p>
          <a:p>
            <a:pPr marL="360000" indent="0" fontAlgn="ctr"/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__________, Henry _______________ to me.</a:t>
            </a:r>
            <a:endParaRPr lang="zh-CN" altLang="zh-CN"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</a:endParaRPr>
          </a:p>
          <a:p>
            <a:pPr marL="360000" indent="0" fontAlgn="ctr"/>
            <a:r>
              <a:rPr lang="zh-CN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③ 使用比喻的修辞手法，将句②中的</a:t>
            </a:r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Henry</a:t>
            </a:r>
            <a:r>
              <a:rPr lang="zh-CN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比作箭（</a:t>
            </a:r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arrow</a:t>
            </a:r>
            <a:r>
              <a:rPr lang="zh-CN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），突出</a:t>
            </a:r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Henry</a:t>
            </a:r>
            <a:r>
              <a:rPr lang="zh-CN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的动作之迅速。</a:t>
            </a:r>
          </a:p>
          <a:p>
            <a:pPr marL="360000" indent="0" fontAlgn="ctr"/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________________________________________________</a:t>
            </a:r>
          </a:p>
          <a:p>
            <a:pPr marL="360000" indent="0" fontAlgn="ctr"/>
            <a:r>
              <a:rPr lang="zh-CN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④ 使用多个动词连用的排比手法，为句①加入“把裙子拉上去”、“系好绳结”的内容，推动情节发展。</a:t>
            </a:r>
          </a:p>
          <a:p>
            <a:pPr marL="360000" indent="0"/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______________________________________________________________________________</a:t>
            </a:r>
            <a:endParaRPr lang="en-US" altLang="zh-CN"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xmlns="" id="{52BEB10C-19D9-03AB-9B16-8807373F6DBE}"/>
              </a:ext>
            </a:extLst>
          </p:cNvPr>
          <p:cNvSpPr txBox="1"/>
          <p:nvPr/>
        </p:nvSpPr>
        <p:spPr>
          <a:xfrm>
            <a:off x="1061270" y="2341223"/>
            <a:ext cx="148199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Hurriedly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xmlns="" id="{4D343BF9-5958-E69F-708D-AA52136F0B12}"/>
              </a:ext>
            </a:extLst>
          </p:cNvPr>
          <p:cNvSpPr txBox="1"/>
          <p:nvPr/>
        </p:nvSpPr>
        <p:spPr>
          <a:xfrm>
            <a:off x="1099370" y="3333273"/>
            <a:ext cx="513753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Hurriedly                  rushed/galloped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6" name="文本框 4">
            <a:extLst>
              <a:ext uri="{FF2B5EF4-FFF2-40B4-BE49-F238E27FC236}">
                <a16:creationId xmlns:a16="http://schemas.microsoft.com/office/drawing/2014/main" xmlns="" id="{4D343BF9-5958-E69F-708D-AA52136F0B12}"/>
              </a:ext>
            </a:extLst>
          </p:cNvPr>
          <p:cNvSpPr txBox="1"/>
          <p:nvPr/>
        </p:nvSpPr>
        <p:spPr>
          <a:xfrm>
            <a:off x="1088588" y="4214752"/>
            <a:ext cx="614155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Hurriedly, Henry rushed to help me, as quick as an arrow.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7" name="文本框 4">
            <a:extLst>
              <a:ext uri="{FF2B5EF4-FFF2-40B4-BE49-F238E27FC236}">
                <a16:creationId xmlns:a16="http://schemas.microsoft.com/office/drawing/2014/main" xmlns="" id="{4D343BF9-5958-E69F-708D-AA52136F0B12}"/>
              </a:ext>
            </a:extLst>
          </p:cNvPr>
          <p:cNvSpPr txBox="1"/>
          <p:nvPr/>
        </p:nvSpPr>
        <p:spPr>
          <a:xfrm>
            <a:off x="1054920" y="5442369"/>
            <a:ext cx="1000294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Hurriedly, Henry rushed to me, pulled up my skirt and tied the drawstring with a beautiful knot.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722158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xmlns="" id="{4B2F4DEF-F3FC-212B-1D7D-5F3D0B4AAB05}"/>
              </a:ext>
            </a:extLst>
          </p:cNvPr>
          <p:cNvSpPr txBox="1"/>
          <p:nvPr/>
        </p:nvSpPr>
        <p:spPr>
          <a:xfrm>
            <a:off x="660400" y="1055914"/>
            <a:ext cx="6997700" cy="3039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ctr">
              <a:lnSpc>
                <a:spcPts val="1400"/>
              </a:lnSpc>
            </a:pPr>
            <a:r>
              <a:rPr lang="zh-CN" altLang="en-US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根据提示和要求，完成下列内容优化</a:t>
            </a:r>
            <a:endParaRPr lang="zh-CN" altLang="zh-CN" b="1" kern="100">
              <a:solidFill>
                <a:schemeClr val="accent5"/>
              </a:solidFill>
              <a:effectLst/>
              <a:latin typeface="思源黑体 CN Regular" panose="020b0500000000000000" pitchFamily="34" charset="-122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xmlns="" id="{B9745863-7206-7FA5-3265-B2B59F32F602}"/>
              </a:ext>
            </a:extLst>
          </p:cNvPr>
          <p:cNvSpPr txBox="1"/>
          <p:nvPr/>
        </p:nvSpPr>
        <p:spPr>
          <a:xfrm>
            <a:off x="603259" y="1359843"/>
            <a:ext cx="1097278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indent="457200" algn="just" defTabSz="914400" rtl="0" eaLnBrk="1" latinLnBrk="0" hangingPunct="1">
              <a:lnSpc>
                <a:spcPct val="150000"/>
              </a:lnSpc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2. </a:t>
            </a:r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I was shocked by his behavior and froze.</a:t>
            </a:r>
            <a:endParaRPr lang="en-US" altLang="zh-CN"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  <a:p>
            <a:pPr marL="360000" indent="0" fontAlgn="ctr"/>
            <a:r>
              <a:rPr lang="zh-CN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① 使用分词结构位于句首作状语，改写优化上面句子。</a:t>
            </a:r>
          </a:p>
          <a:p>
            <a:pPr fontAlgn="ctr"/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_____________________, I froze.</a:t>
            </a:r>
            <a:endParaRPr lang="zh-CN" altLang="zh-CN"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</a:endParaRPr>
          </a:p>
          <a:p>
            <a:pPr marL="360000" indent="0" fontAlgn="ctr"/>
            <a:r>
              <a:rPr lang="zh-CN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② 为句①加入心理描写（</a:t>
            </a:r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something deep in one’s mind begins to change</a:t>
            </a:r>
            <a:r>
              <a:rPr lang="zh-CN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），体现“我”内心发生了变化。</a:t>
            </a:r>
          </a:p>
          <a:p>
            <a:pPr fontAlgn="ctr"/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______________________________________________________________________</a:t>
            </a:r>
            <a:endParaRPr lang="zh-CN" altLang="zh-CN"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xmlns="" id="{52BEB10C-19D9-03AB-9B16-8807373F6DBE}"/>
              </a:ext>
            </a:extLst>
          </p:cNvPr>
          <p:cNvSpPr txBox="1"/>
          <p:nvPr/>
        </p:nvSpPr>
        <p:spPr>
          <a:xfrm>
            <a:off x="1140838" y="2418448"/>
            <a:ext cx="274004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Shocked by his behavior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xmlns="" id="{4D343BF9-5958-E69F-708D-AA52136F0B12}"/>
              </a:ext>
            </a:extLst>
          </p:cNvPr>
          <p:cNvSpPr txBox="1"/>
          <p:nvPr/>
        </p:nvSpPr>
        <p:spPr>
          <a:xfrm>
            <a:off x="1047357" y="3743295"/>
            <a:ext cx="897914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Shocked by his behavior, I froze and felt something deep in my mind began to change.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87676255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xmlns="" id="{4B2F4DEF-F3FC-212B-1D7D-5F3D0B4AAB05}"/>
              </a:ext>
            </a:extLst>
          </p:cNvPr>
          <p:cNvSpPr txBox="1"/>
          <p:nvPr/>
        </p:nvSpPr>
        <p:spPr>
          <a:xfrm>
            <a:off x="660400" y="1055914"/>
            <a:ext cx="6997700" cy="3039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ctr">
              <a:lnSpc>
                <a:spcPts val="1400"/>
              </a:lnSpc>
            </a:pPr>
            <a:r>
              <a:rPr lang="zh-CN" altLang="en-US" sz="2000" b="1" kern="100">
                <a:solidFill>
                  <a:schemeClr val="accent5"/>
                </a:solidFill>
                <a:effectLst/>
                <a:latin typeface="思源黑体 CN Regular" panose="020b0500000000000000" pitchFamily="34" charset="-122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根据提示和要求，完成下列内容优化</a:t>
            </a:r>
            <a:endParaRPr lang="zh-CN" altLang="zh-CN" b="1" kern="100">
              <a:solidFill>
                <a:schemeClr val="accent5"/>
              </a:solidFill>
              <a:effectLst/>
              <a:latin typeface="思源黑体 CN Regular" panose="020b0500000000000000" pitchFamily="34" charset="-122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xmlns="" id="{B9745863-7206-7FA5-3265-B2B59F32F602}"/>
              </a:ext>
            </a:extLst>
          </p:cNvPr>
          <p:cNvSpPr txBox="1"/>
          <p:nvPr/>
        </p:nvSpPr>
        <p:spPr>
          <a:xfrm>
            <a:off x="603259" y="1359843"/>
            <a:ext cx="1097278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indent="457200" algn="just" defTabSz="914400" rtl="0" eaLnBrk="1" latinLnBrk="0" hangingPunct="1">
              <a:lnSpc>
                <a:spcPct val="150000"/>
              </a:lnSpc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  <a:sym typeface="思源黑体 CN Regular" panose="020b0500000000000000" pitchFamily="34" charset="-122"/>
              </a:rPr>
              <a:t>3. </a:t>
            </a:r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I thanked Henry.</a:t>
            </a:r>
            <a:endParaRPr lang="zh-CN" altLang="zh-CN"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</a:endParaRPr>
          </a:p>
          <a:p>
            <a:pPr marL="360000" indent="0" fontAlgn="ctr"/>
            <a:r>
              <a:rPr lang="zh-CN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① 将上面的句子改为直接引语，描写“我”对</a:t>
            </a:r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Henry</a:t>
            </a:r>
            <a:r>
              <a:rPr lang="zh-CN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表示感谢。</a:t>
            </a:r>
          </a:p>
          <a:p>
            <a:pPr marL="360000" indent="0" fontAlgn="ctr"/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“_________________,” I said.</a:t>
            </a:r>
            <a:endParaRPr lang="zh-CN" altLang="zh-CN"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</a:endParaRPr>
          </a:p>
          <a:p>
            <a:pPr marL="360000" indent="0" fontAlgn="ctr"/>
            <a:r>
              <a:rPr lang="zh-CN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② 使用“说”的具体动作替换句①中的</a:t>
            </a:r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say</a:t>
            </a:r>
            <a:r>
              <a:rPr lang="zh-CN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，体现“我”的难为情。</a:t>
            </a:r>
          </a:p>
          <a:p>
            <a:pPr marL="360000" indent="0" fontAlgn="ctr"/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“_________________,” I __________. </a:t>
            </a:r>
            <a:endParaRPr lang="zh-CN" altLang="zh-CN"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</a:endParaRPr>
          </a:p>
          <a:p>
            <a:pPr marL="360000" indent="0" fontAlgn="ctr"/>
            <a:r>
              <a:rPr lang="zh-CN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③ 使用无灵主语，用</a:t>
            </a:r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voice</a:t>
            </a:r>
            <a:r>
              <a:rPr lang="zh-CN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替换句②中的主语</a:t>
            </a:r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I</a:t>
            </a:r>
            <a:r>
              <a:rPr lang="zh-CN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（</a:t>
            </a:r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tremble</a:t>
            </a:r>
            <a:r>
              <a:rPr lang="zh-CN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）。</a:t>
            </a:r>
          </a:p>
          <a:p>
            <a:pPr marL="360000" indent="0" fontAlgn="ctr"/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“_________________.” _________________.</a:t>
            </a:r>
            <a:endParaRPr lang="zh-CN" altLang="zh-CN"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</a:endParaRPr>
          </a:p>
          <a:p>
            <a:pPr marL="360000" indent="0" fontAlgn="ctr"/>
            <a:r>
              <a:rPr lang="zh-CN" altLang="zh-CN" spc="-15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④ </a:t>
            </a:r>
            <a:r>
              <a:rPr lang="zh-CN" altLang="zh-CN" spc="-1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运用</a:t>
            </a:r>
            <a:r>
              <a:rPr lang="en-US" altLang="zh-CN" spc="-1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with</a:t>
            </a:r>
            <a:r>
              <a:rPr lang="zh-CN" altLang="zh-CN" spc="-1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复合结构，改写优化句③，为“我”加入神态描写，体现“我”的难为情（</a:t>
            </a:r>
            <a:r>
              <a:rPr lang="en-US" altLang="zh-CN" spc="-1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face burns</a:t>
            </a:r>
            <a:r>
              <a:rPr lang="zh-CN" altLang="zh-CN" spc="-100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）。</a:t>
            </a:r>
          </a:p>
          <a:p>
            <a:pPr marL="360000" indent="0"/>
            <a:r>
              <a:rPr lang="en-US" altLang="zh-CN"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“_________________.” _________________ with ______________.</a:t>
            </a:r>
            <a:endParaRPr lang="en-US" altLang="zh-CN"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xmlns="" id="{52BEB10C-19D9-03AB-9B16-8807373F6DBE}"/>
              </a:ext>
            </a:extLst>
          </p:cNvPr>
          <p:cNvSpPr txBox="1"/>
          <p:nvPr/>
        </p:nvSpPr>
        <p:spPr>
          <a:xfrm>
            <a:off x="1128401" y="2418374"/>
            <a:ext cx="225275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Thank...you, Henry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xmlns="" id="{217EAB34-FC7E-DF96-ADF9-C1C1B05D1212}"/>
              </a:ext>
            </a:extLst>
          </p:cNvPr>
          <p:cNvSpPr txBox="1"/>
          <p:nvPr/>
        </p:nvSpPr>
        <p:spPr>
          <a:xfrm>
            <a:off x="1149668" y="3331145"/>
            <a:ext cx="223148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Thank...you, Henry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xmlns="" id="{2375CFF3-509C-D55A-3C62-A8AD3C487C52}"/>
              </a:ext>
            </a:extLst>
          </p:cNvPr>
          <p:cNvSpPr txBox="1"/>
          <p:nvPr/>
        </p:nvSpPr>
        <p:spPr>
          <a:xfrm>
            <a:off x="3703204" y="3349899"/>
            <a:ext cx="127282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murmured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xmlns="" id="{507B46CF-12FD-E7EA-6156-0B6263EEF602}"/>
              </a:ext>
            </a:extLst>
          </p:cNvPr>
          <p:cNvSpPr txBox="1"/>
          <p:nvPr/>
        </p:nvSpPr>
        <p:spPr>
          <a:xfrm>
            <a:off x="3591118" y="4227850"/>
            <a:ext cx="224615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My voice trembled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xmlns="" id="{5FDEF35D-0058-36F1-B38E-ACA647116A78}"/>
              </a:ext>
            </a:extLst>
          </p:cNvPr>
          <p:cNvSpPr txBox="1"/>
          <p:nvPr/>
        </p:nvSpPr>
        <p:spPr>
          <a:xfrm>
            <a:off x="1149667" y="4227701"/>
            <a:ext cx="217831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Thank...you, Henry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xmlns="" id="{60CEB69B-FEE7-343D-54BD-B2D11A230C43}"/>
              </a:ext>
            </a:extLst>
          </p:cNvPr>
          <p:cNvSpPr txBox="1"/>
          <p:nvPr/>
        </p:nvSpPr>
        <p:spPr>
          <a:xfrm>
            <a:off x="3602098" y="5101327"/>
            <a:ext cx="218165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My voice trembled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xmlns="" id="{772C0A8D-EE24-4F0D-5090-12B62FAF8997}"/>
              </a:ext>
            </a:extLst>
          </p:cNvPr>
          <p:cNvSpPr txBox="1"/>
          <p:nvPr/>
        </p:nvSpPr>
        <p:spPr>
          <a:xfrm>
            <a:off x="1154588" y="5082277"/>
            <a:ext cx="225845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Thank...you, Henry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  <p:sp>
        <p:nvSpPr>
          <p:cNvPr id="14" name="文本框 10">
            <a:extLst>
              <a:ext uri="{FF2B5EF4-FFF2-40B4-BE49-F238E27FC236}">
                <a16:creationId xmlns:a16="http://schemas.microsoft.com/office/drawing/2014/main" xmlns="" id="{60CEB69B-FEE7-343D-54BD-B2D11A230C43}"/>
              </a:ext>
            </a:extLst>
          </p:cNvPr>
          <p:cNvSpPr txBox="1"/>
          <p:nvPr/>
        </p:nvSpPr>
        <p:spPr>
          <a:xfrm>
            <a:off x="6300299" y="5082277"/>
            <a:ext cx="196119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ea typeface="思源黑体 CN Regular" panose="020b0500000000000000" pitchFamily="34" charset="-122"/>
                <a:cs typeface="Times New Roman" panose="02020603050405020304" pitchFamily="18" charset="0"/>
              </a:rPr>
              <a:t>my face burning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思源黑体 CN Regular" panose="020b0500000000000000" pitchFamily="34" charset="-122"/>
              <a:cs typeface="Times New Roman" panose="02020603050405020304" pitchFamily="18" charset="0"/>
              <a:sym typeface="思源黑体 CN Regular" panose="020b0500000000000000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7487354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1" grpId="0"/>
      <p:bldP spid="12" grpId="0"/>
      <p:bldP spid="14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https://d.book118.com/427110031053006026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ISLIDE.ICON" val="#373082;"/>
</p:tagLst>
</file>

<file path=ppt/tags/tag2.xml><?xml version="1.0" encoding="utf-8"?>
<p:tagLst xmlns:p="http://schemas.openxmlformats.org/presentationml/2006/main">
  <p:tag name="ISLIDE.ICON" val="#373082;"/>
</p:tagLst>
</file>

<file path=ppt/tags/tag3.xml><?xml version="1.0" encoding="utf-8"?>
<p:tagLst xmlns:p="http://schemas.openxmlformats.org/presentationml/2006/main">
  <p:tag name="ISLIDE.ICON" val="#140417;"/>
</p:tagLst>
</file>

<file path=ppt/tags/tag4.xml><?xml version="1.0" encoding="utf-8"?>
<p:tagLst xmlns:p="http://schemas.openxmlformats.org/presentationml/2006/main">
  <p:tag name="ISLIDE.ICON" val="#140417;"/>
</p:tagLst>
</file>

<file path=ppt/tags/tag5.xml><?xml version="1.0" encoding="utf-8"?>
<p:tagLst xmlns:p="http://schemas.openxmlformats.org/presentationml/2006/main">
  <p:tag name="ISLIDE.ICON" val="#140417;"/>
</p:tagLst>
</file>

<file path=ppt/tags/tag6.xml><?xml version="1.0" encoding="utf-8"?>
<p:tagLst xmlns:p="http://schemas.openxmlformats.org/presentationml/2006/main">
  <p:tag name="ISLIDE.ICON" val="#140417;"/>
</p:tagLst>
</file>

<file path=ppt/tags/tag7.xml><?xml version="1.0" encoding="utf-8"?>
<p:tagLst xmlns:p="http://schemas.openxmlformats.org/presentationml/2006/main">
  <p:tag name="ISLIDE.ICON" val="#140417;"/>
</p:tagLst>
</file>

<file path=ppt/tags/tag8.xml><?xml version="1.0" encoding="utf-8"?>
<p:tagLst xmlns:p="http://schemas.openxmlformats.org/presentationml/2006/main">
  <p:tag name="ISLIDE.ICON" val="#140417;"/>
</p:tagLst>
</file>

<file path=ppt/tags/tag9.xml><?xml version="1.0" encoding="utf-8"?>
<p:tagLst xmlns:p="http://schemas.openxmlformats.org/presentationml/2006/main">
  <p:tag name="ISLIDE.ICON" val="#373082;"/>
</p:tagLst>
</file>

<file path=ppt/tags/tag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327DFA"/>
      </a:accent5>
      <a:accent6>
        <a:srgbClr val="70AD47"/>
      </a:accent6>
      <a:hlink>
        <a:srgbClr val="5B9BD5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自定义 7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327DFA"/>
    </a:accent5>
    <a:accent6>
      <a:srgbClr val="70AD47"/>
    </a:accent6>
    <a:hlink>
      <a:srgbClr val="5B9BD5"/>
    </a:hlink>
    <a:folHlink>
      <a:srgbClr val="954F72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自定义 7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327DFA"/>
    </a:accent5>
    <a:accent6>
      <a:srgbClr val="70AD47"/>
    </a:accent6>
    <a:hlink>
      <a:srgbClr val="5B9BD5"/>
    </a:hlink>
    <a:folHlink>
      <a:srgbClr val="954F72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自定义 7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327DFA"/>
    </a:accent5>
    <a:accent6>
      <a:srgbClr val="70AD47"/>
    </a:accent6>
    <a:hlink>
      <a:srgbClr val="5B9BD5"/>
    </a:hlink>
    <a:folHlink>
      <a:srgbClr val="954F72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256</Paragraphs>
  <Slides>28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baseType="lpstr" size="38">
      <vt:lpstr>Arial</vt:lpstr>
      <vt:lpstr>Calibri</vt:lpstr>
      <vt:lpstr>等线 Light</vt:lpstr>
      <vt:lpstr>等线</vt:lpstr>
      <vt:lpstr>思源黑体 CN Bold</vt:lpstr>
      <vt:lpstr>微软雅黑</vt:lpstr>
      <vt:lpstr>Times New Roman</vt:lpstr>
      <vt:lpstr>思源黑体 CN Regular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2024-08-31T10:05:46.254</cp:lastPrinted>
  <dcterms:created xsi:type="dcterms:W3CDTF">2024-08-31T02:05:46Z</dcterms:created>
  <dcterms:modified xsi:type="dcterms:W3CDTF">2024-08-31T02:05:48Z</dcterms:modified>
</cp:coreProperties>
</file>