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805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67FDD0-3F0F-4371-8D13-4118FB01B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86E8D-C9E2-4E87-8A61-7FA600A10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45873-46F6-496F-BF2C-868B71A6C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C558AF-DF4F-4317-9591-DEF181225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09D931-938E-431D-A290-9FB68FF84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490B82-EAAF-4CBC-90E9-CB9B22BC1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0121C5-49E7-48F4-A1D0-50CFE1911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69E868-8DA0-4258-9022-7AF781693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410568-24C7-4160-BFF1-B44B18585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E7F37-0ACA-4BBD-AC62-3355A50BA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9CC07-81CB-403E-BB5A-90B0EAA73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B15E2-63FB-44DF-90E1-E8AFAB921AC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364911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83C32-5F52-42FC-83C7-70736FB3649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4172431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A4DC7-589D-4FBC-8E12-C630E3C76C3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8596186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49D0E-D54B-4743-B811-E60BA7B6BB4C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3337216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8FEF9-DBB7-4445-B73A-9ABDA34DBE3E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2022073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B02A1-1B89-4726-97C4-F0318BDA608A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217030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E4D9E-3B26-44B0-9E68-32176F2404A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940239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F63AE-EA79-4C9F-B40F-D2751B398EA6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1653005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AC7F4-494F-4F9A-B2A6-BCC5EB10A924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59881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69C18-EF7A-4CE3-9ACC-CBD17ABCDE36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4809160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7B0FA-5529-43F9-851E-A07EAE896B2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7322224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63DBC6-3704-480C-9882-06B4DBF0C896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EBEB0-80ED-49DD-8090-F22D9145DB4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2936835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329335-F657-4FEE-A03C-820CD57DF521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F85E2-1314-4D0B-A1D0-E15CC294C279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3310080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608666-84DA-486B-829B-6BE8706C8EC0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67876-BFE8-4AD6-96A7-63762449F4E4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617400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E93D3E-B7B8-429A-A68F-DD841EDBAE75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2E631-7663-4C3E-B5F6-B17ADA3390CE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3837741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6639F2-178A-4D2C-A494-C51AE3945F1F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20182-7F5C-47AF-A224-8546DA305E36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4053512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44B337-F5E2-4B35-A987-5F0BBFC1C7A5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5247A-8E71-4A4A-A28E-C55F5A6C058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7564054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20D861-C373-4AE1-A659-401F9D467231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779F2-4BED-430F-8FDE-8C4D7A17FE4E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7144647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480C4A-AE3B-4146-9A46-3195D3D60B07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4EA86-D5D8-4B9D-B4E6-70403642CB02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6535853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3E1A9D-6DE5-4D7D-8C42-2594D620DB1A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DD0E8-D442-41C7-AB82-6DD836FB549C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2242717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0390A-A857-4F1E-9B8F-BEC4E0C5087B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B35A5-370C-4BE4-B0DA-1FE14B0FAE85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3913984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56D9D1-A29E-4118-84EB-A4031F7693D0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46F9C-AB83-468C-BF49-5C6CE964FC77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864225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fld id="{FA99613C-53E4-424E-8F57-8CA6B71EEB3F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fld id="{314F010E-6EDC-464B-896B-BBF20BD9B524}" type="datetimeFigureOut">
              <a:rPr lang="zh-CN" altLang="en-US"/>
              <a:t>2022/6/28</a:t>
            </a:fld>
            <a:endParaRPr lang="en-US" altLang="zh-CN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fld id="{1F267599-88A1-4F58-80FE-5959C8F7BDB8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iming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1013202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0" y="13716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/>
            <a:r>
              <a:rPr lang="en-US" altLang="zh-CN" sz="8000" b="1" kern="10" smtClean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My friends</a:t>
            </a:r>
            <a:endParaRPr lang="zh-CN" altLang="en-US" sz="8000" b="1" kern="1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Comic Sans M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79645" y="5257800"/>
            <a:ext cx="184709" cy="4913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838200"/>
            <a:ext cx="4953000" cy="423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This is my friend </a:t>
            </a:r>
            <a:r>
              <a:rPr lang="zh-CN" altLang="en-US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，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Tom. 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He is short and thin,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but he is strong.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He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has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 a green T-shirt and  green shorts.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He 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can 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play football.</a:t>
            </a:r>
          </a:p>
        </p:txBody>
      </p:sp>
      <p:pic>
        <p:nvPicPr>
          <p:cNvPr id="8199" name="Picture 7" descr="图片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95800" y="1676400"/>
            <a:ext cx="4495800" cy="443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03" name="Picture 7" descr="0023ae8f98230fea5f93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05400" y="1066800"/>
            <a:ext cx="37338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0" y="990600"/>
            <a:ext cx="5410200" cy="500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This is my friend</a:t>
            </a:r>
            <a:r>
              <a:rPr lang="zh-CN" altLang="en-US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，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Alice. 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She is tall and thin.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She 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has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 long hair</a:t>
            </a:r>
            <a:r>
              <a:rPr lang="zh-CN" altLang="en-US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， 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and she is beautiful.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She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has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 a pair of blue shorts.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She 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can 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skate.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2438400" y="2438400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</a:t>
            </a:r>
            <a:endParaRPr kumimoji="0" lang="en-US" altLang="zh-CN" sz="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</a:t>
            </a:r>
          </a:p>
        </p:txBody>
      </p:sp>
      <p:pic>
        <p:nvPicPr>
          <p:cNvPr id="6150" name="Picture 6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69100" y="3886200"/>
            <a:ext cx="23749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15000" y="228600"/>
            <a:ext cx="2484438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57200" y="990600"/>
            <a:ext cx="5105400" cy="423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They are my friends </a:t>
            </a:r>
            <a:r>
              <a:rPr lang="zh-CN" altLang="en-US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，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Peter and his cousin Sally.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Peter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has 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a blue T-shirt.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He 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can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altLang="zh-CN" sz="3400">
                <a:solidFill>
                  <a:srgbClr val="006600"/>
                </a:solidFill>
                <a:latin typeface="Browallia New" pitchFamily="34" charset="-34"/>
                <a:cs typeface="Browallia New" pitchFamily="34" charset="-34"/>
              </a:rPr>
              <a:t>ride a bike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Sally 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has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 a red dress.</a:t>
            </a:r>
          </a:p>
          <a:p>
            <a:pPr>
              <a:spcBef>
                <a:spcPct val="50000"/>
              </a:spcBef>
            </a:pP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She</a:t>
            </a:r>
            <a:r>
              <a:rPr lang="en-US" altLang="zh-CN" sz="340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can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altLang="zh-CN" sz="3400">
                <a:solidFill>
                  <a:srgbClr val="006600"/>
                </a:solidFill>
                <a:latin typeface="Browallia New" pitchFamily="34" charset="-34"/>
                <a:cs typeface="Browallia New" pitchFamily="34" charset="-34"/>
              </a:rPr>
              <a:t>fly a kite</a:t>
            </a:r>
            <a:r>
              <a:rPr lang="en-US" altLang="zh-CN" sz="3400">
                <a:solidFill>
                  <a:srgbClr val="0000CC"/>
                </a:solidFill>
                <a:latin typeface="Browallia New" pitchFamily="34" charset="-34"/>
                <a:cs typeface="Browallia New" pitchFamily="34" charset="-34"/>
              </a:rPr>
              <a:t>.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21" name="Picture 5" descr="u=63704394,3359211373&amp;fm=21&amp;g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4600" y="2819400"/>
            <a:ext cx="5486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286750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Verdana"/>
                <a:ea typeface="Verdana"/>
                <a:cs typeface="Verdana"/>
              </a:rPr>
              <a:t>Guessing Game: Who is he/she?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09600" y="1447800"/>
            <a:ext cx="8229600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000">
                <a:solidFill>
                  <a:srgbClr val="6600CC"/>
                </a:solidFill>
                <a:ea typeface="黑体" pitchFamily="2" charset="-122"/>
              </a:rPr>
              <a:t>描述一位同学的外貌及特征、衣着和特长，</a:t>
            </a:r>
          </a:p>
          <a:p>
            <a:pPr>
              <a:spcBef>
                <a:spcPct val="50000"/>
              </a:spcBef>
            </a:pPr>
            <a:r>
              <a:rPr lang="zh-CN" altLang="en-US" sz="3000">
                <a:solidFill>
                  <a:srgbClr val="6600CC"/>
                </a:solidFill>
                <a:ea typeface="黑体" pitchFamily="2" charset="-122"/>
              </a:rPr>
              <a:t>请大家猜猜他</a:t>
            </a:r>
            <a:r>
              <a:rPr lang="en-US" altLang="zh-CN" sz="3000">
                <a:solidFill>
                  <a:srgbClr val="6600CC"/>
                </a:solidFill>
                <a:ea typeface="黑体" pitchFamily="2" charset="-122"/>
              </a:rPr>
              <a:t>/</a:t>
            </a:r>
            <a:r>
              <a:rPr lang="zh-CN" altLang="en-US" sz="3000">
                <a:solidFill>
                  <a:srgbClr val="6600CC"/>
                </a:solidFill>
                <a:ea typeface="黑体" pitchFamily="2" charset="-122"/>
              </a:rPr>
              <a:t>她是谁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88392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33CC"/>
                </a:solidFill>
                <a:latin typeface="Verdana" pitchFamily="34" charset="0"/>
              </a:rPr>
              <a:t>He/ She is______( tall,  thin, nice, …).</a:t>
            </a:r>
          </a:p>
          <a:p>
            <a:pPr>
              <a:spcBef>
                <a:spcPct val="50000"/>
              </a:spcBef>
            </a:pPr>
            <a:endParaRPr lang="en-US" altLang="zh-CN" sz="2400" b="1">
              <a:solidFill>
                <a:srgbClr val="0033CC"/>
              </a:solidFill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33CC"/>
                </a:solidFill>
                <a:latin typeface="Verdana" pitchFamily="34" charset="0"/>
              </a:rPr>
              <a:t>He/ She has _____(long hair,eyes, …).</a:t>
            </a:r>
          </a:p>
          <a:p>
            <a:pPr>
              <a:spcBef>
                <a:spcPct val="50000"/>
              </a:spcBef>
            </a:pPr>
            <a:endParaRPr lang="en-US" altLang="zh-CN" sz="2400" b="1">
              <a:solidFill>
                <a:srgbClr val="0033CC"/>
              </a:solidFill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33CC"/>
                </a:solidFill>
                <a:latin typeface="Verdana" pitchFamily="34" charset="0"/>
              </a:rPr>
              <a:t>He/she has a/an</a:t>
            </a:r>
            <a:r>
              <a:rPr lang="en-US" altLang="zh-CN" sz="2400" b="1" u="sng">
                <a:solidFill>
                  <a:srgbClr val="0033CC"/>
                </a:solidFill>
                <a:latin typeface="Verdana" pitchFamily="34" charset="0"/>
              </a:rPr>
              <a:t>______</a:t>
            </a:r>
            <a:r>
              <a:rPr lang="en-US" altLang="zh-CN" sz="2400" b="1">
                <a:solidFill>
                  <a:srgbClr val="0033CC"/>
                </a:solidFill>
                <a:latin typeface="Verdana" pitchFamily="34" charset="0"/>
              </a:rPr>
              <a:t> (colours) ______ (shirt, skirt, jeans, shorts,…).</a:t>
            </a:r>
          </a:p>
          <a:p>
            <a:pPr>
              <a:spcBef>
                <a:spcPct val="50000"/>
              </a:spcBef>
            </a:pPr>
            <a:endParaRPr lang="en-US" altLang="zh-CN" sz="2400" b="1">
              <a:solidFill>
                <a:srgbClr val="0033CC"/>
              </a:solidFill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33CC"/>
                </a:solidFill>
                <a:latin typeface="Verdana" pitchFamily="34" charset="0"/>
              </a:rPr>
              <a:t>He/she can_____(swim, run fast,…).</a:t>
            </a:r>
          </a:p>
        </p:txBody>
      </p:sp>
      <p:pic>
        <p:nvPicPr>
          <p:cNvPr id="10246" name="Picture 6" descr="3116616_171858056381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304800"/>
            <a:ext cx="9144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9" name="Picture 5" descr="6608733_092352998000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246" y="381000"/>
            <a:ext cx="382905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810000" y="1524000"/>
            <a:ext cx="51054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33CC"/>
                </a:solidFill>
              </a:rPr>
              <a:t>Homework:</a:t>
            </a:r>
          </a:p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33CC"/>
                </a:solidFill>
              </a:rPr>
              <a:t>写一篇介绍自己朋友的短文。内容要求包括：描述外貌及特征、衣着和特长</a:t>
            </a:r>
            <a:r>
              <a:rPr lang="zh-CN" altLang="en-US" sz="4000" b="1" smtClean="0">
                <a:solidFill>
                  <a:srgbClr val="0033CC"/>
                </a:solidFill>
              </a:rPr>
              <a:t>。 </a:t>
            </a:r>
            <a:endParaRPr lang="zh-CN" altLang="en-US" sz="4000" b="1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矩形 1"/>
          <p:cNvSpPr>
            <a:spLocks noChangeArrowheads="1"/>
          </p:cNvSpPr>
          <p:nvPr/>
        </p:nvSpPr>
        <p:spPr bwMode="auto">
          <a:xfrm>
            <a:off x="611188" y="908050"/>
            <a:ext cx="7993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/>
            <a:r>
              <a:rPr lang="en-US" altLang="zh-CN" sz="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Module2 My family, my friends and me</a:t>
            </a: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3075" name="矩形 4"/>
          <p:cNvSpPr>
            <a:spLocks noChangeArrowheads="1"/>
          </p:cNvSpPr>
          <p:nvPr/>
        </p:nvSpPr>
        <p:spPr bwMode="auto">
          <a:xfrm>
            <a:off x="1390650" y="3731755"/>
            <a:ext cx="643413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b="1">
                <a:solidFill>
                  <a:srgbClr val="497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  <a:sym typeface="宋体" charset="-122"/>
              </a:rPr>
              <a:t>第</a:t>
            </a:r>
            <a:r>
              <a:rPr lang="en-US" altLang="zh-CN" sz="3600" b="1">
                <a:solidFill>
                  <a:srgbClr val="497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  <a:sym typeface="宋体" charset="-122"/>
              </a:rPr>
              <a:t>1</a:t>
            </a:r>
            <a:r>
              <a:rPr lang="zh-CN" altLang="en-US" sz="3600" b="1">
                <a:solidFill>
                  <a:srgbClr val="497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  <a:sym typeface="宋体" charset="-122"/>
              </a:rPr>
              <a:t>课</a:t>
            </a:r>
            <a:r>
              <a:rPr lang="zh-CN" altLang="en-US" sz="3600" b="1" smtClean="0">
                <a:solidFill>
                  <a:srgbClr val="497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  <a:sym typeface="宋体" charset="-122"/>
              </a:rPr>
              <a:t>时</a:t>
            </a:r>
            <a:endParaRPr lang="zh-CN" altLang="zh-CN" sz="3600" b="1">
              <a:solidFill>
                <a:srgbClr val="4976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5" name="TextBox 9"/>
          <p:cNvSpPr>
            <a:spLocks noChangeArrowheads="1"/>
          </p:cNvSpPr>
          <p:nvPr/>
        </p:nvSpPr>
        <p:spPr bwMode="auto">
          <a:xfrm>
            <a:off x="0" y="2276475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5400" b="1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宋体" panose="02010600030101010101" pitchFamily="2" charset="-122"/>
              </a:rPr>
              <a:t>Unit6  My parents</a:t>
            </a:r>
            <a:endParaRPr lang="zh-CN" altLang="en-US" sz="5400" b="1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877272"/>
            <a:ext cx="9144000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43663" y="3013075"/>
            <a:ext cx="28702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46650" y="1274763"/>
            <a:ext cx="287020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图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87563" y="941388"/>
            <a:ext cx="28702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图片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-2172200">
            <a:off x="236538" y="2476500"/>
            <a:ext cx="28702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图片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16213" y="3255963"/>
            <a:ext cx="3224212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879475" y="4298950"/>
            <a:ext cx="1582738" cy="7366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dress</a:t>
            </a:r>
            <a:endParaRPr lang="zh-CN" altLang="en-US" sz="3600">
              <a:solidFill>
                <a:schemeClr val="tx1">
                  <a:lumMod val="5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84488" y="2776538"/>
            <a:ext cx="1747837" cy="7366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skirt</a:t>
            </a:r>
            <a:endParaRPr lang="zh-CN" altLang="en-US" sz="3600">
              <a:solidFill>
                <a:schemeClr val="tx1">
                  <a:lumMod val="5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30825" y="3190875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shorts</a:t>
            </a:r>
            <a:endParaRPr lang="zh-CN" altLang="en-US" sz="3600">
              <a:solidFill>
                <a:schemeClr val="tx1">
                  <a:lumMod val="5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36950" y="5443538"/>
            <a:ext cx="1582738" cy="7366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T-shirt</a:t>
            </a:r>
            <a:endParaRPr lang="zh-CN" altLang="en-US" sz="3600">
              <a:solidFill>
                <a:schemeClr val="tx1">
                  <a:lumMod val="5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35825" y="4943475"/>
            <a:ext cx="1584325" cy="7381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shirt</a:t>
            </a:r>
            <a:endParaRPr lang="zh-CN" altLang="en-US" sz="3600">
              <a:solidFill>
                <a:schemeClr val="tx1">
                  <a:lumMod val="5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08" name="组合 2"/>
          <p:cNvGrpSpPr/>
          <p:nvPr/>
        </p:nvGrpSpPr>
        <p:grpSpPr>
          <a:xfrm>
            <a:off x="857250" y="549275"/>
            <a:ext cx="1943100" cy="654050"/>
            <a:chOff x="857250" y="549275"/>
            <a:chExt cx="1943100" cy="654050"/>
          </a:xfrm>
        </p:grpSpPr>
        <p:sp>
          <p:nvSpPr>
            <p:cNvPr id="16" name="双波形 15"/>
            <p:cNvSpPr/>
            <p:nvPr/>
          </p:nvSpPr>
          <p:spPr bwMode="auto">
            <a:xfrm>
              <a:off x="1030288" y="549275"/>
              <a:ext cx="1597025" cy="654050"/>
            </a:xfrm>
            <a:prstGeom prst="doubleWave">
              <a:avLst/>
            </a:prstGeom>
            <a:solidFill>
              <a:srgbClr val="FFE78F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11" name="TextBox 19"/>
            <p:cNvSpPr txBox="1">
              <a:spLocks noChangeArrowheads="1"/>
            </p:cNvSpPr>
            <p:nvPr/>
          </p:nvSpPr>
          <p:spPr bwMode="auto">
            <a:xfrm>
              <a:off x="857250" y="608013"/>
              <a:ext cx="1943100" cy="534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3200" b="1">
                  <a:solidFill>
                    <a:srgbClr val="497600"/>
                  </a:solidFill>
                  <a:cs typeface="Arial"/>
                </a:rPr>
                <a:t>Review</a:t>
              </a:r>
              <a:endParaRPr lang="zh-CN" altLang="en-US" sz="3200" b="1">
                <a:solidFill>
                  <a:srgbClr val="497600"/>
                </a:solidFill>
                <a:cs typeface="Arial"/>
              </a:endParaRPr>
            </a:p>
          </p:txBody>
        </p:sp>
      </p:grp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3274628" y="416002"/>
            <a:ext cx="3457612" cy="830997"/>
          </a:xfrm>
          <a:prstGeom prst="rect">
            <a:avLst/>
          </a:prstGeom>
          <a:noFill/>
          <a:ln w="9525">
            <a:noFill/>
            <a:miter lim="800000"/>
          </a:ln>
          <a:extLst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Tx/>
              <a:buNone/>
              <a:defRPr/>
            </a:pPr>
            <a:r>
              <a:rPr lang="en-US" altLang="zh-CN" b="1" kern="1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Look and say</a:t>
            </a:r>
            <a:endParaRPr lang="en-US" altLang="zh-CN" b="1" kern="1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42138" y="1377950"/>
            <a:ext cx="28702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89538" y="3292475"/>
            <a:ext cx="28702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3294063"/>
            <a:ext cx="28702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图片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-2172200">
            <a:off x="3195638" y="4033838"/>
            <a:ext cx="28702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图片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69913" y="1233488"/>
            <a:ext cx="322421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组合 2"/>
          <p:cNvGrpSpPr/>
          <p:nvPr/>
        </p:nvGrpSpPr>
        <p:grpSpPr>
          <a:xfrm>
            <a:off x="857250" y="549275"/>
            <a:ext cx="1943100" cy="654050"/>
            <a:chOff x="857250" y="549275"/>
            <a:chExt cx="1943100" cy="654050"/>
          </a:xfrm>
        </p:grpSpPr>
        <p:sp>
          <p:nvSpPr>
            <p:cNvPr id="16" name="双波形 15"/>
            <p:cNvSpPr/>
            <p:nvPr/>
          </p:nvSpPr>
          <p:spPr bwMode="auto">
            <a:xfrm>
              <a:off x="1030288" y="549275"/>
              <a:ext cx="1597025" cy="654050"/>
            </a:xfrm>
            <a:prstGeom prst="doubleWave">
              <a:avLst/>
            </a:prstGeom>
            <a:solidFill>
              <a:srgbClr val="FFE78F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133" name="TextBox 19"/>
            <p:cNvSpPr txBox="1">
              <a:spLocks noChangeArrowheads="1"/>
            </p:cNvSpPr>
            <p:nvPr/>
          </p:nvSpPr>
          <p:spPr bwMode="auto">
            <a:xfrm>
              <a:off x="857250" y="608013"/>
              <a:ext cx="1943100" cy="534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3200" b="1">
                  <a:solidFill>
                    <a:srgbClr val="497600"/>
                  </a:solidFill>
                  <a:cs typeface="Arial"/>
                </a:rPr>
                <a:t>Review</a:t>
              </a:r>
              <a:endParaRPr lang="zh-CN" altLang="en-US" sz="3200" b="1">
                <a:solidFill>
                  <a:srgbClr val="497600"/>
                </a:solidFill>
                <a:cs typeface="Arial"/>
              </a:endParaRPr>
            </a:p>
          </p:txBody>
        </p:sp>
      </p:grp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1276350" y="465137"/>
            <a:ext cx="61214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lvl="2" algn="ctr" eaLnBrk="1" hangingPunct="1">
              <a:lnSpc>
                <a:spcPct val="150000"/>
              </a:lnSpc>
            </a:pPr>
            <a:r>
              <a:rPr kumimoji="1" lang="en-US" altLang="zh-CN" sz="3600" err="1">
                <a:solidFill>
                  <a:srgbClr val="000000"/>
                </a:solidFill>
                <a:cs typeface="Arial"/>
                <a:sym typeface="宋体" charset="-122"/>
              </a:rPr>
              <a:t>He/She has …</a:t>
            </a:r>
          </a:p>
        </p:txBody>
      </p:sp>
      <p:grpSp>
        <p:nvGrpSpPr>
          <p:cNvPr id="5129" name="组合 3"/>
          <p:cNvGrpSpPr/>
          <p:nvPr/>
        </p:nvGrpSpPr>
        <p:grpSpPr>
          <a:xfrm>
            <a:off x="1487488" y="1946275"/>
            <a:ext cx="5910262" cy="1482725"/>
            <a:chOff x="1547664" y="2018404"/>
            <a:chExt cx="5910243" cy="1482604"/>
          </a:xfrm>
        </p:grpSpPr>
        <p:sp>
          <p:nvSpPr>
            <p:cNvPr id="3" name="矩形 2"/>
            <p:cNvSpPr/>
            <p:nvPr/>
          </p:nvSpPr>
          <p:spPr>
            <a:xfrm>
              <a:off x="2411261" y="2018404"/>
              <a:ext cx="4968859" cy="1482604"/>
            </a:xfrm>
            <a:prstGeom prst="rect">
              <a:avLst/>
            </a:prstGeom>
            <a:solidFill>
              <a:srgbClr val="FFE78F"/>
            </a:solidFill>
            <a:ln>
              <a:solidFill>
                <a:srgbClr val="FFE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131" name="矩形 1"/>
            <p:cNvSpPr>
              <a:spLocks noChangeArrowheads="1"/>
            </p:cNvSpPr>
            <p:nvPr/>
          </p:nvSpPr>
          <p:spPr bwMode="auto">
            <a:xfrm>
              <a:off x="1547664" y="2029976"/>
              <a:ext cx="5910243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lvl="2">
                <a:lnSpc>
                  <a:spcPct val="150000"/>
                </a:lnSpc>
              </a:pPr>
              <a:r>
                <a:rPr kumimoji="1" lang="zh-CN" altLang="en-US" sz="2800">
                  <a:solidFill>
                    <a:srgbClr val="000000"/>
                  </a:solidFill>
                  <a:cs typeface="Arial"/>
                  <a:sym typeface="宋体" charset="-122"/>
                </a:rPr>
                <a:t>请指着班级任意一名学生，说一下她、他有什么样的衣服。</a:t>
              </a:r>
              <a:endParaRPr kumimoji="1" lang="en-US" altLang="zh-CN" sz="2800">
                <a:solidFill>
                  <a:srgbClr val="000000"/>
                </a:solidFill>
                <a:cs typeface="Arial"/>
                <a:sym typeface="宋体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 Box 8"/>
          <p:cNvSpPr txBox="1">
            <a:spLocks noChangeArrowheads="1"/>
          </p:cNvSpPr>
          <p:nvPr/>
        </p:nvSpPr>
        <p:spPr bwMode="auto">
          <a:xfrm>
            <a:off x="1054100" y="1146175"/>
            <a:ext cx="6121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lvl="2" algn="ctr" eaLnBrk="1" hangingPunct="1">
              <a:lnSpc>
                <a:spcPct val="150000"/>
              </a:lnSpc>
            </a:pPr>
            <a:r>
              <a:rPr kumimoji="1" lang="en-US" altLang="zh-CN" sz="3600">
                <a:solidFill>
                  <a:srgbClr val="000000"/>
                </a:solidFill>
                <a:cs typeface="Arial"/>
                <a:sym typeface="宋体" charset="-122"/>
              </a:rPr>
              <a:t>I want to be a teacher.</a:t>
            </a:r>
          </a:p>
        </p:txBody>
      </p:sp>
      <p:grpSp>
        <p:nvGrpSpPr>
          <p:cNvPr id="6147" name="组合 3"/>
          <p:cNvGrpSpPr/>
          <p:nvPr/>
        </p:nvGrpSpPr>
        <p:grpSpPr>
          <a:xfrm>
            <a:off x="1030288" y="549275"/>
            <a:ext cx="1663700" cy="654050"/>
            <a:chOff x="1029671" y="549275"/>
            <a:chExt cx="1664157" cy="654050"/>
          </a:xfrm>
        </p:grpSpPr>
        <p:sp>
          <p:nvSpPr>
            <p:cNvPr id="5" name="双波形 4"/>
            <p:cNvSpPr/>
            <p:nvPr/>
          </p:nvSpPr>
          <p:spPr bwMode="auto">
            <a:xfrm>
              <a:off x="1029671" y="549275"/>
              <a:ext cx="1664157" cy="654050"/>
            </a:xfrm>
            <a:prstGeom prst="doubleWave">
              <a:avLst/>
            </a:prstGeom>
            <a:solidFill>
              <a:srgbClr val="FFE78F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29671" y="635000"/>
              <a:ext cx="1664157" cy="5238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0" hangingPunct="0">
                <a:defRPr/>
              </a:pPr>
              <a:r>
                <a:rPr lang="en-US" altLang="zh-CN" sz="2800" b="1" kern="100">
                  <a:solidFill>
                    <a:srgbClr val="497600"/>
                  </a:solidFill>
                  <a:latin typeface="Arial" pitchFamily="34" charset="0"/>
                  <a:ea typeface="宋体" panose="02010600030101010101" pitchFamily="2" charset="-122"/>
                </a:rPr>
                <a:t>Free talk</a:t>
              </a:r>
              <a:endParaRPr lang="zh-CN" altLang="en-US" sz="2800" b="1" kern="100">
                <a:solidFill>
                  <a:srgbClr val="497600"/>
                </a:solidFill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148" name="文本框 6"/>
          <p:cNvSpPr txBox="1">
            <a:spLocks noChangeArrowheads="1"/>
          </p:cNvSpPr>
          <p:nvPr/>
        </p:nvSpPr>
        <p:spPr bwMode="auto">
          <a:xfrm>
            <a:off x="539750" y="2205038"/>
            <a:ext cx="34925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4800">
                <a:solidFill>
                  <a:srgbClr val="FF0000"/>
                </a:solidFill>
                <a:ea typeface="微软雅黑" panose="020b0503020204020204" pitchFamily="34" charset="-122"/>
              </a:rPr>
              <a:t>      teacher</a:t>
            </a:r>
          </a:p>
        </p:txBody>
      </p:sp>
      <p:pic>
        <p:nvPicPr>
          <p:cNvPr id="614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40200" y="2276475"/>
            <a:ext cx="3843338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98550" y="981075"/>
            <a:ext cx="680402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1979613" y="2817813"/>
            <a:ext cx="3960812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lvl="2" algn="ctr" eaLnBrk="1" hangingPunct="1">
              <a:lnSpc>
                <a:spcPct val="150000"/>
              </a:lnSpc>
            </a:pPr>
            <a:r>
              <a:rPr kumimoji="1" lang="en-US" altLang="zh-CN" sz="3600">
                <a:solidFill>
                  <a:srgbClr val="000000"/>
                </a:solidFill>
                <a:cs typeface="Arial"/>
                <a:sym typeface="宋体" charset="-122"/>
              </a:rPr>
              <a:t>What do you </a:t>
            </a:r>
          </a:p>
          <a:p>
            <a:pPr lvl="2" algn="ctr" eaLnBrk="1" hangingPunct="1">
              <a:lnSpc>
                <a:spcPct val="150000"/>
              </a:lnSpc>
            </a:pPr>
            <a:r>
              <a:rPr kumimoji="1" lang="en-US" altLang="zh-CN" sz="3600">
                <a:solidFill>
                  <a:srgbClr val="000000"/>
                </a:solidFill>
                <a:cs typeface="Arial"/>
                <a:sym typeface="宋体" charset="-122"/>
              </a:rPr>
              <a:t>want to be?</a:t>
            </a:r>
          </a:p>
        </p:txBody>
      </p:sp>
      <p:grpSp>
        <p:nvGrpSpPr>
          <p:cNvPr id="7172" name="组合 3"/>
          <p:cNvGrpSpPr/>
          <p:nvPr/>
        </p:nvGrpSpPr>
        <p:grpSpPr>
          <a:xfrm>
            <a:off x="1030288" y="549275"/>
            <a:ext cx="1663700" cy="654050"/>
            <a:chOff x="1029671" y="549275"/>
            <a:chExt cx="1664157" cy="654050"/>
          </a:xfrm>
        </p:grpSpPr>
        <p:sp>
          <p:nvSpPr>
            <p:cNvPr id="5" name="双波形 4"/>
            <p:cNvSpPr/>
            <p:nvPr/>
          </p:nvSpPr>
          <p:spPr bwMode="auto">
            <a:xfrm>
              <a:off x="1029671" y="549275"/>
              <a:ext cx="1664157" cy="654050"/>
            </a:xfrm>
            <a:prstGeom prst="doubleWave">
              <a:avLst/>
            </a:prstGeom>
            <a:solidFill>
              <a:srgbClr val="FFE78F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rgbClr val="FFFFFF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29671" y="635000"/>
              <a:ext cx="1664157" cy="5238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0" hangingPunct="0">
                <a:defRPr/>
              </a:pPr>
              <a:r>
                <a:rPr lang="en-US" altLang="zh-CN" sz="2800" b="1" kern="100">
                  <a:solidFill>
                    <a:srgbClr val="497600"/>
                  </a:solidFill>
                  <a:latin typeface="Arial" pitchFamily="34" charset="0"/>
                  <a:ea typeface="宋体" panose="02010600030101010101" pitchFamily="2" charset="-122"/>
                </a:rPr>
                <a:t>Free talk</a:t>
              </a:r>
              <a:endParaRPr lang="zh-CN" altLang="en-US" sz="2800" b="1" kern="100">
                <a:solidFill>
                  <a:srgbClr val="497600"/>
                </a:solidFill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/>
        </p:nvSpPr>
        <p:spPr>
          <a:xfrm>
            <a:off x="2484438" y="515938"/>
            <a:ext cx="4967287" cy="10287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20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What does she do?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484438" y="1125538"/>
            <a:ext cx="4967287" cy="10287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0" hangingPunct="0">
              <a:lnSpc>
                <a:spcPct val="200000"/>
              </a:lnSpc>
              <a:defRPr/>
            </a:pPr>
            <a:r>
              <a:rPr lang="en-US" altLang="zh-CN" sz="360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She’s a doctor.</a:t>
            </a:r>
          </a:p>
        </p:txBody>
      </p:sp>
      <p:sp>
        <p:nvSpPr>
          <p:cNvPr id="8196" name="文本框 16"/>
          <p:cNvSpPr txBox="1">
            <a:spLocks noChangeArrowheads="1"/>
          </p:cNvSpPr>
          <p:nvPr/>
        </p:nvSpPr>
        <p:spPr bwMode="auto">
          <a:xfrm>
            <a:off x="4211638" y="2668588"/>
            <a:ext cx="25209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5400">
                <a:solidFill>
                  <a:srgbClr val="FF0000"/>
                </a:solidFill>
                <a:ea typeface="微软雅黑" panose="020b0503020204020204" pitchFamily="34" charset="-122"/>
              </a:rPr>
              <a:t>doctor</a:t>
            </a:r>
          </a:p>
        </p:txBody>
      </p:sp>
      <p:pic>
        <p:nvPicPr>
          <p:cNvPr id="8197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0825" y="2459038"/>
            <a:ext cx="3844925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https://d.book118.com/427110132025006030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0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宋体</vt:lpstr>
      <vt:lpstr>Comic Sans MS</vt:lpstr>
      <vt:lpstr>微软雅黑</vt:lpstr>
      <vt:lpstr>Browallia New</vt:lpstr>
      <vt:lpstr>Verdana</vt:lpstr>
      <vt:lpstr>黑体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2024-09-01T16:01:55.282</cp:lastPrinted>
  <dcterms:created xsi:type="dcterms:W3CDTF">2024-09-01T08:01:55Z</dcterms:created>
  <dcterms:modified xsi:type="dcterms:W3CDTF">2024-09-01T08:01:56Z</dcterms:modified>
</cp:coreProperties>
</file>