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FC5FBD-F7EA-4E35-B247-0D79BBD55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6F0DE-61E3-44F9-8B00-3A73DB59B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32CE1E-7683-4FF4-8B54-33FCDB806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F1FEA0-3FF3-4AE3-BB62-D7E9B75B3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0FF33-6BAB-440E-B7A0-A6729C5BE0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9611F4-03F5-46DB-B168-D9EAD04CB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370CDA-C968-4E9D-BF12-E3F4E5C7EB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570C4-827F-4183-9CBD-14024F5E25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9B771D-2070-487F-9CA4-58A13E23D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286BD-6D85-4607-8940-8107A0A59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6E675-D7C6-49D4-A993-2EE0DF754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1314512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2024-01-16</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机器学习的自然语言处理与文本挖掘技术探索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自然语言处理技术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文本挖掘技术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机器学习算法在自然语言处理中的应用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自然语言处理与文本挖掘技术在实践中的应用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挑战与未来发展方向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自然语言处理的重要性</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文本挖掘的应用价值</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自然语言是人类交流的主要方式，处理自然语言对于人机交互、智能问答、情感分析等领域具有重要意义。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文本数据是一种非结构化数据，蕴含着丰富的信息。通过文本挖掘技术，可以挖掘出文本中的潜在价值，为决策支持、舆情分析、产品推荐等提供有力支持。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然语言处理和文本挖掘技术已经取得了显著的进展，包括词法分析、句法分析、语义理解、情感分析、主题模型等多个方面。同时，深度学习等先进技术的引入进一步推动了自然语言处理和文本挖掘领域的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自然语言处理和文本挖掘技术的发展将更加注重跨语言、跨领域的应用，结合知识图谱、强化学习等技术进一步提高处理效果。此外，随着数据量的不断增加和计算能力的提升，处理大规模文本数据的能力也将得到进一步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研究现状与发展趋势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自然语言处理技术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5" r="258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词汇切分</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词性标注</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停用词过滤</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将连续的文本切分成独立的词汇单元，是自然语言处理的基础任务之一。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为每个词汇单元分配一个词性标签，如名词、动词、形容词等，有助于理解词汇在句子中的作用。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去除文本中的常用词或无关紧要的词汇，以减少数据噪音和提高处理效率。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词法分析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句法分析</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识别句子中的短语结构，如名词短语、动词短语等，并构建短语之间的层次关系。</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分析句子中词汇之间的依存关系，揭示词汇之间的修饰、支配等关系。</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识别句子中的主谓宾等成分，以及它们之间的关系，有助于理解句子的核心意思。</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短语结构分析</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依存句法分析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句子成分分析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词义消歧</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实体识别</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关系抽取</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情感分析</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语义理解</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从文本中抽取实体之间的关系，构建实体之间的关联网络，有助于深入理解文本内容。</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从文本中识别出具有特定意义的实体，如人名、地名、机构名等。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确定多义词在特定上下文中的确切含义，是自然语言处理中的重要任务。</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识别和分析文本中的情感倾向和情感表达，用于情感计算和情感智能等领域。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文本挖掘技术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词袋模型</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TF-IDF</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Word2Vec</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BERT</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文本表示与特征提取</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将文本表示为一个词频向量，每个维度代表一个单词，值表示该单词在文本中的出现频率。</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一种统计方法，用以评估一字词对于一个文件集或一个语料库中的其中一份文件的重要程度。</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通过训练将单词表示为固定长度的向量，可以捕捉单词之间的语义和语法关系。</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基于Transformer的双向编码器表示，通过预训练可以生成上下文相关的词向量。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5805" y="1759619"/>
            <a:ext cx="1714500" cy="1636205"/>
            <a:chOff x="385805" y="1759619"/>
            <a:chExt cx="1714500" cy="1636205"/>
          </a:xfrm>
        </p:grpSpPr>
        <p:sp>
          <p:nvSpPr>
            <p:cNvPr id="3" name="AutoShape 3"/>
            <p:cNvSpPr/>
            <p:nvPr/>
          </p:nvSpPr>
          <p:spPr>
            <a:xfrm rot="10800000">
              <a:off x="385805" y="1759619"/>
              <a:ext cx="1714500" cy="1413415"/>
            </a:xfrm>
            <a:prstGeom prst="roundRect">
              <a:avLst>
                <a:gd name="adj" fmla="val 10000"/>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rot="10800000">
              <a:off x="647743" y="2927670"/>
              <a:ext cx="1175575" cy="468154"/>
            </a:xfrm>
            <a:prstGeom prst="roundRect">
              <a:avLst>
                <a:gd name="adj" fmla="val 10000"/>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5" name="Freeform 5"/>
          <p:cNvSpPr/>
          <p:nvPr/>
        </p:nvSpPr>
        <p:spPr>
          <a:xfrm>
            <a:off x="913402" y="2242766"/>
            <a:ext cx="659307" cy="438033"/>
          </a:xfrm>
          <a:custGeom>
            <a:rect l="l" t="t" r="r" b="b"/>
            <a:pathLst>
              <a:path w="77" h="51">
                <a:moveTo>
                  <a:pt x="77" y="43"/>
                </a:moveTo>
                <a:cubicBezTo>
                  <a:pt x="77" y="47"/>
                  <a:pt x="77" y="47"/>
                  <a:pt x="77" y="47"/>
                </a:cubicBezTo>
                <a:cubicBezTo>
                  <a:pt x="77" y="49"/>
                  <a:pt x="74" y="51"/>
                  <a:pt x="70" y="51"/>
                </a:cubicBezTo>
                <a:cubicBezTo>
                  <a:pt x="6" y="51"/>
                  <a:pt x="6" y="51"/>
                  <a:pt x="6" y="51"/>
                </a:cubicBezTo>
                <a:cubicBezTo>
                  <a:pt x="3" y="51"/>
                  <a:pt x="0" y="49"/>
                  <a:pt x="0" y="47"/>
                </a:cubicBezTo>
                <a:cubicBezTo>
                  <a:pt x="0" y="43"/>
                  <a:pt x="0" y="43"/>
                  <a:pt x="0" y="43"/>
                </a:cubicBezTo>
                <a:cubicBezTo>
                  <a:pt x="6" y="43"/>
                  <a:pt x="6" y="43"/>
                  <a:pt x="6" y="43"/>
                </a:cubicBezTo>
                <a:cubicBezTo>
                  <a:pt x="70" y="43"/>
                  <a:pt x="70" y="43"/>
                  <a:pt x="70" y="43"/>
                </a:cubicBezTo>
                <a:lnTo>
                  <a:pt x="77" y="43"/>
                </a:lnTo>
                <a:close/>
                <a:moveTo>
                  <a:pt x="10" y="34"/>
                </a:moveTo>
                <a:cubicBezTo>
                  <a:pt x="10" y="6"/>
                  <a:pt x="10" y="6"/>
                  <a:pt x="10" y="6"/>
                </a:cubicBezTo>
                <a:cubicBezTo>
                  <a:pt x="10" y="2"/>
                  <a:pt x="13" y="0"/>
                  <a:pt x="16" y="0"/>
                </a:cubicBezTo>
                <a:cubicBezTo>
                  <a:pt x="60" y="0"/>
                  <a:pt x="60" y="0"/>
                  <a:pt x="60" y="0"/>
                </a:cubicBezTo>
                <a:cubicBezTo>
                  <a:pt x="64" y="0"/>
                  <a:pt x="67" y="2"/>
                  <a:pt x="67" y="6"/>
                </a:cubicBezTo>
                <a:cubicBezTo>
                  <a:pt x="67" y="34"/>
                  <a:pt x="67" y="34"/>
                  <a:pt x="67" y="34"/>
                </a:cubicBezTo>
                <a:cubicBezTo>
                  <a:pt x="67" y="38"/>
                  <a:pt x="64" y="41"/>
                  <a:pt x="60" y="41"/>
                </a:cubicBezTo>
                <a:cubicBezTo>
                  <a:pt x="16" y="41"/>
                  <a:pt x="16" y="41"/>
                  <a:pt x="16" y="41"/>
                </a:cubicBezTo>
                <a:cubicBezTo>
                  <a:pt x="13" y="41"/>
                  <a:pt x="10" y="38"/>
                  <a:pt x="10" y="34"/>
                </a:cubicBezTo>
                <a:close/>
                <a:moveTo>
                  <a:pt x="15" y="34"/>
                </a:moveTo>
                <a:cubicBezTo>
                  <a:pt x="15" y="35"/>
                  <a:pt x="16" y="36"/>
                  <a:pt x="16" y="36"/>
                </a:cubicBezTo>
                <a:cubicBezTo>
                  <a:pt x="60" y="36"/>
                  <a:pt x="60" y="36"/>
                  <a:pt x="60" y="36"/>
                </a:cubicBezTo>
                <a:cubicBezTo>
                  <a:pt x="61" y="36"/>
                  <a:pt x="61" y="35"/>
                  <a:pt x="61" y="34"/>
                </a:cubicBezTo>
                <a:cubicBezTo>
                  <a:pt x="61" y="6"/>
                  <a:pt x="61" y="6"/>
                  <a:pt x="61" y="6"/>
                </a:cubicBezTo>
                <a:cubicBezTo>
                  <a:pt x="61" y="5"/>
                  <a:pt x="61" y="5"/>
                  <a:pt x="60" y="5"/>
                </a:cubicBezTo>
                <a:cubicBezTo>
                  <a:pt x="16" y="5"/>
                  <a:pt x="16" y="5"/>
                  <a:pt x="16" y="5"/>
                </a:cubicBezTo>
                <a:cubicBezTo>
                  <a:pt x="16" y="5"/>
                  <a:pt x="15" y="5"/>
                  <a:pt x="15" y="6"/>
                </a:cubicBezTo>
                <a:lnTo>
                  <a:pt x="15" y="34"/>
                </a:lnTo>
                <a:close/>
                <a:moveTo>
                  <a:pt x="42" y="47"/>
                </a:moveTo>
                <a:cubicBezTo>
                  <a:pt x="42" y="46"/>
                  <a:pt x="42" y="46"/>
                  <a:pt x="42" y="46"/>
                </a:cubicBezTo>
                <a:cubicBezTo>
                  <a:pt x="35" y="46"/>
                  <a:pt x="35" y="46"/>
                  <a:pt x="35" y="46"/>
                </a:cubicBezTo>
                <a:cubicBezTo>
                  <a:pt x="35" y="46"/>
                  <a:pt x="34" y="46"/>
                  <a:pt x="34" y="47"/>
                </a:cubicBezTo>
                <a:cubicBezTo>
                  <a:pt x="34" y="47"/>
                  <a:pt x="35" y="47"/>
                  <a:pt x="35" y="47"/>
                </a:cubicBezTo>
                <a:cubicBezTo>
                  <a:pt x="42" y="47"/>
                  <a:pt x="42" y="47"/>
                  <a:pt x="42" y="47"/>
                </a:cubicBezTo>
                <a:cubicBezTo>
                  <a:pt x="42" y="47"/>
                  <a:pt x="42" y="47"/>
                  <a:pt x="42" y="4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2899882" y="1755047"/>
            <a:ext cx="1714500" cy="1637729"/>
            <a:chOff x="2899882" y="1755047"/>
            <a:chExt cx="1714500" cy="1637729"/>
          </a:xfrm>
        </p:grpSpPr>
        <p:sp>
          <p:nvSpPr>
            <p:cNvPr id="7" name="AutoShape 7"/>
            <p:cNvSpPr/>
            <p:nvPr/>
          </p:nvSpPr>
          <p:spPr>
            <a:xfrm rot="10800000">
              <a:off x="2899882" y="1755047"/>
              <a:ext cx="1714500" cy="1414939"/>
            </a:xfrm>
            <a:prstGeom prst="roundRect">
              <a:avLst>
                <a:gd name="adj" fmla="val 10000"/>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rot="10800000">
              <a:off x="3124195" y="2924622"/>
              <a:ext cx="1177100" cy="468154"/>
            </a:xfrm>
            <a:prstGeom prst="roundRect">
              <a:avLst>
                <a:gd name="adj" fmla="val 10000"/>
              </a:avLst>
            </a:prstGeom>
            <a:solidFill>
              <a:schemeClr val="accent2">
                <a:alpha val="100000"/>
              </a:schemeClr>
            </a:solid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9" name="Freeform 9"/>
          <p:cNvSpPr/>
          <p:nvPr/>
        </p:nvSpPr>
        <p:spPr>
          <a:xfrm>
            <a:off x="3471884" y="2239756"/>
            <a:ext cx="570496" cy="445559"/>
          </a:xfrm>
          <a:custGeom>
            <a:rect l="l" t="t" r="r" b="b"/>
            <a:pathLst>
              <a:path w="68" h="52">
                <a:moveTo>
                  <a:pt x="68" y="8"/>
                </a:moveTo>
                <a:cubicBezTo>
                  <a:pt x="68" y="9"/>
                  <a:pt x="68" y="9"/>
                  <a:pt x="67" y="9"/>
                </a:cubicBezTo>
                <a:cubicBezTo>
                  <a:pt x="2" y="9"/>
                  <a:pt x="2" y="9"/>
                  <a:pt x="2" y="9"/>
                </a:cubicBezTo>
                <a:cubicBezTo>
                  <a:pt x="1" y="9"/>
                  <a:pt x="0" y="9"/>
                  <a:pt x="0" y="8"/>
                </a:cubicBezTo>
                <a:cubicBezTo>
                  <a:pt x="0" y="1"/>
                  <a:pt x="0" y="1"/>
                  <a:pt x="0" y="1"/>
                </a:cubicBezTo>
                <a:cubicBezTo>
                  <a:pt x="0" y="0"/>
                  <a:pt x="1" y="0"/>
                  <a:pt x="2" y="0"/>
                </a:cubicBezTo>
                <a:cubicBezTo>
                  <a:pt x="67" y="0"/>
                  <a:pt x="67" y="0"/>
                  <a:pt x="67" y="0"/>
                </a:cubicBezTo>
                <a:cubicBezTo>
                  <a:pt x="68" y="0"/>
                  <a:pt x="68" y="0"/>
                  <a:pt x="68" y="1"/>
                </a:cubicBezTo>
                <a:lnTo>
                  <a:pt x="68" y="8"/>
                </a:lnTo>
                <a:close/>
                <a:moveTo>
                  <a:pt x="13" y="27"/>
                </a:moveTo>
                <a:cubicBezTo>
                  <a:pt x="3" y="38"/>
                  <a:pt x="3" y="38"/>
                  <a:pt x="3" y="38"/>
                </a:cubicBezTo>
                <a:cubicBezTo>
                  <a:pt x="2" y="38"/>
                  <a:pt x="2" y="38"/>
                  <a:pt x="2" y="38"/>
                </a:cubicBezTo>
                <a:cubicBezTo>
                  <a:pt x="1" y="38"/>
                  <a:pt x="0" y="38"/>
                  <a:pt x="0" y="37"/>
                </a:cubicBezTo>
                <a:cubicBezTo>
                  <a:pt x="0" y="15"/>
                  <a:pt x="0" y="15"/>
                  <a:pt x="0" y="15"/>
                </a:cubicBezTo>
                <a:cubicBezTo>
                  <a:pt x="0" y="15"/>
                  <a:pt x="1" y="14"/>
                  <a:pt x="2" y="14"/>
                </a:cubicBezTo>
                <a:cubicBezTo>
                  <a:pt x="2" y="14"/>
                  <a:pt x="2" y="14"/>
                  <a:pt x="3" y="14"/>
                </a:cubicBezTo>
                <a:cubicBezTo>
                  <a:pt x="13" y="25"/>
                  <a:pt x="13" y="25"/>
                  <a:pt x="13" y="25"/>
                </a:cubicBezTo>
                <a:cubicBezTo>
                  <a:pt x="14" y="26"/>
                  <a:pt x="14" y="26"/>
                  <a:pt x="14" y="26"/>
                </a:cubicBezTo>
                <a:cubicBezTo>
                  <a:pt x="14" y="27"/>
                  <a:pt x="14" y="27"/>
                  <a:pt x="13" y="27"/>
                </a:cubicBezTo>
                <a:close/>
                <a:moveTo>
                  <a:pt x="68" y="52"/>
                </a:moveTo>
                <a:cubicBezTo>
                  <a:pt x="68" y="52"/>
                  <a:pt x="68" y="53"/>
                  <a:pt x="67" y="53"/>
                </a:cubicBezTo>
                <a:cubicBezTo>
                  <a:pt x="2" y="53"/>
                  <a:pt x="2" y="53"/>
                  <a:pt x="2" y="53"/>
                </a:cubicBezTo>
                <a:cubicBezTo>
                  <a:pt x="1" y="53"/>
                  <a:pt x="0" y="52"/>
                  <a:pt x="0" y="52"/>
                </a:cubicBezTo>
                <a:cubicBezTo>
                  <a:pt x="0" y="44"/>
                  <a:pt x="0" y="44"/>
                  <a:pt x="0" y="44"/>
                </a:cubicBezTo>
                <a:cubicBezTo>
                  <a:pt x="0" y="44"/>
                  <a:pt x="1" y="43"/>
                  <a:pt x="2" y="43"/>
                </a:cubicBezTo>
                <a:cubicBezTo>
                  <a:pt x="67" y="43"/>
                  <a:pt x="67" y="43"/>
                  <a:pt x="67" y="43"/>
                </a:cubicBezTo>
                <a:cubicBezTo>
                  <a:pt x="68" y="43"/>
                  <a:pt x="68" y="44"/>
                  <a:pt x="68" y="44"/>
                </a:cubicBezTo>
                <a:lnTo>
                  <a:pt x="68" y="52"/>
                </a:lnTo>
                <a:close/>
                <a:moveTo>
                  <a:pt x="68" y="23"/>
                </a:moveTo>
                <a:cubicBezTo>
                  <a:pt x="68" y="23"/>
                  <a:pt x="68" y="24"/>
                  <a:pt x="67" y="24"/>
                </a:cubicBezTo>
                <a:cubicBezTo>
                  <a:pt x="26" y="24"/>
                  <a:pt x="26" y="24"/>
                  <a:pt x="26" y="24"/>
                </a:cubicBezTo>
                <a:cubicBezTo>
                  <a:pt x="25" y="24"/>
                  <a:pt x="25" y="23"/>
                  <a:pt x="25" y="23"/>
                </a:cubicBezTo>
                <a:cubicBezTo>
                  <a:pt x="25" y="15"/>
                  <a:pt x="25" y="15"/>
                  <a:pt x="25" y="15"/>
                </a:cubicBezTo>
                <a:cubicBezTo>
                  <a:pt x="25" y="15"/>
                  <a:pt x="25" y="14"/>
                  <a:pt x="26" y="14"/>
                </a:cubicBezTo>
                <a:cubicBezTo>
                  <a:pt x="67" y="14"/>
                  <a:pt x="67" y="14"/>
                  <a:pt x="67" y="14"/>
                </a:cubicBezTo>
                <a:cubicBezTo>
                  <a:pt x="68" y="14"/>
                  <a:pt x="68" y="15"/>
                  <a:pt x="68" y="15"/>
                </a:cubicBezTo>
                <a:lnTo>
                  <a:pt x="68" y="23"/>
                </a:lnTo>
                <a:close/>
                <a:moveTo>
                  <a:pt x="68" y="37"/>
                </a:moveTo>
                <a:cubicBezTo>
                  <a:pt x="68" y="38"/>
                  <a:pt x="68" y="38"/>
                  <a:pt x="67" y="38"/>
                </a:cubicBezTo>
                <a:cubicBezTo>
                  <a:pt x="26" y="38"/>
                  <a:pt x="26" y="38"/>
                  <a:pt x="26" y="38"/>
                </a:cubicBezTo>
                <a:cubicBezTo>
                  <a:pt x="25" y="38"/>
                  <a:pt x="25" y="38"/>
                  <a:pt x="25" y="37"/>
                </a:cubicBezTo>
                <a:cubicBezTo>
                  <a:pt x="25" y="30"/>
                  <a:pt x="25" y="30"/>
                  <a:pt x="25" y="30"/>
                </a:cubicBezTo>
                <a:cubicBezTo>
                  <a:pt x="25" y="29"/>
                  <a:pt x="25" y="29"/>
                  <a:pt x="26" y="29"/>
                </a:cubicBezTo>
                <a:cubicBezTo>
                  <a:pt x="67" y="29"/>
                  <a:pt x="67" y="29"/>
                  <a:pt x="67" y="29"/>
                </a:cubicBezTo>
                <a:cubicBezTo>
                  <a:pt x="68" y="29"/>
                  <a:pt x="68" y="29"/>
                  <a:pt x="68" y="30"/>
                </a:cubicBezTo>
                <a:lnTo>
                  <a:pt x="68"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333662" y="1750570"/>
            <a:ext cx="1714500" cy="1678401"/>
            <a:chOff x="5333662" y="1750570"/>
            <a:chExt cx="1714500" cy="1678401"/>
          </a:xfrm>
        </p:grpSpPr>
        <p:sp>
          <p:nvSpPr>
            <p:cNvPr id="11" name="AutoShape 11"/>
            <p:cNvSpPr/>
            <p:nvPr/>
          </p:nvSpPr>
          <p:spPr>
            <a:xfrm rot="10800000">
              <a:off x="5333662" y="1750570"/>
              <a:ext cx="1714500" cy="1414939"/>
            </a:xfrm>
            <a:prstGeom prst="roundRect">
              <a:avLst>
                <a:gd name="adj" fmla="val 10000"/>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rot="10800000">
              <a:off x="5603029" y="2960817"/>
              <a:ext cx="1175575" cy="468154"/>
            </a:xfrm>
            <a:prstGeom prst="roundRect">
              <a:avLst>
                <a:gd name="adj" fmla="val 10000"/>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 name="Freeform 13"/>
          <p:cNvSpPr/>
          <p:nvPr/>
        </p:nvSpPr>
        <p:spPr>
          <a:xfrm>
            <a:off x="5937274" y="2202125"/>
            <a:ext cx="507275" cy="511791"/>
          </a:xfrm>
          <a:custGeom>
            <a:rect l="l" t="t" r="r" b="b"/>
            <a:pathLst>
              <a:path w="57" h="57">
                <a:moveTo>
                  <a:pt x="58" y="47"/>
                </a:moveTo>
                <a:cubicBezTo>
                  <a:pt x="58" y="53"/>
                  <a:pt x="53" y="58"/>
                  <a:pt x="47" y="58"/>
                </a:cubicBezTo>
                <a:cubicBezTo>
                  <a:pt x="11" y="58"/>
                  <a:pt x="11" y="58"/>
                  <a:pt x="11" y="58"/>
                </a:cubicBezTo>
                <a:cubicBezTo>
                  <a:pt x="5" y="58"/>
                  <a:pt x="0" y="53"/>
                  <a:pt x="0" y="47"/>
                </a:cubicBezTo>
                <a:cubicBezTo>
                  <a:pt x="0" y="10"/>
                  <a:pt x="0" y="10"/>
                  <a:pt x="0" y="10"/>
                </a:cubicBezTo>
                <a:cubicBezTo>
                  <a:pt x="0" y="4"/>
                  <a:pt x="5" y="0"/>
                  <a:pt x="11" y="0"/>
                </a:cubicBezTo>
                <a:cubicBezTo>
                  <a:pt x="47" y="0"/>
                  <a:pt x="47" y="0"/>
                  <a:pt x="47" y="0"/>
                </a:cubicBezTo>
                <a:cubicBezTo>
                  <a:pt x="53" y="0"/>
                  <a:pt x="58" y="4"/>
                  <a:pt x="58" y="10"/>
                </a:cubicBezTo>
                <a:lnTo>
                  <a:pt x="58" y="47"/>
                </a:lnTo>
                <a:close/>
                <a:moveTo>
                  <a:pt x="41" y="27"/>
                </a:moveTo>
                <a:cubicBezTo>
                  <a:pt x="30" y="17"/>
                  <a:pt x="30" y="17"/>
                  <a:pt x="30" y="17"/>
                </a:cubicBezTo>
                <a:cubicBezTo>
                  <a:pt x="9" y="37"/>
                  <a:pt x="9" y="37"/>
                  <a:pt x="9" y="37"/>
                </a:cubicBezTo>
                <a:cubicBezTo>
                  <a:pt x="9" y="48"/>
                  <a:pt x="9" y="48"/>
                  <a:pt x="9" y="48"/>
                </a:cubicBezTo>
                <a:cubicBezTo>
                  <a:pt x="20" y="48"/>
                  <a:pt x="20" y="48"/>
                  <a:pt x="20" y="48"/>
                </a:cubicBezTo>
                <a:lnTo>
                  <a:pt x="41" y="27"/>
                </a:lnTo>
                <a:close/>
                <a:moveTo>
                  <a:pt x="21" y="43"/>
                </a:moveTo>
                <a:cubicBezTo>
                  <a:pt x="19" y="44"/>
                  <a:pt x="19" y="44"/>
                  <a:pt x="19" y="44"/>
                </a:cubicBezTo>
                <a:cubicBezTo>
                  <a:pt x="17" y="44"/>
                  <a:pt x="17" y="44"/>
                  <a:pt x="17" y="44"/>
                </a:cubicBezTo>
                <a:cubicBezTo>
                  <a:pt x="17" y="41"/>
                  <a:pt x="17" y="41"/>
                  <a:pt x="17" y="41"/>
                </a:cubicBezTo>
                <a:cubicBezTo>
                  <a:pt x="13" y="41"/>
                  <a:pt x="13" y="41"/>
                  <a:pt x="13" y="41"/>
                </a:cubicBezTo>
                <a:cubicBezTo>
                  <a:pt x="13" y="39"/>
                  <a:pt x="13" y="39"/>
                  <a:pt x="13" y="39"/>
                </a:cubicBezTo>
                <a:cubicBezTo>
                  <a:pt x="15" y="37"/>
                  <a:pt x="15" y="37"/>
                  <a:pt x="15" y="37"/>
                </a:cubicBezTo>
                <a:lnTo>
                  <a:pt x="21" y="43"/>
                </a:lnTo>
                <a:close/>
                <a:moveTo>
                  <a:pt x="31" y="23"/>
                </a:moveTo>
                <a:cubicBezTo>
                  <a:pt x="20" y="34"/>
                  <a:pt x="20" y="34"/>
                  <a:pt x="20" y="34"/>
                </a:cubicBezTo>
                <a:cubicBezTo>
                  <a:pt x="19" y="34"/>
                  <a:pt x="19" y="35"/>
                  <a:pt x="19" y="34"/>
                </a:cubicBezTo>
                <a:cubicBezTo>
                  <a:pt x="18" y="34"/>
                  <a:pt x="18" y="33"/>
                  <a:pt x="19" y="33"/>
                </a:cubicBezTo>
                <a:cubicBezTo>
                  <a:pt x="30" y="22"/>
                  <a:pt x="30" y="22"/>
                  <a:pt x="30" y="22"/>
                </a:cubicBezTo>
                <a:cubicBezTo>
                  <a:pt x="30" y="22"/>
                  <a:pt x="31" y="22"/>
                  <a:pt x="31" y="22"/>
                </a:cubicBezTo>
                <a:cubicBezTo>
                  <a:pt x="31" y="22"/>
                  <a:pt x="31" y="23"/>
                  <a:pt x="31" y="23"/>
                </a:cubicBezTo>
                <a:close/>
                <a:moveTo>
                  <a:pt x="47" y="22"/>
                </a:moveTo>
                <a:cubicBezTo>
                  <a:pt x="48" y="20"/>
                  <a:pt x="48" y="18"/>
                  <a:pt x="47" y="16"/>
                </a:cubicBezTo>
                <a:cubicBezTo>
                  <a:pt x="41" y="11"/>
                  <a:pt x="41" y="11"/>
                  <a:pt x="41" y="11"/>
                </a:cubicBezTo>
                <a:cubicBezTo>
                  <a:pt x="40" y="9"/>
                  <a:pt x="37" y="9"/>
                  <a:pt x="36" y="11"/>
                </a:cubicBezTo>
                <a:cubicBezTo>
                  <a:pt x="33" y="14"/>
                  <a:pt x="33" y="14"/>
                  <a:pt x="33" y="14"/>
                </a:cubicBezTo>
                <a:cubicBezTo>
                  <a:pt x="43" y="25"/>
                  <a:pt x="43" y="25"/>
                  <a:pt x="43" y="25"/>
                </a:cubicBezTo>
                <a:lnTo>
                  <a:pt x="47" y="2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7749583" y="1764096"/>
            <a:ext cx="1714500" cy="1636205"/>
            <a:chOff x="7749583" y="1764096"/>
            <a:chExt cx="1714500" cy="1636205"/>
          </a:xfrm>
        </p:grpSpPr>
        <p:sp>
          <p:nvSpPr>
            <p:cNvPr id="15" name="AutoShape 15"/>
            <p:cNvSpPr/>
            <p:nvPr/>
          </p:nvSpPr>
          <p:spPr>
            <a:xfrm rot="10800000">
              <a:off x="7749583" y="1764096"/>
              <a:ext cx="1714500" cy="1413415"/>
            </a:xfrm>
            <a:prstGeom prst="roundRect">
              <a:avLst>
                <a:gd name="adj" fmla="val 10000"/>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rot="10800000">
              <a:off x="7973896" y="2932147"/>
              <a:ext cx="1177100" cy="468154"/>
            </a:xfrm>
            <a:prstGeom prst="roundRect">
              <a:avLst>
                <a:gd name="adj" fmla="val 10000"/>
              </a:avLst>
            </a:prstGeom>
            <a:solidFill>
              <a:schemeClr val="accent4">
                <a:alpha val="100000"/>
              </a:schemeClr>
            </a:solid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7" name="Freeform 17"/>
          <p:cNvSpPr/>
          <p:nvPr/>
        </p:nvSpPr>
        <p:spPr>
          <a:xfrm>
            <a:off x="8319327" y="2241262"/>
            <a:ext cx="575012" cy="459106"/>
          </a:xfrm>
          <a:custGeom>
            <a:rect l="l" t="t" r="r" b="b"/>
            <a:pathLst>
              <a:path w="73" h="57">
                <a:moveTo>
                  <a:pt x="73" y="52"/>
                </a:moveTo>
                <a:cubicBezTo>
                  <a:pt x="73" y="55"/>
                  <a:pt x="71" y="58"/>
                  <a:pt x="67" y="58"/>
                </a:cubicBezTo>
                <a:cubicBezTo>
                  <a:pt x="7" y="58"/>
                  <a:pt x="7" y="58"/>
                  <a:pt x="7" y="58"/>
                </a:cubicBezTo>
                <a:cubicBezTo>
                  <a:pt x="3" y="58"/>
                  <a:pt x="0" y="55"/>
                  <a:pt x="0" y="52"/>
                </a:cubicBezTo>
                <a:cubicBezTo>
                  <a:pt x="0" y="6"/>
                  <a:pt x="0" y="6"/>
                  <a:pt x="0" y="6"/>
                </a:cubicBezTo>
                <a:cubicBezTo>
                  <a:pt x="0" y="2"/>
                  <a:pt x="3" y="0"/>
                  <a:pt x="7" y="0"/>
                </a:cubicBezTo>
                <a:cubicBezTo>
                  <a:pt x="67" y="0"/>
                  <a:pt x="67" y="0"/>
                  <a:pt x="67" y="0"/>
                </a:cubicBezTo>
                <a:cubicBezTo>
                  <a:pt x="71" y="0"/>
                  <a:pt x="73" y="2"/>
                  <a:pt x="73" y="6"/>
                </a:cubicBezTo>
                <a:lnTo>
                  <a:pt x="73" y="52"/>
                </a:lnTo>
                <a:close/>
                <a:moveTo>
                  <a:pt x="7" y="4"/>
                </a:moveTo>
                <a:cubicBezTo>
                  <a:pt x="6" y="4"/>
                  <a:pt x="5" y="5"/>
                  <a:pt x="5" y="6"/>
                </a:cubicBezTo>
                <a:cubicBezTo>
                  <a:pt x="5" y="52"/>
                  <a:pt x="5" y="52"/>
                  <a:pt x="5" y="52"/>
                </a:cubicBezTo>
                <a:cubicBezTo>
                  <a:pt x="5" y="52"/>
                  <a:pt x="6" y="53"/>
                  <a:pt x="7" y="53"/>
                </a:cubicBezTo>
                <a:cubicBezTo>
                  <a:pt x="67" y="53"/>
                  <a:pt x="67" y="53"/>
                  <a:pt x="67" y="53"/>
                </a:cubicBezTo>
                <a:cubicBezTo>
                  <a:pt x="68" y="53"/>
                  <a:pt x="68" y="52"/>
                  <a:pt x="68" y="52"/>
                </a:cubicBezTo>
                <a:cubicBezTo>
                  <a:pt x="68" y="6"/>
                  <a:pt x="68" y="6"/>
                  <a:pt x="68" y="6"/>
                </a:cubicBezTo>
                <a:cubicBezTo>
                  <a:pt x="68" y="5"/>
                  <a:pt x="68" y="4"/>
                  <a:pt x="67" y="4"/>
                </a:cubicBezTo>
                <a:lnTo>
                  <a:pt x="7" y="4"/>
                </a:lnTo>
                <a:close/>
                <a:moveTo>
                  <a:pt x="17" y="24"/>
                </a:moveTo>
                <a:cubicBezTo>
                  <a:pt x="13" y="24"/>
                  <a:pt x="10" y="21"/>
                  <a:pt x="10" y="17"/>
                </a:cubicBezTo>
                <a:cubicBezTo>
                  <a:pt x="10" y="13"/>
                  <a:pt x="13" y="9"/>
                  <a:pt x="17" y="9"/>
                </a:cubicBezTo>
                <a:cubicBezTo>
                  <a:pt x="21" y="9"/>
                  <a:pt x="25" y="13"/>
                  <a:pt x="25" y="17"/>
                </a:cubicBezTo>
                <a:cubicBezTo>
                  <a:pt x="25" y="21"/>
                  <a:pt x="21" y="24"/>
                  <a:pt x="17" y="24"/>
                </a:cubicBezTo>
                <a:close/>
                <a:moveTo>
                  <a:pt x="64" y="48"/>
                </a:moveTo>
                <a:cubicBezTo>
                  <a:pt x="10" y="48"/>
                  <a:pt x="10" y="48"/>
                  <a:pt x="10" y="48"/>
                </a:cubicBezTo>
                <a:cubicBezTo>
                  <a:pt x="10" y="41"/>
                  <a:pt x="10" y="41"/>
                  <a:pt x="10" y="41"/>
                </a:cubicBezTo>
                <a:cubicBezTo>
                  <a:pt x="22" y="29"/>
                  <a:pt x="22" y="29"/>
                  <a:pt x="22" y="29"/>
                </a:cubicBezTo>
                <a:cubicBezTo>
                  <a:pt x="28" y="35"/>
                  <a:pt x="28" y="35"/>
                  <a:pt x="28" y="35"/>
                </a:cubicBezTo>
                <a:cubicBezTo>
                  <a:pt x="48" y="15"/>
                  <a:pt x="48" y="15"/>
                  <a:pt x="48" y="15"/>
                </a:cubicBezTo>
                <a:cubicBezTo>
                  <a:pt x="64" y="31"/>
                  <a:pt x="64" y="31"/>
                  <a:pt x="64" y="31"/>
                </a:cubicBezTo>
                <a:lnTo>
                  <a:pt x="64" y="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10111306" y="1764096"/>
            <a:ext cx="1714500" cy="1636205"/>
            <a:chOff x="10111306" y="1764096"/>
            <a:chExt cx="1714500" cy="1636205"/>
          </a:xfrm>
        </p:grpSpPr>
        <p:sp>
          <p:nvSpPr>
            <p:cNvPr id="19" name="AutoShape 19"/>
            <p:cNvSpPr/>
            <p:nvPr/>
          </p:nvSpPr>
          <p:spPr>
            <a:xfrm rot="10800000">
              <a:off x="10111306" y="1764096"/>
              <a:ext cx="1714500" cy="1413415"/>
            </a:xfrm>
            <a:prstGeom prst="roundRect">
              <a:avLst>
                <a:gd name="adj" fmla="val 10000"/>
              </a:avLst>
            </a:prstGeom>
            <a:no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rot="10800000">
              <a:off x="10380769" y="2932147"/>
              <a:ext cx="1175575" cy="468154"/>
            </a:xfrm>
            <a:prstGeom prst="roundRect">
              <a:avLst>
                <a:gd name="adj" fmla="val 10000"/>
              </a:avLst>
            </a:prstGeom>
            <a:solidFill>
              <a:schemeClr val="accent5">
                <a:alpha val="100000"/>
              </a:schemeClr>
            </a:solid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1" name="Group 21"/>
          <p:cNvGrpSpPr/>
          <p:nvPr/>
        </p:nvGrpSpPr>
        <p:grpSpPr>
          <a:xfrm>
            <a:off x="10760435" y="2227297"/>
            <a:ext cx="416242" cy="487108"/>
            <a:chOff x="10760435" y="2227297"/>
            <a:chExt cx="416242" cy="487108"/>
          </a:xfrm>
        </p:grpSpPr>
        <p:sp>
          <p:nvSpPr>
            <p:cNvPr id="22" name="Freeform 22"/>
            <p:cNvSpPr/>
            <p:nvPr/>
          </p:nvSpPr>
          <p:spPr>
            <a:xfrm>
              <a:off x="10777008" y="2227297"/>
              <a:ext cx="399669" cy="383762"/>
            </a:xfrm>
            <a:custGeom>
              <a:rect l="l" t="t" r="r" b="b"/>
              <a:pathLst>
                <a:path w="262" h="251">
                  <a:moveTo>
                    <a:pt x="242" y="40"/>
                  </a:moveTo>
                  <a:cubicBezTo>
                    <a:pt x="253" y="40"/>
                    <a:pt x="262" y="31"/>
                    <a:pt x="262" y="20"/>
                  </a:cubicBezTo>
                  <a:cubicBezTo>
                    <a:pt x="262" y="9"/>
                    <a:pt x="253" y="0"/>
                    <a:pt x="242" y="0"/>
                  </a:cubicBezTo>
                  <a:cubicBezTo>
                    <a:pt x="231" y="0"/>
                    <a:pt x="222" y="9"/>
                    <a:pt x="222" y="20"/>
                  </a:cubicBezTo>
                  <a:cubicBezTo>
                    <a:pt x="222" y="24"/>
                    <a:pt x="224" y="28"/>
                    <a:pt x="226" y="31"/>
                  </a:cubicBezTo>
                  <a:cubicBezTo>
                    <a:pt x="126" y="98"/>
                    <a:pt x="126" y="98"/>
                    <a:pt x="126" y="98"/>
                  </a:cubicBezTo>
                  <a:cubicBezTo>
                    <a:pt x="36" y="8"/>
                    <a:pt x="36" y="8"/>
                    <a:pt x="36" y="8"/>
                  </a:cubicBezTo>
                  <a:cubicBezTo>
                    <a:pt x="30" y="2"/>
                    <a:pt x="21" y="0"/>
                    <a:pt x="13" y="3"/>
                  </a:cubicBezTo>
                  <a:cubicBezTo>
                    <a:pt x="5" y="6"/>
                    <a:pt x="0" y="14"/>
                    <a:pt x="0" y="22"/>
                  </a:cubicBezTo>
                  <a:cubicBezTo>
                    <a:pt x="0" y="82"/>
                    <a:pt x="22" y="141"/>
                    <a:pt x="67" y="185"/>
                  </a:cubicBezTo>
                  <a:cubicBezTo>
                    <a:pt x="111" y="230"/>
                    <a:pt x="170" y="252"/>
                    <a:pt x="230" y="252"/>
                  </a:cubicBezTo>
                  <a:cubicBezTo>
                    <a:pt x="238" y="252"/>
                    <a:pt x="246" y="247"/>
                    <a:pt x="249" y="239"/>
                  </a:cubicBezTo>
                  <a:cubicBezTo>
                    <a:pt x="252" y="231"/>
                    <a:pt x="250" y="222"/>
                    <a:pt x="244" y="216"/>
                  </a:cubicBezTo>
                  <a:cubicBezTo>
                    <a:pt x="164" y="136"/>
                    <a:pt x="164" y="136"/>
                    <a:pt x="164" y="136"/>
                  </a:cubicBezTo>
                  <a:cubicBezTo>
                    <a:pt x="231" y="36"/>
                    <a:pt x="231" y="36"/>
                    <a:pt x="231" y="36"/>
                  </a:cubicBezTo>
                  <a:cubicBezTo>
                    <a:pt x="234" y="38"/>
                    <a:pt x="238" y="40"/>
                    <a:pt x="242" y="40"/>
                  </a:cubicBez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760435" y="2539431"/>
              <a:ext cx="197930" cy="174974"/>
            </a:xfrm>
            <a:custGeom>
              <a:rect l="l" t="t" r="r" b="b"/>
              <a:pathLst>
                <a:path w="130" h="115">
                  <a:moveTo>
                    <a:pt x="113" y="44"/>
                  </a:moveTo>
                  <a:cubicBezTo>
                    <a:pt x="112" y="42"/>
                    <a:pt x="110" y="39"/>
                    <a:pt x="108" y="38"/>
                  </a:cubicBezTo>
                  <a:cubicBezTo>
                    <a:pt x="90" y="28"/>
                    <a:pt x="73" y="16"/>
                    <a:pt x="58" y="0"/>
                  </a:cubicBezTo>
                  <a:cubicBezTo>
                    <a:pt x="57" y="0"/>
                    <a:pt x="57" y="0"/>
                    <a:pt x="57" y="0"/>
                  </a:cubicBezTo>
                  <a:cubicBezTo>
                    <a:pt x="57" y="0"/>
                    <a:pt x="57" y="0"/>
                    <a:pt x="57" y="0"/>
                  </a:cubicBezTo>
                  <a:cubicBezTo>
                    <a:pt x="1" y="100"/>
                    <a:pt x="1" y="100"/>
                    <a:pt x="1" y="100"/>
                  </a:cubicBezTo>
                  <a:cubicBezTo>
                    <a:pt x="0" y="103"/>
                    <a:pt x="0" y="107"/>
                    <a:pt x="1" y="110"/>
                  </a:cubicBezTo>
                  <a:cubicBezTo>
                    <a:pt x="3" y="113"/>
                    <a:pt x="6" y="115"/>
                    <a:pt x="10" y="115"/>
                  </a:cubicBezTo>
                  <a:cubicBezTo>
                    <a:pt x="120" y="115"/>
                    <a:pt x="120" y="115"/>
                    <a:pt x="120" y="115"/>
                  </a:cubicBezTo>
                  <a:cubicBezTo>
                    <a:pt x="123" y="115"/>
                    <a:pt x="126" y="114"/>
                    <a:pt x="128" y="111"/>
                  </a:cubicBezTo>
                  <a:cubicBezTo>
                    <a:pt x="130" y="109"/>
                    <a:pt x="130" y="105"/>
                    <a:pt x="129" y="102"/>
                  </a:cubicBezTo>
                  <a:lnTo>
                    <a:pt x="113" y="44"/>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TextBox 24"/>
          <p:cNvSpPr txBox="1"/>
          <p:nvPr/>
        </p:nvSpPr>
        <p:spPr>
          <a:xfrm>
            <a:off x="813478" y="2898857"/>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5" name="TextBox 25"/>
          <p:cNvSpPr txBox="1"/>
          <p:nvPr/>
        </p:nvSpPr>
        <p:spPr>
          <a:xfrm>
            <a:off x="3327554"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26" name="TextBox 26"/>
          <p:cNvSpPr txBox="1"/>
          <p:nvPr/>
        </p:nvSpPr>
        <p:spPr>
          <a:xfrm>
            <a:off x="5761334" y="2927670"/>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27" name="TextBox 27"/>
          <p:cNvSpPr txBox="1"/>
          <p:nvPr/>
        </p:nvSpPr>
        <p:spPr>
          <a:xfrm>
            <a:off x="8177256"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28" name="TextBox 28"/>
          <p:cNvSpPr txBox="1"/>
          <p:nvPr/>
        </p:nvSpPr>
        <p:spPr>
          <a:xfrm>
            <a:off x="10538979"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05</a:t>
            </a:r>
          </a:p>
        </p:txBody>
      </p:sp>
      <p:sp>
        <p:nvSpPr>
          <p:cNvPr id="29" name="TextBox 29"/>
          <p:cNvSpPr txBox="1"/>
          <p:nvPr/>
        </p:nvSpPr>
        <p:spPr>
          <a:xfrm>
            <a:off x="319130" y="374005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K近邻算法</a:t>
            </a:r>
          </a:p>
        </p:txBody>
      </p:sp>
      <p:sp>
        <p:nvSpPr>
          <p:cNvPr id="30" name="TextBox 30"/>
          <p:cNvSpPr txBox="1"/>
          <p:nvPr/>
        </p:nvSpPr>
        <p:spPr>
          <a:xfrm>
            <a:off x="271414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朴素贝叶斯分类器</a:t>
            </a:r>
          </a:p>
        </p:txBody>
      </p:sp>
      <p:sp>
        <p:nvSpPr>
          <p:cNvPr id="31" name="TextBox 31"/>
          <p:cNvSpPr txBox="1"/>
          <p:nvPr/>
        </p:nvSpPr>
        <p:spPr>
          <a:xfrm>
            <a:off x="514792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支持向量机</a:t>
            </a:r>
          </a:p>
        </p:txBody>
      </p:sp>
      <p:sp>
        <p:nvSpPr>
          <p:cNvPr id="32" name="TextBox 32"/>
          <p:cNvSpPr txBox="1"/>
          <p:nvPr/>
        </p:nvSpPr>
        <p:spPr>
          <a:xfrm>
            <a:off x="7563845"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层次聚类</a:t>
            </a:r>
          </a:p>
        </p:txBody>
      </p:sp>
      <p:sp>
        <p:nvSpPr>
          <p:cNvPr id="33" name="TextBox 33"/>
          <p:cNvSpPr txBox="1"/>
          <p:nvPr/>
        </p:nvSpPr>
        <p:spPr>
          <a:xfrm>
            <a:off x="9925569"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5">
                    <a:alpha val="100000"/>
                  </a:schemeClr>
                </a:solidFill>
                <a:latin typeface="Microsoft Yahei"/>
                <a:ea typeface="Microsoft Yahei"/>
                <a:cs typeface="Microsoft Yahei"/>
              </a:rPr>
              <a:t>K均值聚类</a:t>
            </a:r>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文本分类与聚类</a:t>
              </a:r>
            </a:p>
          </p:txBody>
        </p:sp>
      </p:grpSp>
      <p:sp>
        <p:nvSpPr>
          <p:cNvPr id="56" name="TextBox 56"/>
          <p:cNvSpPr txBox="1"/>
          <p:nvPr/>
        </p:nvSpPr>
        <p:spPr>
          <a:xfrm>
            <a:off x="200068"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根据一个样本在特征空间中的k个最相似（即特征空间中最邻近）的样本中的大多数属于哪一个类别，则该样本也属于这个类别。</a:t>
            </a:r>
          </a:p>
        </p:txBody>
      </p:sp>
      <p:sp>
        <p:nvSpPr>
          <p:cNvPr id="57" name="TextBox 57"/>
          <p:cNvSpPr txBox="1"/>
          <p:nvPr/>
        </p:nvSpPr>
        <p:spPr>
          <a:xfrm>
            <a:off x="271414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基于贝叶斯定理与特征条件独立假设的分类方法。</a:t>
            </a:r>
          </a:p>
        </p:txBody>
      </p:sp>
      <p:sp>
        <p:nvSpPr>
          <p:cNvPr id="58" name="TextBox 58"/>
          <p:cNvSpPr txBox="1"/>
          <p:nvPr/>
        </p:nvSpPr>
        <p:spPr>
          <a:xfrm>
            <a:off x="514792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找到一个超平面将不同类别的样本分开，并使得超平面两侧的空白区域（margin）最大。</a:t>
            </a:r>
          </a:p>
        </p:txBody>
      </p:sp>
      <p:sp>
        <p:nvSpPr>
          <p:cNvPr id="59" name="TextBox 59"/>
          <p:cNvSpPr txBox="1"/>
          <p:nvPr/>
        </p:nvSpPr>
        <p:spPr>
          <a:xfrm>
            <a:off x="7563845"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通过计算不同类别数据点间的相似度来创建一棵有层次的嵌套聚类树。</a:t>
            </a:r>
          </a:p>
        </p:txBody>
      </p:sp>
      <p:sp>
        <p:nvSpPr>
          <p:cNvPr id="60" name="TextBox 60"/>
          <p:cNvSpPr txBox="1"/>
          <p:nvPr/>
        </p:nvSpPr>
        <p:spPr>
          <a:xfrm>
            <a:off x="9925569"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将n个对象根据属性分为k个分割，每个分割代表一个聚类。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情感分析与观点挖掘</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基于预定义的情感词典，通过计算文本中正面和负面词汇的数量或比例来判断文本的情感倾向。</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机器学习方法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将情感分析视为分类问题，使用标注好的训练数据训练分类器，然后对新的文本进行情感分类。</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深度学习方法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利用神经网络模型自动学习文本的特征表示，并进行情感分类。常见的模型包括卷积神经网络（CNN）、循环神经网络（RNN）和长短期记忆网络（LSTM）等。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词典方法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https://d.book118.com/427113145122006041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2024-09-14T12:18:31.878</cp:lastPrinted>
  <dcterms:created xsi:type="dcterms:W3CDTF">2024-09-14T04:18:31Z</dcterms:created>
  <dcterms:modified xsi:type="dcterms:W3CDTF">2024-09-14T04:18:34Z</dcterms:modified>
</cp:coreProperties>
</file>