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7350E-E82D-4C53-8E17-9CD69087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72324-057F-4412-A33F-9B339AAD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E5E2-5E3A-4E09-8DC7-4D387BFD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968BB-5BA5-4270-B699-B37F1FE4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1918C-DCB5-4673-94B2-8DF44DC2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AE28F-8930-4202-95B8-84A9130EE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F43DB-D088-4D15-B331-42CBD0F5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ED97E-E2E8-4C2C-85CC-C3B59605A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D17DA-65B6-40D2-ACE6-2A755C9C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D6243-F4E7-4054-95E5-DFEE649C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A2526-CCF1-46C1-A9F7-A0D979547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6134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38841" y="2458651"/>
            <a:ext cx="3756025" cy="708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9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建方案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6948169" cy="3271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5"/>
              </a:spcBef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医疗帮建方案概述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医疗帮建方案的具体措施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医疗帮建方案的预期效果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461772" y="771731"/>
            <a:ext cx="8167369" cy="2991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医疗帮建方案的可行性分析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疗帮建方案的实施计划和时间表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543803" y="2007466"/>
            <a:ext cx="1136650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3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643735" y="1460539"/>
            <a:ext cx="2767329" cy="162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8"/>
              </a:lnSpc>
            </a:pPr>
            <a:endParaRPr lang="Arial" altLang="Arial" sz="100"/>
          </a:p>
          <a:p>
            <a:pPr marL="1372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我国医疗资源分布不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13214" indent="-514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城乡之间、地区之间的医疗资源分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存在明显差异，导致部分地区医疗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源匮乏，无法满足当地居民的基本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疗需求。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682692" y="4030595"/>
            <a:ext cx="2766695" cy="1239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24"/>
              </a:lnSpc>
            </a:pPr>
            <a:endParaRPr lang="Arial" altLang="Arial" sz="100"/>
          </a:p>
          <a:p>
            <a:pPr marL="23672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医疗帮建的必要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  <a:p>
            <a:pPr marL="16471" algn="l" rtl="0" eaLnBrk="0">
              <a:lnSpc>
                <a:spcPct val="94000"/>
              </a:lnSpc>
              <a:spcBef>
                <a:spcPts val="1517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为了改善医疗资源分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布不均的状况，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提高基层医疗服务水平，医疗帮建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64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为必要措施</a:t>
            </a: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textbox 33"/>
          <p:cNvSpPr/>
          <p:nvPr/>
        </p:nvSpPr>
        <p:spPr>
          <a:xfrm>
            <a:off x="6804723" y="5482444"/>
            <a:ext cx="4595495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医疗资源公平分配，促进基层医疗卫生事业发展，提高居民健康</a:t>
            </a:r>
            <a:endParaRPr lang="Microsoft YaHei" altLang="Microsoft YaHei" sz="1200"/>
          </a:p>
          <a:p>
            <a:pPr marL="12851" algn="l" rtl="0" eaLnBrk="0">
              <a:lnSpc>
                <a:spcPts val="2162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水平和生活质量，维护社会稳定和民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福祉。</a:t>
            </a:r>
            <a:endParaRPr lang="Microsoft YaHei" altLang="Microsoft YaHei" sz="1200"/>
          </a:p>
        </p:txBody>
      </p:sp>
      <p:sp>
        <p:nvSpPr>
          <p:cNvPr id="34" name="textbox 34"/>
          <p:cNvSpPr/>
          <p:nvPr/>
        </p:nvSpPr>
        <p:spPr>
          <a:xfrm>
            <a:off x="772902" y="5482444"/>
            <a:ext cx="4596129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医疗帮建，优化医疗资源配置，提高基层医疗服务能力，缓解看</a:t>
            </a:r>
            <a:endParaRPr lang="Microsoft YaHei" altLang="Microsoft YaHei" sz="1200"/>
          </a:p>
          <a:p>
            <a:pPr marL="13157" algn="l" rtl="0" eaLnBrk="0">
              <a:lnSpc>
                <a:spcPts val="2158"/>
              </a:lnSpc>
            </a:pP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病难、看病贵的问题，保障居民的基本医疗权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5" name="textbox 35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" name="path"/>
          <p:cNvSpPr/>
          <p:nvPr/>
        </p:nvSpPr>
        <p:spPr>
          <a:xfrm>
            <a:off x="818956" y="1448942"/>
            <a:ext cx="634795" cy="1685051"/>
          </a:xfrm>
          <a:custGeom>
            <a:rect l="0" t="0" r="0" b="0"/>
            <a:pathLst>
              <a:path w="999" h="2653">
                <a:moveTo>
                  <a:pt x="225" y="862"/>
                </a:moveTo>
                <a:cubicBezTo>
                  <a:pt x="225" y="851"/>
                  <a:pt x="234" y="843"/>
                  <a:pt x="245" y="843"/>
                </a:cubicBezTo>
                <a:lnTo>
                  <a:pt x="245" y="843"/>
                </a:lnTo>
                <a:lnTo>
                  <a:pt x="753" y="843"/>
                </a:lnTo>
                <a:lnTo>
                  <a:pt x="753" y="843"/>
                </a:lnTo>
                <a:lnTo>
                  <a:pt x="753" y="843"/>
                </a:lnTo>
                <a:cubicBezTo>
                  <a:pt x="764" y="843"/>
                  <a:pt x="772" y="851"/>
                  <a:pt x="772" y="862"/>
                </a:cubicBezTo>
                <a:lnTo>
                  <a:pt x="772" y="862"/>
                </a:lnTo>
                <a:cubicBezTo>
                  <a:pt x="772" y="862"/>
                  <a:pt x="772" y="862"/>
                  <a:pt x="772" y="862"/>
                </a:cubicBezTo>
                <a:lnTo>
                  <a:pt x="772" y="862"/>
                </a:lnTo>
                <a:lnTo>
                  <a:pt x="772" y="1420"/>
                </a:lnTo>
                <a:lnTo>
                  <a:pt x="772" y="1420"/>
                </a:lnTo>
                <a:lnTo>
                  <a:pt x="772" y="1420"/>
                </a:lnTo>
                <a:cubicBezTo>
                  <a:pt x="772" y="1431"/>
                  <a:pt x="764" y="1439"/>
                  <a:pt x="753" y="1439"/>
                </a:cubicBezTo>
                <a:lnTo>
                  <a:pt x="753" y="1439"/>
                </a:lnTo>
                <a:lnTo>
                  <a:pt x="245" y="1439"/>
                </a:lnTo>
                <a:lnTo>
                  <a:pt x="245" y="1439"/>
                </a:lnTo>
                <a:lnTo>
                  <a:pt x="245" y="1439"/>
                </a:lnTo>
                <a:cubicBezTo>
                  <a:pt x="234" y="1439"/>
                  <a:pt x="225" y="1431"/>
                  <a:pt x="225" y="1420"/>
                </a:cubicBezTo>
                <a:lnTo>
                  <a:pt x="225" y="862"/>
                </a:lnTo>
                <a:close/>
              </a:path>
              <a:path w="999" h="2653">
                <a:moveTo>
                  <a:pt x="103" y="745"/>
                </a:moveTo>
                <a:cubicBezTo>
                  <a:pt x="108" y="702"/>
                  <a:pt x="147" y="672"/>
                  <a:pt x="190" y="678"/>
                </a:cubicBez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cubicBezTo>
                  <a:pt x="232" y="684"/>
                  <a:pt x="262" y="723"/>
                  <a:pt x="256" y="765"/>
                </a:cubicBezTo>
                <a:lnTo>
                  <a:pt x="256" y="765"/>
                </a:lnTo>
                <a:cubicBezTo>
                  <a:pt x="256" y="765"/>
                  <a:pt x="256" y="765"/>
                  <a:pt x="256" y="765"/>
                </a:cubicBezTo>
                <a:lnTo>
                  <a:pt x="256" y="765"/>
                </a:lnTo>
                <a:lnTo>
                  <a:pt x="163" y="1461"/>
                </a:lnTo>
                <a:lnTo>
                  <a:pt x="163" y="1461"/>
                </a:lnTo>
                <a:lnTo>
                  <a:pt x="163" y="1461"/>
                </a:lnTo>
                <a:cubicBezTo>
                  <a:pt x="158" y="1503"/>
                  <a:pt x="119" y="1533"/>
                  <a:pt x="76" y="1527"/>
                </a:cubicBez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cubicBezTo>
                  <a:pt x="34" y="1521"/>
                  <a:pt x="4" y="1482"/>
                  <a:pt x="10" y="1440"/>
                </a:cubicBezTo>
                <a:lnTo>
                  <a:pt x="103" y="745"/>
                </a:lnTo>
                <a:close/>
              </a:path>
              <a:path w="999" h="2653">
                <a:moveTo>
                  <a:pt x="895" y="745"/>
                </a:moveTo>
                <a:cubicBezTo>
                  <a:pt x="889" y="702"/>
                  <a:pt x="850" y="672"/>
                  <a:pt x="808" y="678"/>
                </a:cubicBez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cubicBezTo>
                  <a:pt x="765" y="684"/>
                  <a:pt x="736" y="723"/>
                  <a:pt x="741" y="765"/>
                </a:cubicBezTo>
                <a:lnTo>
                  <a:pt x="741" y="765"/>
                </a:lnTo>
                <a:cubicBezTo>
                  <a:pt x="741" y="765"/>
                  <a:pt x="741" y="765"/>
                  <a:pt x="741" y="765"/>
                </a:cubicBezTo>
                <a:lnTo>
                  <a:pt x="741" y="765"/>
                </a:lnTo>
                <a:lnTo>
                  <a:pt x="835" y="1468"/>
                </a:lnTo>
                <a:lnTo>
                  <a:pt x="835" y="1468"/>
                </a:lnTo>
                <a:lnTo>
                  <a:pt x="835" y="1468"/>
                </a:lnTo>
                <a:cubicBezTo>
                  <a:pt x="841" y="1511"/>
                  <a:pt x="880" y="1541"/>
                  <a:pt x="922" y="1535"/>
                </a:cubicBez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cubicBezTo>
                  <a:pt x="965" y="1529"/>
                  <a:pt x="995" y="1490"/>
                  <a:pt x="989" y="1448"/>
                </a:cubicBezTo>
                <a:lnTo>
                  <a:pt x="895" y="745"/>
                </a:lnTo>
                <a:close/>
              </a:path>
              <a:path w="999" h="2653">
                <a:moveTo>
                  <a:pt x="770" y="1402"/>
                </a:moveTo>
                <a:cubicBezTo>
                  <a:pt x="766" y="1334"/>
                  <a:pt x="709" y="1281"/>
                  <a:pt x="641" y="1284"/>
                </a:cubicBez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cubicBezTo>
                  <a:pt x="573" y="1288"/>
                  <a:pt x="520" y="1345"/>
                  <a:pt x="523" y="1413"/>
                </a:cubicBezTo>
                <a:lnTo>
                  <a:pt x="523" y="1413"/>
                </a:lnTo>
                <a:cubicBezTo>
                  <a:pt x="523" y="1413"/>
                  <a:pt x="523" y="1413"/>
                  <a:pt x="523" y="1413"/>
                </a:cubicBezTo>
                <a:lnTo>
                  <a:pt x="523" y="1413"/>
                </a:lnTo>
                <a:lnTo>
                  <a:pt x="576" y="2530"/>
                </a:lnTo>
                <a:lnTo>
                  <a:pt x="576" y="2530"/>
                </a:lnTo>
                <a:lnTo>
                  <a:pt x="576" y="2530"/>
                </a:lnTo>
                <a:cubicBezTo>
                  <a:pt x="579" y="2598"/>
                  <a:pt x="637" y="2651"/>
                  <a:pt x="705" y="2647"/>
                </a:cubicBez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cubicBezTo>
                  <a:pt x="773" y="2644"/>
                  <a:pt x="826" y="2586"/>
                  <a:pt x="823" y="2518"/>
                </a:cubicBezTo>
                <a:lnTo>
                  <a:pt x="770" y="1402"/>
                </a:lnTo>
                <a:close/>
              </a:path>
              <a:path w="999" h="2653">
                <a:moveTo>
                  <a:pt x="222" y="1402"/>
                </a:moveTo>
                <a:cubicBezTo>
                  <a:pt x="225" y="1334"/>
                  <a:pt x="283" y="1281"/>
                  <a:pt x="351" y="1284"/>
                </a:cubicBez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cubicBezTo>
                  <a:pt x="419" y="1288"/>
                  <a:pt x="472" y="1345"/>
                  <a:pt x="468" y="1413"/>
                </a:cubicBezTo>
                <a:lnTo>
                  <a:pt x="468" y="1413"/>
                </a:lnTo>
                <a:cubicBezTo>
                  <a:pt x="468" y="1413"/>
                  <a:pt x="468" y="1413"/>
                  <a:pt x="468" y="1413"/>
                </a:cubicBezTo>
                <a:lnTo>
                  <a:pt x="468" y="1413"/>
                </a:lnTo>
                <a:lnTo>
                  <a:pt x="416" y="2530"/>
                </a:lnTo>
                <a:lnTo>
                  <a:pt x="416" y="2530"/>
                </a:lnTo>
                <a:lnTo>
                  <a:pt x="416" y="2530"/>
                </a:lnTo>
                <a:cubicBezTo>
                  <a:pt x="412" y="2598"/>
                  <a:pt x="355" y="2651"/>
                  <a:pt x="286" y="2647"/>
                </a:cubicBez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cubicBezTo>
                  <a:pt x="218" y="2644"/>
                  <a:pt x="166" y="2586"/>
                  <a:pt x="169" y="2518"/>
                </a:cubicBezTo>
                <a:lnTo>
                  <a:pt x="222" y="1402"/>
                </a:lnTo>
                <a:close/>
              </a:path>
              <a:path w="999" h="2653">
                <a:moveTo>
                  <a:pt x="432" y="12"/>
                </a:moveTo>
                <a:cubicBezTo>
                  <a:pt x="486" y="0"/>
                  <a:pt x="550" y="6"/>
                  <a:pt x="601" y="36"/>
                </a:cubicBezTo>
                <a:lnTo>
                  <a:pt x="601" y="36"/>
                </a:lnTo>
                <a:cubicBezTo>
                  <a:pt x="647" y="66"/>
                  <a:pt x="674" y="120"/>
                  <a:pt x="671" y="175"/>
                </a:cubicBezTo>
                <a:lnTo>
                  <a:pt x="671" y="175"/>
                </a:lnTo>
                <a:cubicBezTo>
                  <a:pt x="668" y="211"/>
                  <a:pt x="677" y="247"/>
                  <a:pt x="674" y="283"/>
                </a:cubicBezTo>
                <a:lnTo>
                  <a:pt x="674" y="283"/>
                </a:lnTo>
                <a:cubicBezTo>
                  <a:pt x="662" y="320"/>
                  <a:pt x="635" y="347"/>
                  <a:pt x="620" y="380"/>
                </a:cubicBezTo>
                <a:lnTo>
                  <a:pt x="620" y="380"/>
                </a:lnTo>
                <a:cubicBezTo>
                  <a:pt x="598" y="428"/>
                  <a:pt x="556" y="474"/>
                  <a:pt x="499" y="474"/>
                </a:cubicBezTo>
                <a:lnTo>
                  <a:pt x="499" y="474"/>
                </a:lnTo>
                <a:cubicBezTo>
                  <a:pt x="438" y="480"/>
                  <a:pt x="390" y="431"/>
                  <a:pt x="365" y="380"/>
                </a:cubicBezTo>
                <a:lnTo>
                  <a:pt x="365" y="380"/>
                </a:lnTo>
                <a:cubicBezTo>
                  <a:pt x="350" y="347"/>
                  <a:pt x="323" y="317"/>
                  <a:pt x="311" y="283"/>
                </a:cubicBezTo>
                <a:lnTo>
                  <a:pt x="311" y="283"/>
                </a:lnTo>
                <a:cubicBezTo>
                  <a:pt x="311" y="235"/>
                  <a:pt x="308" y="187"/>
                  <a:pt x="317" y="138"/>
                </a:cubicBezTo>
                <a:lnTo>
                  <a:pt x="317" y="138"/>
                </a:lnTo>
                <a:cubicBezTo>
                  <a:pt x="329" y="81"/>
                  <a:pt x="371" y="27"/>
                  <a:pt x="432" y="12"/>
                </a:cubicBezTo>
                <a:moveTo>
                  <a:pt x="365" y="241"/>
                </a:moveTo>
                <a:cubicBezTo>
                  <a:pt x="374" y="302"/>
                  <a:pt x="390" y="365"/>
                  <a:pt x="432" y="410"/>
                </a:cubicBezTo>
                <a:lnTo>
                  <a:pt x="432" y="410"/>
                </a:lnTo>
                <a:cubicBezTo>
                  <a:pt x="459" y="438"/>
                  <a:pt x="508" y="447"/>
                  <a:pt x="541" y="422"/>
                </a:cubicBezTo>
                <a:lnTo>
                  <a:pt x="541" y="422"/>
                </a:lnTo>
                <a:cubicBezTo>
                  <a:pt x="601" y="374"/>
                  <a:pt x="614" y="293"/>
                  <a:pt x="623" y="220"/>
                </a:cubicBezTo>
                <a:lnTo>
                  <a:pt x="623" y="220"/>
                </a:lnTo>
                <a:cubicBezTo>
                  <a:pt x="595" y="205"/>
                  <a:pt x="568" y="187"/>
                  <a:pt x="547" y="163"/>
                </a:cubicBezTo>
                <a:lnTo>
                  <a:pt x="547" y="163"/>
                </a:lnTo>
                <a:cubicBezTo>
                  <a:pt x="496" y="208"/>
                  <a:pt x="432" y="235"/>
                  <a:pt x="365" y="241"/>
                </a:cubicBezTo>
              </a:path>
              <a:path w="999" h="2653">
                <a:moveTo>
                  <a:pt x="242" y="498"/>
                </a:moveTo>
                <a:cubicBezTo>
                  <a:pt x="281" y="474"/>
                  <a:pt x="323" y="465"/>
                  <a:pt x="366" y="447"/>
                </a:cubicBezTo>
                <a:lnTo>
                  <a:pt x="366" y="447"/>
                </a:lnTo>
                <a:cubicBezTo>
                  <a:pt x="372" y="456"/>
                  <a:pt x="378" y="471"/>
                  <a:pt x="384" y="477"/>
                </a:cubicBezTo>
                <a:lnTo>
                  <a:pt x="384" y="477"/>
                </a:lnTo>
                <a:cubicBezTo>
                  <a:pt x="375" y="483"/>
                  <a:pt x="362" y="492"/>
                  <a:pt x="356" y="495"/>
                </a:cubicBezTo>
                <a:lnTo>
                  <a:pt x="356" y="495"/>
                </a:lnTo>
                <a:cubicBezTo>
                  <a:pt x="390" y="609"/>
                  <a:pt x="426" y="724"/>
                  <a:pt x="456" y="839"/>
                </a:cubicBezTo>
                <a:lnTo>
                  <a:pt x="456" y="839"/>
                </a:lnTo>
                <a:cubicBezTo>
                  <a:pt x="462" y="763"/>
                  <a:pt x="468" y="688"/>
                  <a:pt x="471" y="612"/>
                </a:cubicBezTo>
                <a:lnTo>
                  <a:pt x="471" y="612"/>
                </a:lnTo>
                <a:cubicBezTo>
                  <a:pt x="486" y="609"/>
                  <a:pt x="502" y="609"/>
                  <a:pt x="517" y="609"/>
                </a:cubicBezTo>
                <a:lnTo>
                  <a:pt x="517" y="609"/>
                </a:lnTo>
                <a:cubicBezTo>
                  <a:pt x="517" y="688"/>
                  <a:pt x="523" y="763"/>
                  <a:pt x="529" y="839"/>
                </a:cubicBezTo>
                <a:lnTo>
                  <a:pt x="529" y="839"/>
                </a:lnTo>
                <a:cubicBezTo>
                  <a:pt x="562" y="724"/>
                  <a:pt x="601" y="609"/>
                  <a:pt x="632" y="495"/>
                </a:cubicBezTo>
                <a:lnTo>
                  <a:pt x="632" y="495"/>
                </a:lnTo>
                <a:cubicBezTo>
                  <a:pt x="601" y="489"/>
                  <a:pt x="607" y="468"/>
                  <a:pt x="616" y="450"/>
                </a:cubicBezTo>
                <a:lnTo>
                  <a:pt x="616" y="450"/>
                </a:lnTo>
                <a:cubicBezTo>
                  <a:pt x="689" y="468"/>
                  <a:pt x="762" y="495"/>
                  <a:pt x="810" y="552"/>
                </a:cubicBezTo>
                <a:lnTo>
                  <a:pt x="810" y="552"/>
                </a:lnTo>
                <a:cubicBezTo>
                  <a:pt x="870" y="615"/>
                  <a:pt x="898" y="706"/>
                  <a:pt x="888" y="790"/>
                </a:cubicBezTo>
                <a:lnTo>
                  <a:pt x="888" y="790"/>
                </a:lnTo>
                <a:cubicBezTo>
                  <a:pt x="861" y="839"/>
                  <a:pt x="801" y="845"/>
                  <a:pt x="752" y="848"/>
                </a:cubicBezTo>
                <a:lnTo>
                  <a:pt x="752" y="848"/>
                </a:lnTo>
                <a:cubicBezTo>
                  <a:pt x="665" y="902"/>
                  <a:pt x="562" y="914"/>
                  <a:pt x="462" y="911"/>
                </a:cubicBezTo>
                <a:lnTo>
                  <a:pt x="462" y="911"/>
                </a:lnTo>
                <a:cubicBezTo>
                  <a:pt x="384" y="908"/>
                  <a:pt x="302" y="896"/>
                  <a:pt x="239" y="848"/>
                </a:cubicBezTo>
                <a:lnTo>
                  <a:pt x="239" y="848"/>
                </a:lnTo>
                <a:cubicBezTo>
                  <a:pt x="184" y="845"/>
                  <a:pt x="115" y="839"/>
                  <a:pt x="96" y="778"/>
                </a:cubicBezTo>
                <a:lnTo>
                  <a:pt x="96" y="778"/>
                </a:lnTo>
                <a:cubicBezTo>
                  <a:pt x="87" y="667"/>
                  <a:pt x="145" y="555"/>
                  <a:pt x="242" y="498"/>
                </a:cubicBezTo>
                <a:moveTo>
                  <a:pt x="592" y="769"/>
                </a:moveTo>
                <a:cubicBezTo>
                  <a:pt x="595" y="775"/>
                  <a:pt x="598" y="781"/>
                  <a:pt x="601" y="787"/>
                </a:cubicBezTo>
                <a:lnTo>
                  <a:pt x="601" y="787"/>
                </a:lnTo>
                <a:cubicBezTo>
                  <a:pt x="638" y="790"/>
                  <a:pt x="674" y="784"/>
                  <a:pt x="707" y="775"/>
                </a:cubicBezTo>
                <a:lnTo>
                  <a:pt x="707" y="775"/>
                </a:lnTo>
                <a:cubicBezTo>
                  <a:pt x="722" y="772"/>
                  <a:pt x="728" y="760"/>
                  <a:pt x="731" y="748"/>
                </a:cubicBezTo>
                <a:lnTo>
                  <a:pt x="731" y="748"/>
                </a:lnTo>
                <a:cubicBezTo>
                  <a:pt x="686" y="763"/>
                  <a:pt x="638" y="769"/>
                  <a:pt x="592" y="76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6807704" y="1465862"/>
            <a:ext cx="607745" cy="1671275"/>
          </a:xfrm>
          <a:custGeom>
            <a:rect l="0" t="0" r="0" b="0"/>
            <a:pathLst>
              <a:path w="957" h="2631">
                <a:moveTo>
                  <a:pt x="212" y="835"/>
                </a:moveTo>
                <a:cubicBezTo>
                  <a:pt x="212" y="824"/>
                  <a:pt x="220" y="816"/>
                  <a:pt x="230" y="816"/>
                </a:cubicBezTo>
                <a:lnTo>
                  <a:pt x="230" y="816"/>
                </a:lnTo>
                <a:lnTo>
                  <a:pt x="723" y="816"/>
                </a:lnTo>
                <a:lnTo>
                  <a:pt x="723" y="816"/>
                </a:lnTo>
                <a:lnTo>
                  <a:pt x="723" y="816"/>
                </a:lnTo>
                <a:cubicBezTo>
                  <a:pt x="733" y="816"/>
                  <a:pt x="741" y="824"/>
                  <a:pt x="741" y="835"/>
                </a:cubicBezTo>
                <a:lnTo>
                  <a:pt x="741" y="835"/>
                </a:lnTo>
                <a:cubicBezTo>
                  <a:pt x="741" y="835"/>
                  <a:pt x="741" y="835"/>
                  <a:pt x="741" y="835"/>
                </a:cubicBezTo>
                <a:lnTo>
                  <a:pt x="741" y="835"/>
                </a:lnTo>
                <a:lnTo>
                  <a:pt x="741" y="1394"/>
                </a:lnTo>
                <a:lnTo>
                  <a:pt x="741" y="1394"/>
                </a:lnTo>
                <a:lnTo>
                  <a:pt x="741" y="1394"/>
                </a:lnTo>
                <a:cubicBezTo>
                  <a:pt x="741" y="1404"/>
                  <a:pt x="733" y="1413"/>
                  <a:pt x="723" y="1413"/>
                </a:cubicBezTo>
                <a:lnTo>
                  <a:pt x="723" y="1413"/>
                </a:lnTo>
                <a:lnTo>
                  <a:pt x="230" y="1413"/>
                </a:lnTo>
                <a:lnTo>
                  <a:pt x="230" y="1413"/>
                </a:lnTo>
                <a:lnTo>
                  <a:pt x="230" y="1413"/>
                </a:lnTo>
                <a:cubicBezTo>
                  <a:pt x="220" y="1413"/>
                  <a:pt x="212" y="1404"/>
                  <a:pt x="212" y="1394"/>
                </a:cubicBezTo>
                <a:lnTo>
                  <a:pt x="212" y="835"/>
                </a:lnTo>
                <a:close/>
              </a:path>
              <a:path w="957" h="2631">
                <a:moveTo>
                  <a:pt x="103" y="718"/>
                </a:moveTo>
                <a:cubicBezTo>
                  <a:pt x="108" y="676"/>
                  <a:pt x="147" y="646"/>
                  <a:pt x="190" y="651"/>
                </a:cubicBez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cubicBezTo>
                  <a:pt x="232" y="657"/>
                  <a:pt x="262" y="696"/>
                  <a:pt x="256" y="739"/>
                </a:cubicBezTo>
                <a:lnTo>
                  <a:pt x="256" y="739"/>
                </a:lnTo>
                <a:cubicBezTo>
                  <a:pt x="256" y="739"/>
                  <a:pt x="256" y="739"/>
                  <a:pt x="256" y="739"/>
                </a:cubicBezTo>
                <a:lnTo>
                  <a:pt x="256" y="739"/>
                </a:lnTo>
                <a:lnTo>
                  <a:pt x="163" y="1434"/>
                </a:lnTo>
                <a:lnTo>
                  <a:pt x="163" y="1434"/>
                </a:lnTo>
                <a:lnTo>
                  <a:pt x="163" y="1434"/>
                </a:lnTo>
                <a:cubicBezTo>
                  <a:pt x="158" y="1476"/>
                  <a:pt x="119" y="1506"/>
                  <a:pt x="76" y="1500"/>
                </a:cubicBezTo>
                <a:lnTo>
                  <a:pt x="76" y="1500"/>
                </a:lnTo>
                <a:lnTo>
                  <a:pt x="76" y="1500"/>
                </a:lnTo>
                <a:lnTo>
                  <a:pt x="76" y="1500"/>
                </a:lnTo>
                <a:cubicBezTo>
                  <a:pt x="34" y="1495"/>
                  <a:pt x="4" y="1456"/>
                  <a:pt x="10" y="1413"/>
                </a:cubicBezTo>
                <a:lnTo>
                  <a:pt x="103" y="718"/>
                </a:lnTo>
                <a:close/>
              </a:path>
              <a:path w="957" h="2631">
                <a:moveTo>
                  <a:pt x="852" y="718"/>
                </a:moveTo>
                <a:cubicBezTo>
                  <a:pt x="847" y="676"/>
                  <a:pt x="808" y="646"/>
                  <a:pt x="765" y="652"/>
                </a:cubicBez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cubicBezTo>
                  <a:pt x="723" y="657"/>
                  <a:pt x="693" y="696"/>
                  <a:pt x="699" y="739"/>
                </a:cubicBezTo>
                <a:lnTo>
                  <a:pt x="699" y="739"/>
                </a:lnTo>
                <a:cubicBezTo>
                  <a:pt x="699" y="739"/>
                  <a:pt x="699" y="739"/>
                  <a:pt x="699" y="739"/>
                </a:cubicBezTo>
                <a:lnTo>
                  <a:pt x="699" y="739"/>
                </a:lnTo>
                <a:lnTo>
                  <a:pt x="793" y="1442"/>
                </a:lnTo>
                <a:lnTo>
                  <a:pt x="793" y="1442"/>
                </a:lnTo>
                <a:lnTo>
                  <a:pt x="793" y="1442"/>
                </a:lnTo>
                <a:cubicBezTo>
                  <a:pt x="798" y="1484"/>
                  <a:pt x="837" y="1514"/>
                  <a:pt x="880" y="1508"/>
                </a:cubicBezTo>
                <a:lnTo>
                  <a:pt x="880" y="1508"/>
                </a:lnTo>
                <a:lnTo>
                  <a:pt x="880" y="1508"/>
                </a:lnTo>
                <a:lnTo>
                  <a:pt x="880" y="1508"/>
                </a:lnTo>
                <a:cubicBezTo>
                  <a:pt x="922" y="1503"/>
                  <a:pt x="952" y="1464"/>
                  <a:pt x="946" y="1421"/>
                </a:cubicBezTo>
                <a:lnTo>
                  <a:pt x="852" y="718"/>
                </a:lnTo>
                <a:close/>
              </a:path>
              <a:path w="957" h="2631">
                <a:moveTo>
                  <a:pt x="684" y="461"/>
                </a:moveTo>
                <a:cubicBezTo>
                  <a:pt x="681" y="333"/>
                  <a:pt x="704" y="184"/>
                  <a:pt x="621" y="73"/>
                </a:cubicBezTo>
                <a:lnTo>
                  <a:pt x="621" y="73"/>
                </a:lnTo>
                <a:cubicBezTo>
                  <a:pt x="547" y="-26"/>
                  <a:pt x="369" y="-3"/>
                  <a:pt x="315" y="107"/>
                </a:cubicBezTo>
                <a:lnTo>
                  <a:pt x="315" y="107"/>
                </a:lnTo>
                <a:cubicBezTo>
                  <a:pt x="260" y="219"/>
                  <a:pt x="275" y="344"/>
                  <a:pt x="275" y="464"/>
                </a:cubicBezTo>
                <a:lnTo>
                  <a:pt x="275" y="464"/>
                </a:lnTo>
                <a:cubicBezTo>
                  <a:pt x="166" y="516"/>
                  <a:pt x="94" y="633"/>
                  <a:pt x="106" y="756"/>
                </a:cubicBezTo>
                <a:lnTo>
                  <a:pt x="106" y="756"/>
                </a:lnTo>
                <a:cubicBezTo>
                  <a:pt x="106" y="756"/>
                  <a:pt x="106" y="756"/>
                  <a:pt x="108" y="759"/>
                </a:cubicBezTo>
                <a:lnTo>
                  <a:pt x="108" y="759"/>
                </a:lnTo>
                <a:cubicBezTo>
                  <a:pt x="131" y="807"/>
                  <a:pt x="189" y="810"/>
                  <a:pt x="235" y="816"/>
                </a:cubicBezTo>
                <a:lnTo>
                  <a:pt x="235" y="816"/>
                </a:lnTo>
                <a:cubicBezTo>
                  <a:pt x="275" y="836"/>
                  <a:pt x="312" y="859"/>
                  <a:pt x="355" y="865"/>
                </a:cubicBezTo>
                <a:lnTo>
                  <a:pt x="355" y="865"/>
                </a:lnTo>
                <a:cubicBezTo>
                  <a:pt x="475" y="887"/>
                  <a:pt x="610" y="885"/>
                  <a:pt x="719" y="819"/>
                </a:cubicBezTo>
                <a:lnTo>
                  <a:pt x="719" y="819"/>
                </a:lnTo>
                <a:cubicBezTo>
                  <a:pt x="765" y="807"/>
                  <a:pt x="833" y="813"/>
                  <a:pt x="853" y="759"/>
                </a:cubicBezTo>
                <a:lnTo>
                  <a:pt x="853" y="759"/>
                </a:lnTo>
                <a:cubicBezTo>
                  <a:pt x="873" y="636"/>
                  <a:pt x="793" y="516"/>
                  <a:pt x="684" y="461"/>
                </a:cubicBezTo>
                <a:moveTo>
                  <a:pt x="607" y="464"/>
                </a:moveTo>
                <a:cubicBezTo>
                  <a:pt x="621" y="496"/>
                  <a:pt x="638" y="527"/>
                  <a:pt x="656" y="562"/>
                </a:cubicBezTo>
                <a:lnTo>
                  <a:pt x="656" y="562"/>
                </a:lnTo>
                <a:cubicBezTo>
                  <a:pt x="618" y="562"/>
                  <a:pt x="581" y="564"/>
                  <a:pt x="544" y="562"/>
                </a:cubicBezTo>
                <a:lnTo>
                  <a:pt x="544" y="562"/>
                </a:lnTo>
                <a:cubicBezTo>
                  <a:pt x="564" y="530"/>
                  <a:pt x="584" y="499"/>
                  <a:pt x="607" y="464"/>
                </a:cubicBezTo>
                <a:moveTo>
                  <a:pt x="481" y="599"/>
                </a:moveTo>
                <a:cubicBezTo>
                  <a:pt x="461" y="553"/>
                  <a:pt x="404" y="470"/>
                  <a:pt x="404" y="470"/>
                </a:cubicBezTo>
                <a:lnTo>
                  <a:pt x="404" y="470"/>
                </a:lnTo>
                <a:cubicBezTo>
                  <a:pt x="404" y="470"/>
                  <a:pt x="401" y="447"/>
                  <a:pt x="398" y="436"/>
                </a:cubicBezTo>
                <a:lnTo>
                  <a:pt x="398" y="436"/>
                </a:lnTo>
                <a:cubicBezTo>
                  <a:pt x="429" y="450"/>
                  <a:pt x="464" y="467"/>
                  <a:pt x="498" y="461"/>
                </a:cubicBezTo>
                <a:lnTo>
                  <a:pt x="498" y="461"/>
                </a:lnTo>
                <a:cubicBezTo>
                  <a:pt x="524" y="459"/>
                  <a:pt x="544" y="441"/>
                  <a:pt x="567" y="430"/>
                </a:cubicBezTo>
                <a:lnTo>
                  <a:pt x="567" y="430"/>
                </a:lnTo>
                <a:cubicBezTo>
                  <a:pt x="567" y="436"/>
                  <a:pt x="567" y="444"/>
                  <a:pt x="567" y="450"/>
                </a:cubicBezTo>
                <a:lnTo>
                  <a:pt x="567" y="450"/>
                </a:lnTo>
                <a:cubicBezTo>
                  <a:pt x="547" y="504"/>
                  <a:pt x="504" y="544"/>
                  <a:pt x="481" y="599"/>
                </a:cubicBezTo>
                <a:moveTo>
                  <a:pt x="641" y="233"/>
                </a:moveTo>
                <a:cubicBezTo>
                  <a:pt x="667" y="264"/>
                  <a:pt x="644" y="301"/>
                  <a:pt x="624" y="327"/>
                </a:cubicBezTo>
                <a:lnTo>
                  <a:pt x="624" y="327"/>
                </a:lnTo>
                <a:cubicBezTo>
                  <a:pt x="627" y="307"/>
                  <a:pt x="636" y="264"/>
                  <a:pt x="636" y="264"/>
                </a:cubicBezTo>
                <a:lnTo>
                  <a:pt x="636" y="264"/>
                </a:lnTo>
                <a:lnTo>
                  <a:pt x="641" y="233"/>
                </a:lnTo>
                <a:close/>
                <a:moveTo>
                  <a:pt x="530" y="167"/>
                </a:moveTo>
                <a:cubicBezTo>
                  <a:pt x="544" y="193"/>
                  <a:pt x="567" y="216"/>
                  <a:pt x="590" y="233"/>
                </a:cubicBezTo>
                <a:lnTo>
                  <a:pt x="590" y="233"/>
                </a:lnTo>
                <a:cubicBezTo>
                  <a:pt x="598" y="239"/>
                  <a:pt x="610" y="244"/>
                  <a:pt x="610" y="244"/>
                </a:cubicBezTo>
                <a:lnTo>
                  <a:pt x="610" y="244"/>
                </a:lnTo>
                <a:cubicBezTo>
                  <a:pt x="601" y="261"/>
                  <a:pt x="601" y="261"/>
                  <a:pt x="601" y="261"/>
                </a:cubicBezTo>
                <a:lnTo>
                  <a:pt x="601" y="261"/>
                </a:lnTo>
                <a:cubicBezTo>
                  <a:pt x="601" y="261"/>
                  <a:pt x="575" y="367"/>
                  <a:pt x="532" y="404"/>
                </a:cubicBezTo>
                <a:lnTo>
                  <a:pt x="532" y="404"/>
                </a:lnTo>
                <a:cubicBezTo>
                  <a:pt x="507" y="430"/>
                  <a:pt x="455" y="436"/>
                  <a:pt x="429" y="404"/>
                </a:cubicBezTo>
                <a:lnTo>
                  <a:pt x="429" y="404"/>
                </a:lnTo>
                <a:cubicBezTo>
                  <a:pt x="386" y="364"/>
                  <a:pt x="369" y="307"/>
                  <a:pt x="361" y="253"/>
                </a:cubicBezTo>
                <a:lnTo>
                  <a:pt x="361" y="253"/>
                </a:lnTo>
                <a:cubicBezTo>
                  <a:pt x="426" y="244"/>
                  <a:pt x="487" y="213"/>
                  <a:pt x="530" y="167"/>
                </a:cubicBezTo>
                <a:moveTo>
                  <a:pt x="335" y="327"/>
                </a:moveTo>
                <a:cubicBezTo>
                  <a:pt x="318" y="301"/>
                  <a:pt x="306" y="273"/>
                  <a:pt x="306" y="244"/>
                </a:cubicBezTo>
                <a:lnTo>
                  <a:pt x="306" y="244"/>
                </a:lnTo>
                <a:cubicBezTo>
                  <a:pt x="341" y="256"/>
                  <a:pt x="329" y="299"/>
                  <a:pt x="335" y="327"/>
                </a:cubicBezTo>
                <a:moveTo>
                  <a:pt x="312" y="562"/>
                </a:moveTo>
                <a:cubicBezTo>
                  <a:pt x="312" y="562"/>
                  <a:pt x="329" y="504"/>
                  <a:pt x="358" y="464"/>
                </a:cubicBezTo>
                <a:lnTo>
                  <a:pt x="358" y="464"/>
                </a:lnTo>
                <a:cubicBezTo>
                  <a:pt x="381" y="504"/>
                  <a:pt x="381" y="504"/>
                  <a:pt x="381" y="504"/>
                </a:cubicBezTo>
                <a:lnTo>
                  <a:pt x="381" y="504"/>
                </a:lnTo>
                <a:cubicBezTo>
                  <a:pt x="381" y="504"/>
                  <a:pt x="406" y="542"/>
                  <a:pt x="418" y="562"/>
                </a:cubicBezTo>
                <a:lnTo>
                  <a:pt x="418" y="562"/>
                </a:lnTo>
                <a:cubicBezTo>
                  <a:pt x="384" y="564"/>
                  <a:pt x="312" y="562"/>
                  <a:pt x="312" y="562"/>
                </a:cubicBezTo>
                <a:moveTo>
                  <a:pt x="461" y="842"/>
                </a:moveTo>
                <a:cubicBezTo>
                  <a:pt x="461" y="842"/>
                  <a:pt x="392" y="682"/>
                  <a:pt x="363" y="599"/>
                </a:cubicBezTo>
                <a:lnTo>
                  <a:pt x="363" y="599"/>
                </a:lnTo>
                <a:cubicBezTo>
                  <a:pt x="389" y="599"/>
                  <a:pt x="415" y="602"/>
                  <a:pt x="441" y="602"/>
                </a:cubicBezTo>
                <a:lnTo>
                  <a:pt x="441" y="602"/>
                </a:lnTo>
                <a:cubicBezTo>
                  <a:pt x="455" y="636"/>
                  <a:pt x="467" y="673"/>
                  <a:pt x="481" y="707"/>
                </a:cubicBezTo>
                <a:lnTo>
                  <a:pt x="481" y="707"/>
                </a:lnTo>
                <a:cubicBezTo>
                  <a:pt x="495" y="673"/>
                  <a:pt x="510" y="636"/>
                  <a:pt x="521" y="602"/>
                </a:cubicBezTo>
                <a:lnTo>
                  <a:pt x="521" y="602"/>
                </a:lnTo>
                <a:cubicBezTo>
                  <a:pt x="547" y="602"/>
                  <a:pt x="573" y="599"/>
                  <a:pt x="598" y="599"/>
                </a:cubicBezTo>
                <a:lnTo>
                  <a:pt x="598" y="599"/>
                </a:lnTo>
                <a:cubicBezTo>
                  <a:pt x="570" y="676"/>
                  <a:pt x="504" y="842"/>
                  <a:pt x="504" y="842"/>
                </a:cubicBezTo>
                <a:lnTo>
                  <a:pt x="504" y="842"/>
                </a:lnTo>
                <a:lnTo>
                  <a:pt x="461" y="842"/>
                </a:lnTo>
                <a:close/>
                <a:moveTo>
                  <a:pt x="710" y="742"/>
                </a:moveTo>
                <a:cubicBezTo>
                  <a:pt x="670" y="753"/>
                  <a:pt x="627" y="759"/>
                  <a:pt x="584" y="759"/>
                </a:cubicBezTo>
                <a:lnTo>
                  <a:pt x="584" y="759"/>
                </a:lnTo>
                <a:cubicBezTo>
                  <a:pt x="584" y="753"/>
                  <a:pt x="590" y="744"/>
                  <a:pt x="593" y="742"/>
                </a:cubicBezTo>
                <a:lnTo>
                  <a:pt x="593" y="742"/>
                </a:lnTo>
                <a:cubicBezTo>
                  <a:pt x="633" y="739"/>
                  <a:pt x="676" y="739"/>
                  <a:pt x="713" y="719"/>
                </a:cubicBezTo>
                <a:lnTo>
                  <a:pt x="713" y="719"/>
                </a:lnTo>
                <a:cubicBezTo>
                  <a:pt x="713" y="724"/>
                  <a:pt x="713" y="736"/>
                  <a:pt x="710" y="742"/>
                </a:cubicBezTo>
              </a:path>
              <a:path w="957" h="2631">
                <a:moveTo>
                  <a:pt x="740" y="1380"/>
                </a:moveTo>
                <a:cubicBezTo>
                  <a:pt x="737" y="1312"/>
                  <a:pt x="679" y="1259"/>
                  <a:pt x="611" y="1263"/>
                </a:cubicBez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cubicBezTo>
                  <a:pt x="543" y="1266"/>
                  <a:pt x="491" y="1324"/>
                  <a:pt x="494" y="1392"/>
                </a:cubicBezTo>
                <a:lnTo>
                  <a:pt x="494" y="1392"/>
                </a:lnTo>
                <a:cubicBezTo>
                  <a:pt x="494" y="1392"/>
                  <a:pt x="494" y="1392"/>
                  <a:pt x="494" y="1392"/>
                </a:cubicBezTo>
                <a:lnTo>
                  <a:pt x="494" y="1392"/>
                </a:lnTo>
                <a:lnTo>
                  <a:pt x="547" y="2508"/>
                </a:lnTo>
                <a:lnTo>
                  <a:pt x="547" y="2508"/>
                </a:lnTo>
                <a:lnTo>
                  <a:pt x="547" y="2508"/>
                </a:lnTo>
                <a:cubicBezTo>
                  <a:pt x="550" y="2576"/>
                  <a:pt x="608" y="2629"/>
                  <a:pt x="676" y="2626"/>
                </a:cubicBez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cubicBezTo>
                  <a:pt x="744" y="2622"/>
                  <a:pt x="797" y="2565"/>
                  <a:pt x="793" y="2497"/>
                </a:cubicBezTo>
                <a:lnTo>
                  <a:pt x="740" y="1380"/>
                </a:lnTo>
                <a:close/>
              </a:path>
              <a:path w="957" h="2631">
                <a:moveTo>
                  <a:pt x="207" y="1380"/>
                </a:moveTo>
                <a:cubicBezTo>
                  <a:pt x="210" y="1312"/>
                  <a:pt x="268" y="1259"/>
                  <a:pt x="336" y="1263"/>
                </a:cubicBez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cubicBezTo>
                  <a:pt x="404" y="1266"/>
                  <a:pt x="457" y="1324"/>
                  <a:pt x="453" y="1392"/>
                </a:cubicBezTo>
                <a:lnTo>
                  <a:pt x="453" y="1392"/>
                </a:lnTo>
                <a:cubicBezTo>
                  <a:pt x="453" y="1392"/>
                  <a:pt x="453" y="1392"/>
                  <a:pt x="453" y="1392"/>
                </a:cubicBezTo>
                <a:lnTo>
                  <a:pt x="453" y="1392"/>
                </a:lnTo>
                <a:lnTo>
                  <a:pt x="401" y="2508"/>
                </a:lnTo>
                <a:lnTo>
                  <a:pt x="401" y="2508"/>
                </a:lnTo>
                <a:lnTo>
                  <a:pt x="401" y="2508"/>
                </a:lnTo>
                <a:cubicBezTo>
                  <a:pt x="397" y="2576"/>
                  <a:pt x="340" y="2629"/>
                  <a:pt x="271" y="2626"/>
                </a:cubicBez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cubicBezTo>
                  <a:pt x="203" y="2622"/>
                  <a:pt x="151" y="2565"/>
                  <a:pt x="154" y="2497"/>
                </a:cubicBezTo>
                <a:lnTo>
                  <a:pt x="207" y="138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textbox 58"/>
          <p:cNvSpPr/>
          <p:nvPr/>
        </p:nvSpPr>
        <p:spPr>
          <a:xfrm>
            <a:off x="7665393" y="1800168"/>
            <a:ext cx="711200" cy="1143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31133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4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59" name="textbox 59"/>
          <p:cNvSpPr/>
          <p:nvPr/>
        </p:nvSpPr>
        <p:spPr>
          <a:xfrm>
            <a:off x="1764420" y="1797933"/>
            <a:ext cx="692784" cy="1146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4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4468" algn="l" rtl="0" eaLnBrk="0">
              <a:lnSpc>
                <a:spcPct val="95000"/>
              </a:lnSpc>
              <a:spcBef>
                <a:spcPts val="3"/>
              </a:spcBef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  <p:sp>
        <p:nvSpPr>
          <p:cNvPr id="60" name="path"/>
          <p:cNvSpPr/>
          <p:nvPr/>
        </p:nvSpPr>
        <p:spPr>
          <a:xfrm>
            <a:off x="4533808" y="4424552"/>
            <a:ext cx="279887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4533808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4995676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1762605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1762606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3610075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3148208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3610074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4071942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4995676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4071942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838871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130073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1300738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2224473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838871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2686340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path"/>
          <p:cNvSpPr/>
          <p:nvPr/>
        </p:nvSpPr>
        <p:spPr>
          <a:xfrm>
            <a:off x="314820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path"/>
          <p:cNvSpPr/>
          <p:nvPr/>
        </p:nvSpPr>
        <p:spPr>
          <a:xfrm>
            <a:off x="2224473" y="4424552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path"/>
          <p:cNvSpPr/>
          <p:nvPr/>
        </p:nvSpPr>
        <p:spPr>
          <a:xfrm>
            <a:off x="2686340" y="3450811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path"/>
          <p:cNvSpPr/>
          <p:nvPr/>
        </p:nvSpPr>
        <p:spPr>
          <a:xfrm>
            <a:off x="10034406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30" y="270"/>
                </a:cubicBezTo>
                <a:lnTo>
                  <a:pt x="230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path"/>
          <p:cNvSpPr/>
          <p:nvPr/>
        </p:nvSpPr>
        <p:spPr>
          <a:xfrm>
            <a:off x="8644804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path"/>
          <p:cNvSpPr/>
          <p:nvPr/>
        </p:nvSpPr>
        <p:spPr>
          <a:xfrm>
            <a:off x="8181604" y="4428692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path"/>
          <p:cNvSpPr/>
          <p:nvPr/>
        </p:nvSpPr>
        <p:spPr>
          <a:xfrm>
            <a:off x="8644805" y="3454951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path"/>
          <p:cNvSpPr/>
          <p:nvPr/>
        </p:nvSpPr>
        <p:spPr>
          <a:xfrm>
            <a:off x="7718405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path"/>
          <p:cNvSpPr/>
          <p:nvPr/>
        </p:nvSpPr>
        <p:spPr>
          <a:xfrm>
            <a:off x="9108007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path"/>
          <p:cNvSpPr/>
          <p:nvPr/>
        </p:nvSpPr>
        <p:spPr>
          <a:xfrm>
            <a:off x="9571208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path"/>
          <p:cNvSpPr/>
          <p:nvPr/>
        </p:nvSpPr>
        <p:spPr>
          <a:xfrm>
            <a:off x="7255204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path"/>
          <p:cNvSpPr/>
          <p:nvPr/>
        </p:nvSpPr>
        <p:spPr>
          <a:xfrm>
            <a:off x="7718404" y="4428692"/>
            <a:ext cx="267871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path"/>
          <p:cNvSpPr/>
          <p:nvPr/>
        </p:nvSpPr>
        <p:spPr>
          <a:xfrm>
            <a:off x="10034407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8181604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path"/>
          <p:cNvSpPr/>
          <p:nvPr/>
        </p:nvSpPr>
        <p:spPr>
          <a:xfrm>
            <a:off x="6792002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6792002" y="4428692"/>
            <a:ext cx="267869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path"/>
          <p:cNvSpPr/>
          <p:nvPr/>
        </p:nvSpPr>
        <p:spPr>
          <a:xfrm>
            <a:off x="9571208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7255203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path"/>
          <p:cNvSpPr/>
          <p:nvPr/>
        </p:nvSpPr>
        <p:spPr>
          <a:xfrm>
            <a:off x="9108007" y="4428692"/>
            <a:ext cx="26786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path"/>
          <p:cNvSpPr/>
          <p:nvPr/>
        </p:nvSpPr>
        <p:spPr>
          <a:xfrm>
            <a:off x="10497703" y="4428692"/>
            <a:ext cx="26777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path"/>
          <p:cNvSpPr/>
          <p:nvPr/>
        </p:nvSpPr>
        <p:spPr>
          <a:xfrm>
            <a:off x="10960903" y="4428692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path"/>
          <p:cNvSpPr/>
          <p:nvPr/>
        </p:nvSpPr>
        <p:spPr>
          <a:xfrm>
            <a:off x="10497703" y="3454951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path"/>
          <p:cNvSpPr/>
          <p:nvPr/>
        </p:nvSpPr>
        <p:spPr>
          <a:xfrm>
            <a:off x="10960904" y="3454951"/>
            <a:ext cx="267774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rect"/>
          <p:cNvSpPr/>
          <p:nvPr/>
        </p:nvSpPr>
        <p:spPr>
          <a:xfrm>
            <a:off x="1102900" y="1782128"/>
            <a:ext cx="59816" cy="44481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rect"/>
          <p:cNvSpPr/>
          <p:nvPr/>
        </p:nvSpPr>
        <p:spPr>
          <a:xfrm>
            <a:off x="4659058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rect"/>
          <p:cNvSpPr/>
          <p:nvPr/>
        </p:nvSpPr>
        <p:spPr>
          <a:xfrm>
            <a:off x="4659058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rect"/>
          <p:cNvSpPr/>
          <p:nvPr/>
        </p:nvSpPr>
        <p:spPr>
          <a:xfrm>
            <a:off x="1887854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1887854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1425987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96412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1425987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rect"/>
          <p:cNvSpPr/>
          <p:nvPr/>
        </p:nvSpPr>
        <p:spPr>
          <a:xfrm>
            <a:off x="2811589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rect"/>
          <p:cNvSpPr/>
          <p:nvPr/>
        </p:nvSpPr>
        <p:spPr>
          <a:xfrm>
            <a:off x="419719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rect"/>
          <p:cNvSpPr/>
          <p:nvPr/>
        </p:nvSpPr>
        <p:spPr>
          <a:xfrm>
            <a:off x="419719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rect"/>
          <p:cNvSpPr/>
          <p:nvPr/>
        </p:nvSpPr>
        <p:spPr>
          <a:xfrm>
            <a:off x="96412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rect"/>
          <p:cNvSpPr/>
          <p:nvPr/>
        </p:nvSpPr>
        <p:spPr>
          <a:xfrm>
            <a:off x="2811589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rect"/>
          <p:cNvSpPr/>
          <p:nvPr/>
        </p:nvSpPr>
        <p:spPr>
          <a:xfrm>
            <a:off x="2349721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rect"/>
          <p:cNvSpPr/>
          <p:nvPr/>
        </p:nvSpPr>
        <p:spPr>
          <a:xfrm>
            <a:off x="2349721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rect"/>
          <p:cNvSpPr/>
          <p:nvPr/>
        </p:nvSpPr>
        <p:spPr>
          <a:xfrm>
            <a:off x="3735323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rect"/>
          <p:cNvSpPr/>
          <p:nvPr/>
        </p:nvSpPr>
        <p:spPr>
          <a:xfrm>
            <a:off x="5120926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rect"/>
          <p:cNvSpPr/>
          <p:nvPr/>
        </p:nvSpPr>
        <p:spPr>
          <a:xfrm>
            <a:off x="5120926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rect"/>
          <p:cNvSpPr/>
          <p:nvPr/>
        </p:nvSpPr>
        <p:spPr>
          <a:xfrm>
            <a:off x="3273457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rect"/>
          <p:cNvSpPr/>
          <p:nvPr/>
        </p:nvSpPr>
        <p:spPr>
          <a:xfrm>
            <a:off x="3273457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rect"/>
          <p:cNvSpPr/>
          <p:nvPr/>
        </p:nvSpPr>
        <p:spPr>
          <a:xfrm>
            <a:off x="3735323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1" name="picture 1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835018" y="2009981"/>
            <a:ext cx="4559934" cy="1801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897182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1200" y="1587500"/>
            <a:ext cx="3579893" cy="3867314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5022315" y="2558733"/>
            <a:ext cx="293941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成立由医疗专家、社会工作者和志愿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1300"/>
          </a:p>
          <a:p>
            <a:pPr marL="17500" indent="-2400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组成的医疗帮建小组，负责制定和实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帮建计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5" name="textbox 125"/>
          <p:cNvSpPr/>
          <p:nvPr/>
        </p:nvSpPr>
        <p:spPr>
          <a:xfrm>
            <a:off x="5022657" y="4935003"/>
            <a:ext cx="293877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2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通过政府拨款、社会捐赠、国际合作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方式筹集帮建所需的资金、物资和设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等资源。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8417096" y="2560276"/>
            <a:ext cx="293814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根据受援地区的实际情况，制定个性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300"/>
          </a:p>
          <a:p>
            <a:pPr marL="13042" indent="6857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的帮建计划，包括医疗设施建设、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 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人才培养、医疗服务提供等方面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8415552" y="4935003"/>
            <a:ext cx="307721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按照帮建计划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，逐步推进各项帮建工作，</a:t>
            </a:r>
            <a:endParaRPr lang="Microsoft YaHei" altLang="Microsoft YaHei" sz="1300"/>
          </a:p>
          <a:p>
            <a:pPr marL="12700" algn="l" rtl="0" eaLnBrk="0">
              <a:lnSpc>
                <a:spcPts val="2428"/>
              </a:lnSpc>
            </a:pPr>
            <a:r>
              <a:rPr sz="13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确保计划的顺利实施。</a:t>
            </a:r>
            <a:endParaRPr lang="Microsoft YaHei" altLang="Microsoft YaHei" sz="1300"/>
          </a:p>
        </p:txBody>
      </p:sp>
      <p:sp>
        <p:nvSpPr>
          <p:cNvPr id="128" name="textbox 128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5693204" y="1991721"/>
            <a:ext cx="16230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8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建立医疗帮建小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</a:t>
            </a:r>
            <a:endParaRPr lang="Microsoft YaHei" altLang="Microsoft YaHei" sz="15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987192" y="1802034"/>
            <a:ext cx="561213" cy="561213"/>
            <a:chExt cx="561213" cy="561213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34495" y="134493"/>
              <a:ext cx="292226" cy="292226"/>
            </a:xfrm>
            <a:custGeom>
              <a:rect l="0" t="0" r="0" b="0"/>
              <a:pathLst>
                <a:path w="460" h="460">
                  <a:moveTo>
                    <a:pt x="373" y="201"/>
                  </a:moveTo>
                  <a:lnTo>
                    <a:pt x="85" y="201"/>
                  </a:lnTo>
                  <a:lnTo>
                    <a:pt x="85" y="85"/>
                  </a:lnTo>
                  <a:lnTo>
                    <a:pt x="114" y="85"/>
                  </a:lnTo>
                  <a:lnTo>
                    <a:pt x="114" y="172"/>
                  </a:lnTo>
                  <a:lnTo>
                    <a:pt x="344" y="172"/>
                  </a:lnTo>
                  <a:lnTo>
                    <a:pt x="344" y="85"/>
                  </a:lnTo>
                  <a:lnTo>
                    <a:pt x="373" y="85"/>
                  </a:lnTo>
                  <a:lnTo>
                    <a:pt x="373" y="201"/>
                  </a:lnTo>
                  <a:close/>
                </a:path>
                <a:path w="460" h="460">
                  <a:moveTo>
                    <a:pt x="315" y="143"/>
                  </a:moveTo>
                  <a:lnTo>
                    <a:pt x="230" y="143"/>
                  </a:lnTo>
                  <a:lnTo>
                    <a:pt x="230" y="85"/>
                  </a:lnTo>
                  <a:lnTo>
                    <a:pt x="259" y="85"/>
                  </a:lnTo>
                  <a:lnTo>
                    <a:pt x="259" y="114"/>
                  </a:lnTo>
                  <a:lnTo>
                    <a:pt x="286" y="114"/>
                  </a:lnTo>
                  <a:lnTo>
                    <a:pt x="286" y="85"/>
                  </a:lnTo>
                  <a:lnTo>
                    <a:pt x="315" y="85"/>
                  </a:lnTo>
                  <a:lnTo>
                    <a:pt x="315" y="143"/>
                  </a:lnTo>
                  <a:close/>
                </a:path>
                <a:path w="460" h="460">
                  <a:moveTo>
                    <a:pt x="460" y="460"/>
                  </a:moveTo>
                  <a:lnTo>
                    <a:pt x="0" y="460"/>
                  </a:lnTo>
                  <a:lnTo>
                    <a:pt x="0" y="0"/>
                  </a:lnTo>
                  <a:lnTo>
                    <a:pt x="373" y="0"/>
                  </a:lnTo>
                  <a:lnTo>
                    <a:pt x="373" y="27"/>
                  </a:lnTo>
                  <a:lnTo>
                    <a:pt x="27" y="27"/>
                  </a:lnTo>
                  <a:lnTo>
                    <a:pt x="27" y="431"/>
                  </a:lnTo>
                  <a:lnTo>
                    <a:pt x="431" y="431"/>
                  </a:lnTo>
                  <a:lnTo>
                    <a:pt x="431" y="85"/>
                  </a:lnTo>
                  <a:lnTo>
                    <a:pt x="460" y="85"/>
                  </a:lnTo>
                  <a:lnTo>
                    <a:pt x="460" y="460"/>
                  </a:lnTo>
                  <a:close/>
                </a:path>
                <a:path w="460" h="460">
                  <a:moveTo>
                    <a:pt x="85" y="258"/>
                  </a:moveTo>
                  <a:lnTo>
                    <a:pt x="373" y="258"/>
                  </a:lnTo>
                  <a:lnTo>
                    <a:pt x="373" y="287"/>
                  </a:lnTo>
                  <a:lnTo>
                    <a:pt x="85" y="287"/>
                  </a:lnTo>
                  <a:lnTo>
                    <a:pt x="85" y="258"/>
                  </a:lnTo>
                  <a:close/>
                </a:path>
                <a:path w="460" h="460">
                  <a:moveTo>
                    <a:pt x="85" y="315"/>
                  </a:moveTo>
                  <a:lnTo>
                    <a:pt x="373" y="315"/>
                  </a:lnTo>
                  <a:lnTo>
                    <a:pt x="373" y="344"/>
                  </a:lnTo>
                  <a:lnTo>
                    <a:pt x="85" y="344"/>
                  </a:lnTo>
                  <a:lnTo>
                    <a:pt x="85" y="315"/>
                  </a:lnTo>
                  <a:close/>
                </a:path>
                <a:path w="460" h="460">
                  <a:moveTo>
                    <a:pt x="85" y="373"/>
                  </a:moveTo>
                  <a:lnTo>
                    <a:pt x="373" y="373"/>
                  </a:lnTo>
                  <a:lnTo>
                    <a:pt x="373" y="402"/>
                  </a:lnTo>
                  <a:lnTo>
                    <a:pt x="85" y="402"/>
                  </a:lnTo>
                  <a:lnTo>
                    <a:pt x="85" y="3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380761" y="1802034"/>
            <a:ext cx="561213" cy="561213"/>
            <a:chExt cx="561213" cy="561213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34494" y="188595"/>
              <a:ext cx="292226" cy="201263"/>
            </a:xfrm>
            <a:custGeom>
              <a:rect l="0" t="0" r="0" b="0"/>
              <a:pathLst>
                <a:path w="460" h="316">
                  <a:moveTo>
                    <a:pt x="85" y="129"/>
                  </a:moveTo>
                  <a:lnTo>
                    <a:pt x="114" y="129"/>
                  </a:lnTo>
                  <a:lnTo>
                    <a:pt x="114" y="158"/>
                  </a:lnTo>
                  <a:lnTo>
                    <a:pt x="85" y="158"/>
                  </a:lnTo>
                  <a:lnTo>
                    <a:pt x="85" y="129"/>
                  </a:lnTo>
                  <a:close/>
                </a:path>
                <a:path w="460" h="316">
                  <a:moveTo>
                    <a:pt x="172" y="129"/>
                  </a:moveTo>
                  <a:lnTo>
                    <a:pt x="201" y="129"/>
                  </a:lnTo>
                  <a:lnTo>
                    <a:pt x="201" y="158"/>
                  </a:lnTo>
                  <a:lnTo>
                    <a:pt x="172" y="158"/>
                  </a:lnTo>
                  <a:lnTo>
                    <a:pt x="172" y="129"/>
                  </a:lnTo>
                  <a:close/>
                </a:path>
                <a:path w="460" h="316">
                  <a:moveTo>
                    <a:pt x="259" y="129"/>
                  </a:moveTo>
                  <a:lnTo>
                    <a:pt x="287" y="129"/>
                  </a:lnTo>
                  <a:lnTo>
                    <a:pt x="287" y="158"/>
                  </a:lnTo>
                  <a:lnTo>
                    <a:pt x="259" y="158"/>
                  </a:lnTo>
                  <a:lnTo>
                    <a:pt x="259" y="129"/>
                  </a:lnTo>
                  <a:close/>
                </a:path>
                <a:path w="460" h="316">
                  <a:moveTo>
                    <a:pt x="345" y="129"/>
                  </a:moveTo>
                  <a:lnTo>
                    <a:pt x="373" y="129"/>
                  </a:lnTo>
                  <a:lnTo>
                    <a:pt x="373" y="158"/>
                  </a:lnTo>
                  <a:lnTo>
                    <a:pt x="345" y="158"/>
                  </a:lnTo>
                  <a:lnTo>
                    <a:pt x="345" y="129"/>
                  </a:lnTo>
                  <a:close/>
                </a:path>
                <a:path w="460" h="316">
                  <a:moveTo>
                    <a:pt x="85" y="71"/>
                  </a:moveTo>
                  <a:lnTo>
                    <a:pt x="114" y="71"/>
                  </a:lnTo>
                  <a:lnTo>
                    <a:pt x="114" y="100"/>
                  </a:lnTo>
                  <a:lnTo>
                    <a:pt x="85" y="100"/>
                  </a:lnTo>
                  <a:lnTo>
                    <a:pt x="85" y="71"/>
                  </a:lnTo>
                  <a:close/>
                </a:path>
                <a:path w="460" h="316">
                  <a:moveTo>
                    <a:pt x="172" y="71"/>
                  </a:moveTo>
                  <a:lnTo>
                    <a:pt x="201" y="71"/>
                  </a:lnTo>
                  <a:lnTo>
                    <a:pt x="201" y="100"/>
                  </a:lnTo>
                  <a:lnTo>
                    <a:pt x="172" y="100"/>
                  </a:lnTo>
                  <a:lnTo>
                    <a:pt x="172" y="71"/>
                  </a:lnTo>
                  <a:close/>
                </a:path>
                <a:path w="460" h="316">
                  <a:moveTo>
                    <a:pt x="259" y="71"/>
                  </a:moveTo>
                  <a:lnTo>
                    <a:pt x="287" y="71"/>
                  </a:lnTo>
                  <a:lnTo>
                    <a:pt x="287" y="100"/>
                  </a:lnTo>
                  <a:lnTo>
                    <a:pt x="259" y="100"/>
                  </a:lnTo>
                  <a:lnTo>
                    <a:pt x="259" y="71"/>
                  </a:lnTo>
                  <a:close/>
                </a:path>
                <a:path w="460" h="316">
                  <a:moveTo>
                    <a:pt x="345" y="71"/>
                  </a:moveTo>
                  <a:lnTo>
                    <a:pt x="373" y="71"/>
                  </a:lnTo>
                  <a:lnTo>
                    <a:pt x="373" y="100"/>
                  </a:lnTo>
                  <a:lnTo>
                    <a:pt x="345" y="100"/>
                  </a:lnTo>
                  <a:lnTo>
                    <a:pt x="345" y="71"/>
                  </a:lnTo>
                  <a:close/>
                </a:path>
                <a:path w="460" h="316">
                  <a:moveTo>
                    <a:pt x="114" y="216"/>
                  </a:moveTo>
                  <a:lnTo>
                    <a:pt x="345" y="216"/>
                  </a:lnTo>
                  <a:lnTo>
                    <a:pt x="345" y="245"/>
                  </a:lnTo>
                  <a:lnTo>
                    <a:pt x="114" y="245"/>
                  </a:lnTo>
                  <a:lnTo>
                    <a:pt x="114" y="216"/>
                  </a:lnTo>
                  <a:close/>
                </a:path>
                <a:path w="460" h="316">
                  <a:moveTo>
                    <a:pt x="460" y="316"/>
                  </a:moveTo>
                  <a:lnTo>
                    <a:pt x="0" y="316"/>
                  </a:lnTo>
                  <a:lnTo>
                    <a:pt x="0" y="42"/>
                  </a:lnTo>
                  <a:lnTo>
                    <a:pt x="28" y="42"/>
                  </a:lnTo>
                  <a:lnTo>
                    <a:pt x="28" y="287"/>
                  </a:lnTo>
                  <a:lnTo>
                    <a:pt x="431" y="287"/>
                  </a:lnTo>
                  <a:lnTo>
                    <a:pt x="431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460" y="0"/>
                  </a:lnTo>
                  <a:lnTo>
                    <a:pt x="460" y="31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380761" y="4177283"/>
            <a:ext cx="561213" cy="561212"/>
            <a:chExt cx="561213" cy="561212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52781" y="138779"/>
              <a:ext cx="282415" cy="283559"/>
            </a:xfrm>
            <a:custGeom>
              <a:rect l="0" t="0" r="0" b="0"/>
              <a:pathLst>
                <a:path w="442" h="446">
                  <a:moveTo>
                    <a:pt x="200" y="400"/>
                  </a:moveTo>
                  <a:lnTo>
                    <a:pt x="45" y="242"/>
                  </a:lnTo>
                  <a:lnTo>
                    <a:pt x="354" y="0"/>
                  </a:lnTo>
                  <a:lnTo>
                    <a:pt x="444" y="89"/>
                  </a:lnTo>
                  <a:lnTo>
                    <a:pt x="200" y="400"/>
                  </a:lnTo>
                  <a:close/>
                  <a:moveTo>
                    <a:pt x="89" y="245"/>
                  </a:moveTo>
                  <a:lnTo>
                    <a:pt x="197" y="356"/>
                  </a:lnTo>
                  <a:lnTo>
                    <a:pt x="406" y="94"/>
                  </a:lnTo>
                  <a:lnTo>
                    <a:pt x="351" y="39"/>
                  </a:lnTo>
                  <a:lnTo>
                    <a:pt x="89" y="245"/>
                  </a:lnTo>
                  <a:close/>
                </a:path>
                <a:path w="442" h="446">
                  <a:moveTo>
                    <a:pt x="161" y="259"/>
                  </a:moveTo>
                  <a:lnTo>
                    <a:pt x="143" y="237"/>
                  </a:lnTo>
                  <a:lnTo>
                    <a:pt x="338" y="86"/>
                  </a:lnTo>
                  <a:lnTo>
                    <a:pt x="355" y="108"/>
                  </a:lnTo>
                  <a:lnTo>
                    <a:pt x="161" y="259"/>
                  </a:lnTo>
                  <a:close/>
                </a:path>
                <a:path w="442" h="446">
                  <a:moveTo>
                    <a:pt x="53" y="435"/>
                  </a:moveTo>
                  <a:cubicBezTo>
                    <a:pt x="10" y="392"/>
                    <a:pt x="10" y="392"/>
                    <a:pt x="10" y="392"/>
                  </a:cubicBezTo>
                  <a:lnTo>
                    <a:pt x="10" y="392"/>
                  </a:lnTo>
                  <a:cubicBezTo>
                    <a:pt x="21" y="385"/>
                    <a:pt x="21" y="385"/>
                    <a:pt x="21" y="385"/>
                  </a:cubicBezTo>
                  <a:lnTo>
                    <a:pt x="21" y="385"/>
                  </a:lnTo>
                  <a:cubicBezTo>
                    <a:pt x="39" y="367"/>
                    <a:pt x="39" y="339"/>
                    <a:pt x="21" y="324"/>
                  </a:cubicBezTo>
                  <a:lnTo>
                    <a:pt x="21" y="324"/>
                  </a:lnTo>
                  <a:cubicBezTo>
                    <a:pt x="10" y="314"/>
                    <a:pt x="10" y="314"/>
                    <a:pt x="10" y="314"/>
                  </a:cubicBezTo>
                  <a:lnTo>
                    <a:pt x="10" y="314"/>
                  </a:lnTo>
                  <a:cubicBezTo>
                    <a:pt x="42" y="281"/>
                    <a:pt x="42" y="281"/>
                    <a:pt x="42" y="281"/>
                  </a:cubicBezTo>
                  <a:lnTo>
                    <a:pt x="42" y="281"/>
                  </a:lnTo>
                  <a:cubicBezTo>
                    <a:pt x="60" y="303"/>
                    <a:pt x="60" y="303"/>
                    <a:pt x="60" y="303"/>
                  </a:cubicBezTo>
                  <a:lnTo>
                    <a:pt x="60" y="303"/>
                  </a:lnTo>
                  <a:cubicBezTo>
                    <a:pt x="50" y="314"/>
                    <a:pt x="50" y="314"/>
                    <a:pt x="50" y="314"/>
                  </a:cubicBezTo>
                  <a:lnTo>
                    <a:pt x="50" y="314"/>
                  </a:lnTo>
                  <a:cubicBezTo>
                    <a:pt x="67" y="339"/>
                    <a:pt x="67" y="371"/>
                    <a:pt x="50" y="392"/>
                  </a:cubicBezTo>
                  <a:lnTo>
                    <a:pt x="50" y="392"/>
                  </a:lnTo>
                  <a:cubicBezTo>
                    <a:pt x="53" y="396"/>
                    <a:pt x="53" y="396"/>
                    <a:pt x="53" y="396"/>
                  </a:cubicBezTo>
                  <a:lnTo>
                    <a:pt x="53" y="396"/>
                  </a:lnTo>
                  <a:cubicBezTo>
                    <a:pt x="75" y="378"/>
                    <a:pt x="107" y="378"/>
                    <a:pt x="132" y="396"/>
                  </a:cubicBezTo>
                  <a:lnTo>
                    <a:pt x="132" y="396"/>
                  </a:lnTo>
                  <a:cubicBezTo>
                    <a:pt x="143" y="385"/>
                    <a:pt x="143" y="385"/>
                    <a:pt x="143" y="385"/>
                  </a:cubicBezTo>
                  <a:lnTo>
                    <a:pt x="143" y="385"/>
                  </a:lnTo>
                  <a:cubicBezTo>
                    <a:pt x="164" y="403"/>
                    <a:pt x="164" y="403"/>
                    <a:pt x="164" y="403"/>
                  </a:cubicBezTo>
                  <a:lnTo>
                    <a:pt x="164" y="403"/>
                  </a:lnTo>
                  <a:cubicBezTo>
                    <a:pt x="132" y="435"/>
                    <a:pt x="132" y="435"/>
                    <a:pt x="132" y="435"/>
                  </a:cubicBezTo>
                  <a:lnTo>
                    <a:pt x="132" y="435"/>
                  </a:lnTo>
                  <a:cubicBezTo>
                    <a:pt x="121" y="425"/>
                    <a:pt x="121" y="425"/>
                    <a:pt x="121" y="425"/>
                  </a:cubicBezTo>
                  <a:lnTo>
                    <a:pt x="121" y="425"/>
                  </a:lnTo>
                  <a:cubicBezTo>
                    <a:pt x="107" y="407"/>
                    <a:pt x="78" y="407"/>
                    <a:pt x="60" y="425"/>
                  </a:cubicBezTo>
                  <a:lnTo>
                    <a:pt x="60" y="425"/>
                  </a:lnTo>
                  <a:lnTo>
                    <a:pt x="53" y="435"/>
                  </a:lnTo>
                  <a:close/>
                </a:path>
                <a:path w="442" h="446">
                  <a:moveTo>
                    <a:pt x="21" y="446"/>
                  </a:moveTo>
                  <a:lnTo>
                    <a:pt x="0" y="425"/>
                  </a:lnTo>
                  <a:lnTo>
                    <a:pt x="32" y="393"/>
                  </a:lnTo>
                  <a:lnTo>
                    <a:pt x="53" y="414"/>
                  </a:lnTo>
                  <a:lnTo>
                    <a:pt x="21" y="44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87192" y="4188147"/>
            <a:ext cx="561213" cy="561212"/>
            <a:chExt cx="561213" cy="561212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35446" y="126867"/>
              <a:ext cx="290322" cy="285560"/>
            </a:xfrm>
            <a:custGeom>
              <a:rect l="0" t="0" r="0" b="0"/>
              <a:pathLst>
                <a:path w="457" h="449">
                  <a:moveTo>
                    <a:pt x="214" y="364"/>
                  </a:moveTo>
                  <a:lnTo>
                    <a:pt x="93" y="245"/>
                  </a:lnTo>
                  <a:lnTo>
                    <a:pt x="253" y="87"/>
                  </a:lnTo>
                  <a:lnTo>
                    <a:pt x="372" y="207"/>
                  </a:lnTo>
                  <a:lnTo>
                    <a:pt x="214" y="364"/>
                  </a:lnTo>
                  <a:close/>
                  <a:moveTo>
                    <a:pt x="132" y="245"/>
                  </a:moveTo>
                  <a:lnTo>
                    <a:pt x="214" y="323"/>
                  </a:lnTo>
                  <a:lnTo>
                    <a:pt x="330" y="207"/>
                  </a:lnTo>
                  <a:lnTo>
                    <a:pt x="253" y="126"/>
                  </a:lnTo>
                  <a:lnTo>
                    <a:pt x="132" y="245"/>
                  </a:lnTo>
                  <a:close/>
                </a:path>
                <a:path w="457" h="449">
                  <a:moveTo>
                    <a:pt x="91" y="449"/>
                  </a:moveTo>
                  <a:cubicBezTo>
                    <a:pt x="70" y="449"/>
                    <a:pt x="49" y="442"/>
                    <a:pt x="31" y="425"/>
                  </a:cubicBezTo>
                  <a:lnTo>
                    <a:pt x="31" y="425"/>
                  </a:lnTo>
                  <a:cubicBezTo>
                    <a:pt x="0" y="393"/>
                    <a:pt x="0" y="336"/>
                    <a:pt x="31" y="305"/>
                  </a:cubicBezTo>
                  <a:lnTo>
                    <a:pt x="31" y="305"/>
                  </a:lnTo>
                  <a:cubicBezTo>
                    <a:pt x="70" y="266"/>
                    <a:pt x="70" y="266"/>
                    <a:pt x="70" y="266"/>
                  </a:cubicBezTo>
                  <a:lnTo>
                    <a:pt x="70" y="266"/>
                  </a:lnTo>
                  <a:cubicBezTo>
                    <a:pt x="91" y="287"/>
                    <a:pt x="91" y="287"/>
                    <a:pt x="91" y="287"/>
                  </a:cubicBezTo>
                  <a:lnTo>
                    <a:pt x="91" y="287"/>
                  </a:lnTo>
                  <a:cubicBezTo>
                    <a:pt x="52" y="326"/>
                    <a:pt x="52" y="326"/>
                    <a:pt x="52" y="326"/>
                  </a:cubicBezTo>
                  <a:lnTo>
                    <a:pt x="52" y="326"/>
                  </a:lnTo>
                  <a:cubicBezTo>
                    <a:pt x="42" y="336"/>
                    <a:pt x="35" y="351"/>
                    <a:pt x="35" y="365"/>
                  </a:cubicBezTo>
                  <a:lnTo>
                    <a:pt x="35" y="365"/>
                  </a:lnTo>
                  <a:cubicBezTo>
                    <a:pt x="35" y="379"/>
                    <a:pt x="42" y="393"/>
                    <a:pt x="52" y="403"/>
                  </a:cubicBezTo>
                  <a:lnTo>
                    <a:pt x="52" y="403"/>
                  </a:lnTo>
                  <a:cubicBezTo>
                    <a:pt x="63" y="414"/>
                    <a:pt x="77" y="421"/>
                    <a:pt x="91" y="421"/>
                  </a:cubicBezTo>
                  <a:lnTo>
                    <a:pt x="91" y="421"/>
                  </a:lnTo>
                  <a:cubicBezTo>
                    <a:pt x="105" y="421"/>
                    <a:pt x="119" y="414"/>
                    <a:pt x="129" y="403"/>
                  </a:cubicBezTo>
                  <a:lnTo>
                    <a:pt x="129" y="403"/>
                  </a:lnTo>
                  <a:cubicBezTo>
                    <a:pt x="168" y="365"/>
                    <a:pt x="168" y="365"/>
                    <a:pt x="168" y="365"/>
                  </a:cubicBezTo>
                  <a:lnTo>
                    <a:pt x="168" y="365"/>
                  </a:lnTo>
                  <a:cubicBezTo>
                    <a:pt x="189" y="386"/>
                    <a:pt x="189" y="386"/>
                    <a:pt x="189" y="386"/>
                  </a:cubicBezTo>
                  <a:lnTo>
                    <a:pt x="189" y="386"/>
                  </a:lnTo>
                  <a:cubicBezTo>
                    <a:pt x="150" y="425"/>
                    <a:pt x="150" y="425"/>
                    <a:pt x="150" y="425"/>
                  </a:cubicBezTo>
                  <a:lnTo>
                    <a:pt x="150" y="425"/>
                  </a:lnTo>
                  <a:cubicBezTo>
                    <a:pt x="133" y="442"/>
                    <a:pt x="112" y="449"/>
                    <a:pt x="91" y="449"/>
                  </a:cubicBezTo>
                </a:path>
                <a:path w="457" h="449">
                  <a:moveTo>
                    <a:pt x="393" y="181"/>
                  </a:moveTo>
                  <a:cubicBezTo>
                    <a:pt x="372" y="160"/>
                    <a:pt x="372" y="160"/>
                    <a:pt x="372" y="160"/>
                  </a:cubicBezTo>
                  <a:lnTo>
                    <a:pt x="372" y="160"/>
                  </a:lnTo>
                  <a:cubicBezTo>
                    <a:pt x="411" y="122"/>
                    <a:pt x="411" y="122"/>
                    <a:pt x="411" y="122"/>
                  </a:cubicBezTo>
                  <a:lnTo>
                    <a:pt x="411" y="122"/>
                  </a:lnTo>
                  <a:cubicBezTo>
                    <a:pt x="421" y="111"/>
                    <a:pt x="429" y="97"/>
                    <a:pt x="429" y="83"/>
                  </a:cubicBezTo>
                  <a:lnTo>
                    <a:pt x="429" y="83"/>
                  </a:lnTo>
                  <a:cubicBezTo>
                    <a:pt x="429" y="69"/>
                    <a:pt x="421" y="55"/>
                    <a:pt x="411" y="45"/>
                  </a:cubicBezTo>
                  <a:lnTo>
                    <a:pt x="411" y="45"/>
                  </a:lnTo>
                  <a:cubicBezTo>
                    <a:pt x="390" y="24"/>
                    <a:pt x="355" y="24"/>
                    <a:pt x="333" y="45"/>
                  </a:cubicBezTo>
                  <a:lnTo>
                    <a:pt x="333" y="45"/>
                  </a:lnTo>
                  <a:cubicBezTo>
                    <a:pt x="295" y="83"/>
                    <a:pt x="295" y="83"/>
                    <a:pt x="295" y="83"/>
                  </a:cubicBezTo>
                  <a:lnTo>
                    <a:pt x="295" y="83"/>
                  </a:lnTo>
                  <a:cubicBezTo>
                    <a:pt x="274" y="62"/>
                    <a:pt x="274" y="62"/>
                    <a:pt x="274" y="62"/>
                  </a:cubicBezTo>
                  <a:lnTo>
                    <a:pt x="274" y="62"/>
                  </a:lnTo>
                  <a:cubicBezTo>
                    <a:pt x="312" y="24"/>
                    <a:pt x="312" y="24"/>
                    <a:pt x="312" y="24"/>
                  </a:cubicBezTo>
                  <a:lnTo>
                    <a:pt x="312" y="24"/>
                  </a:lnTo>
                  <a:cubicBezTo>
                    <a:pt x="330" y="6"/>
                    <a:pt x="351" y="0"/>
                    <a:pt x="372" y="0"/>
                  </a:cubicBezTo>
                  <a:lnTo>
                    <a:pt x="372" y="0"/>
                  </a:lnTo>
                  <a:cubicBezTo>
                    <a:pt x="393" y="0"/>
                    <a:pt x="414" y="6"/>
                    <a:pt x="432" y="24"/>
                  </a:cubicBezTo>
                  <a:lnTo>
                    <a:pt x="432" y="24"/>
                  </a:lnTo>
                  <a:cubicBezTo>
                    <a:pt x="450" y="41"/>
                    <a:pt x="457" y="62"/>
                    <a:pt x="457" y="83"/>
                  </a:cubicBezTo>
                  <a:lnTo>
                    <a:pt x="457" y="83"/>
                  </a:lnTo>
                  <a:cubicBezTo>
                    <a:pt x="457" y="104"/>
                    <a:pt x="450" y="125"/>
                    <a:pt x="432" y="143"/>
                  </a:cubicBezTo>
                  <a:lnTo>
                    <a:pt x="432" y="143"/>
                  </a:lnTo>
                  <a:lnTo>
                    <a:pt x="393" y="181"/>
                  </a:lnTo>
                  <a:close/>
                </a:path>
                <a:path w="457" h="449">
                  <a:moveTo>
                    <a:pt x="176" y="259"/>
                  </a:moveTo>
                  <a:lnTo>
                    <a:pt x="153" y="238"/>
                  </a:lnTo>
                  <a:lnTo>
                    <a:pt x="176" y="217"/>
                  </a:lnTo>
                  <a:lnTo>
                    <a:pt x="198" y="238"/>
                  </a:lnTo>
                  <a:lnTo>
                    <a:pt x="176" y="259"/>
                  </a:lnTo>
                  <a:close/>
                </a:path>
                <a:path w="457" h="449">
                  <a:moveTo>
                    <a:pt x="231" y="245"/>
                  </a:moveTo>
                  <a:lnTo>
                    <a:pt x="210" y="224"/>
                  </a:lnTo>
                  <a:lnTo>
                    <a:pt x="231" y="203"/>
                  </a:lnTo>
                  <a:lnTo>
                    <a:pt x="254" y="224"/>
                  </a:lnTo>
                  <a:lnTo>
                    <a:pt x="231" y="245"/>
                  </a:lnTo>
                  <a:close/>
                </a:path>
                <a:path w="457" h="449">
                  <a:moveTo>
                    <a:pt x="245" y="189"/>
                  </a:moveTo>
                  <a:lnTo>
                    <a:pt x="224" y="168"/>
                  </a:lnTo>
                  <a:lnTo>
                    <a:pt x="245" y="147"/>
                  </a:lnTo>
                  <a:lnTo>
                    <a:pt x="266" y="168"/>
                  </a:lnTo>
                  <a:lnTo>
                    <a:pt x="245" y="189"/>
                  </a:lnTo>
                  <a:close/>
                </a:path>
                <a:path w="457" h="449">
                  <a:moveTo>
                    <a:pt x="217" y="303"/>
                  </a:moveTo>
                  <a:lnTo>
                    <a:pt x="196" y="282"/>
                  </a:lnTo>
                  <a:lnTo>
                    <a:pt x="217" y="259"/>
                  </a:lnTo>
                  <a:lnTo>
                    <a:pt x="238" y="282"/>
                  </a:lnTo>
                  <a:lnTo>
                    <a:pt x="217" y="303"/>
                  </a:lnTo>
                  <a:close/>
                </a:path>
                <a:path w="457" h="449">
                  <a:moveTo>
                    <a:pt x="287" y="233"/>
                  </a:moveTo>
                  <a:lnTo>
                    <a:pt x="266" y="210"/>
                  </a:lnTo>
                  <a:lnTo>
                    <a:pt x="287" y="189"/>
                  </a:lnTo>
                  <a:lnTo>
                    <a:pt x="308" y="210"/>
                  </a:lnTo>
                  <a:lnTo>
                    <a:pt x="287" y="2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9289037" y="4367776"/>
            <a:ext cx="122046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实施帮建计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9287637" y="1992936"/>
            <a:ext cx="122237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制定帮建计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1500"/>
          </a:p>
        </p:txBody>
      </p:sp>
      <p:sp>
        <p:nvSpPr>
          <p:cNvPr id="160" name="textbox 160"/>
          <p:cNvSpPr/>
          <p:nvPr/>
        </p:nvSpPr>
        <p:spPr>
          <a:xfrm>
            <a:off x="6092084" y="4367976"/>
            <a:ext cx="82423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筹集资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textbox 161"/>
          <p:cNvSpPr/>
          <p:nvPr/>
        </p:nvSpPr>
        <p:spPr>
          <a:xfrm>
            <a:off x="8245255" y="2951525"/>
            <a:ext cx="3247389" cy="1325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54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300"/>
          </a:p>
          <a:p>
            <a:pPr marL="12700" indent="686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需求评估结果，制定具体的帮建计划， 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明确帮建目标、任务、时间表和预算等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1166872" y="5085646"/>
            <a:ext cx="3110864" cy="1307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2"/>
              </a:lnSpc>
            </a:pPr>
            <a:endParaRPr lang="Arial" altLang="Arial" sz="100"/>
          </a:p>
          <a:p>
            <a:pPr marL="1951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</a:t>
            </a:r>
            <a:endParaRPr lang="Microsoft YaHei" altLang="Microsoft YaHei" sz="2300"/>
          </a:p>
          <a:p>
            <a:pPr marL="12700" indent="1543" algn="l" rtl="0" eaLnBrk="0">
              <a:lnSpc>
                <a:spcPct val="156000"/>
              </a:lnSpc>
              <a:spcBef>
                <a:spcPts val="25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按照帮建计划逐步推进各项帮建工作，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时对实施过程进行监督和评估，确保帮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果和质量。</a:t>
            </a:r>
            <a:endParaRPr lang="Microsoft YaHei" altLang="Microsoft YaHei" sz="1300"/>
          </a:p>
        </p:txBody>
      </p:sp>
      <p:sp>
        <p:nvSpPr>
          <p:cNvPr id="163" name="textbox 163"/>
          <p:cNvSpPr/>
          <p:nvPr/>
        </p:nvSpPr>
        <p:spPr>
          <a:xfrm>
            <a:off x="802478" y="2979510"/>
            <a:ext cx="3109595" cy="1297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00"/>
              </a:lnSpc>
            </a:pPr>
            <a:endParaRPr lang="Arial" altLang="Arial" sz="100"/>
          </a:p>
          <a:p>
            <a:pPr marL="1460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2300"/>
          </a:p>
          <a:p>
            <a:pPr marL="12700" algn="l" rtl="0" eaLnBrk="0">
              <a:lnSpc>
                <a:spcPct val="156000"/>
              </a:lnSpc>
              <a:spcBef>
                <a:spcPts val="186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对帮建计划实施情况进行总结和评估，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对存在的问题和不足进行改进和完善，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断提高帮建效果和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质量。</a:t>
            </a:r>
            <a:endParaRPr lang="Microsoft YaHei" altLang="Microsoft YaHei" sz="1300"/>
          </a:p>
        </p:txBody>
      </p:sp>
      <p:sp>
        <p:nvSpPr>
          <p:cNvPr id="164" name="textbox 164"/>
          <p:cNvSpPr/>
          <p:nvPr/>
        </p:nvSpPr>
        <p:spPr>
          <a:xfrm>
            <a:off x="4654384" y="1222576"/>
            <a:ext cx="3109595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40"/>
              </a:lnSpc>
            </a:pPr>
            <a:endParaRPr lang="Arial" altLang="Arial" sz="100"/>
          </a:p>
          <a:p>
            <a:pPr marL="18443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2300"/>
          </a:p>
          <a:p>
            <a:pPr marL="12700" algn="l" rtl="0" eaLnBrk="0">
              <a:lnSpc>
                <a:spcPct val="85000"/>
              </a:lnSpc>
              <a:spcBef>
                <a:spcPts val="91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对受援地区进行实地考察，了解当地医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1300"/>
          </a:p>
          <a:p>
            <a:pPr marL="13214" indent="343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资源现状和需求，为制定帮建计划提供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5" name="textbox 165"/>
          <p:cNvSpPr/>
          <p:nvPr/>
        </p:nvSpPr>
        <p:spPr>
          <a:xfrm>
            <a:off x="7935772" y="5085941"/>
            <a:ext cx="3111500" cy="998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66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</a:t>
            </a:r>
            <a:endParaRPr lang="Microsoft YaHei" altLang="Microsoft YaHei" sz="2300"/>
          </a:p>
          <a:p>
            <a:pPr marL="12700" indent="1542" algn="l" rtl="0" eaLnBrk="0">
              <a:lnSpc>
                <a:spcPct val="156000"/>
              </a:lnSpc>
              <a:spcBef>
                <a:spcPts val="26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通过各种渠道筹集所需的资金、物资和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备等资源，为帮建计划的实施提供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障。</a:t>
            </a:r>
            <a:endParaRPr lang="Microsoft YaHei" altLang="Microsoft YaHei" sz="13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954527" y="2528384"/>
            <a:ext cx="2313687" cy="1097279"/>
            <a:chExt cx="2313687" cy="1097279"/>
          </a:xfrm>
        </p:grpSpPr>
        <p:sp>
          <p:nvSpPr>
            <p:cNvPr id="166" name="path"/>
            <p:cNvSpPr/>
            <p:nvPr/>
          </p:nvSpPr>
          <p:spPr>
            <a:xfrm>
              <a:off x="576314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4"/>
                  </a:lnTo>
                  <a:lnTo>
                    <a:pt x="1728" y="864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4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02393"/>
              <a:ext cx="2313687" cy="685974"/>
            </a:xfrm>
            <a:custGeom>
              <a:rect l="0" t="0" r="0" b="0"/>
              <a:pathLst>
                <a:path w="3643" h="1080">
                  <a:moveTo>
                    <a:pt x="3410" y="753"/>
                  </a:moveTo>
                  <a:lnTo>
                    <a:pt x="3373" y="234"/>
                  </a:lnTo>
                  <a:lnTo>
                    <a:pt x="3256" y="397"/>
                  </a:lnTo>
                  <a:lnTo>
                    <a:pt x="2985" y="203"/>
                  </a:lnTo>
                  <a:lnTo>
                    <a:pt x="2752" y="529"/>
                  </a:lnTo>
                  <a:lnTo>
                    <a:pt x="3022" y="723"/>
                  </a:lnTo>
                  <a:lnTo>
                    <a:pt x="2906" y="886"/>
                  </a:lnTo>
                  <a:lnTo>
                    <a:pt x="3410" y="753"/>
                  </a:lnTo>
                  <a:close/>
                </a:path>
                <a:path w="3643" h="1080">
                  <a:moveTo>
                    <a:pt x="770" y="315"/>
                  </a:moveTo>
                  <a:lnTo>
                    <a:pt x="261" y="206"/>
                  </a:lnTo>
                  <a:lnTo>
                    <a:pt x="385" y="363"/>
                  </a:lnTo>
                  <a:lnTo>
                    <a:pt x="124" y="569"/>
                  </a:lnTo>
                  <a:lnTo>
                    <a:pt x="372" y="884"/>
                  </a:lnTo>
                  <a:lnTo>
                    <a:pt x="633" y="678"/>
                  </a:lnTo>
                  <a:lnTo>
                    <a:pt x="758" y="836"/>
                  </a:lnTo>
                  <a:lnTo>
                    <a:pt x="770" y="315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8" name="textbox 168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958496" y="3293511"/>
            <a:ext cx="1097281" cy="1097280"/>
            <a:chExt cx="1097281" cy="1097280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1097281" cy="1097280"/>
            </a:xfrm>
            <a:custGeom>
              <a:rect l="0" t="0" r="0" b="0"/>
              <a:pathLst>
                <a:path w="1728" h="1728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8"/>
                    <a:pt x="864" y="1728"/>
                  </a:cubicBezTo>
                  <a:lnTo>
                    <a:pt x="864" y="1728"/>
                  </a:lnTo>
                  <a:lnTo>
                    <a:pt x="863" y="1727"/>
                  </a:lnTo>
                  <a:lnTo>
                    <a:pt x="863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84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92479" y="324495"/>
              <a:ext cx="512333" cy="448291"/>
            </a:xfrm>
            <a:custGeom>
              <a:rect l="0" t="0" r="0" b="0"/>
              <a:pathLst>
                <a:path w="805" h="705">
                  <a:moveTo>
                    <a:pt x="0" y="504"/>
                  </a:moveTo>
                  <a:lnTo>
                    <a:pt x="403" y="605"/>
                  </a:lnTo>
                  <a:lnTo>
                    <a:pt x="806" y="504"/>
                  </a:lnTo>
                  <a:lnTo>
                    <a:pt x="806" y="605"/>
                  </a:lnTo>
                  <a:lnTo>
                    <a:pt x="403" y="705"/>
                  </a:lnTo>
                  <a:lnTo>
                    <a:pt x="0" y="605"/>
                  </a:lnTo>
                  <a:lnTo>
                    <a:pt x="0" y="504"/>
                  </a:lnTo>
                  <a:close/>
                  <a:moveTo>
                    <a:pt x="0" y="302"/>
                  </a:moveTo>
                  <a:lnTo>
                    <a:pt x="403" y="403"/>
                  </a:lnTo>
                  <a:lnTo>
                    <a:pt x="806" y="302"/>
                  </a:lnTo>
                  <a:lnTo>
                    <a:pt x="806" y="403"/>
                  </a:lnTo>
                  <a:lnTo>
                    <a:pt x="403" y="504"/>
                  </a:lnTo>
                  <a:lnTo>
                    <a:pt x="0" y="403"/>
                  </a:lnTo>
                  <a:lnTo>
                    <a:pt x="0" y="302"/>
                  </a:lnTo>
                  <a:close/>
                  <a:moveTo>
                    <a:pt x="0" y="100"/>
                  </a:moveTo>
                  <a:lnTo>
                    <a:pt x="403" y="0"/>
                  </a:lnTo>
                  <a:lnTo>
                    <a:pt x="806" y="100"/>
                  </a:lnTo>
                  <a:lnTo>
                    <a:pt x="806" y="201"/>
                  </a:lnTo>
                  <a:lnTo>
                    <a:pt x="403" y="302"/>
                  </a:lnTo>
                  <a:lnTo>
                    <a:pt x="0" y="20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1" name="path"/>
          <p:cNvSpPr/>
          <p:nvPr/>
        </p:nvSpPr>
        <p:spPr>
          <a:xfrm>
            <a:off x="4620014" y="5027096"/>
            <a:ext cx="1097281" cy="1097279"/>
          </a:xfrm>
          <a:custGeom>
            <a:rect l="0" t="0" r="0" b="0"/>
            <a:pathLst>
              <a:path w="1728" h="1727">
                <a:moveTo>
                  <a:pt x="0" y="864"/>
                </a:moveTo>
                <a:cubicBezTo>
                  <a:pt x="0" y="386"/>
                  <a:pt x="386" y="0"/>
                  <a:pt x="864" y="0"/>
                </a:cubicBezTo>
                <a:lnTo>
                  <a:pt x="864" y="0"/>
                </a:lnTo>
                <a:lnTo>
                  <a:pt x="864" y="0"/>
                </a:lnTo>
                <a:lnTo>
                  <a:pt x="864" y="0"/>
                </a:lnTo>
                <a:cubicBezTo>
                  <a:pt x="1341" y="0"/>
                  <a:pt x="1728" y="386"/>
                  <a:pt x="1728" y="864"/>
                </a:cubicBezTo>
                <a:lnTo>
                  <a:pt x="1728" y="864"/>
                </a:lnTo>
                <a:cubicBezTo>
                  <a:pt x="1728" y="864"/>
                  <a:pt x="1728" y="864"/>
                  <a:pt x="1728" y="864"/>
                </a:cubicBezTo>
                <a:lnTo>
                  <a:pt x="1728" y="864"/>
                </a:lnTo>
                <a:lnTo>
                  <a:pt x="1728" y="863"/>
                </a:lnTo>
                <a:lnTo>
                  <a:pt x="1728" y="863"/>
                </a:lnTo>
                <a:cubicBezTo>
                  <a:pt x="1728" y="1341"/>
                  <a:pt x="1341" y="1727"/>
                  <a:pt x="864" y="1727"/>
                </a:cubicBezTo>
                <a:lnTo>
                  <a:pt x="864" y="1727"/>
                </a:lnTo>
                <a:lnTo>
                  <a:pt x="864" y="1727"/>
                </a:lnTo>
                <a:lnTo>
                  <a:pt x="864" y="1727"/>
                </a:lnTo>
                <a:cubicBezTo>
                  <a:pt x="386" y="1727"/>
                  <a:pt x="0" y="1341"/>
                  <a:pt x="0" y="863"/>
                </a:cubicBezTo>
                <a:lnTo>
                  <a:pt x="0" y="86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path"/>
          <p:cNvSpPr/>
          <p:nvPr/>
        </p:nvSpPr>
        <p:spPr>
          <a:xfrm>
            <a:off x="6436100" y="5027096"/>
            <a:ext cx="1097281" cy="1097279"/>
          </a:xfrm>
          <a:custGeom>
            <a:rect l="0" t="0" r="0" b="0"/>
            <a:pathLst>
              <a:path w="1728" h="1727">
                <a:moveTo>
                  <a:pt x="0" y="864"/>
                </a:moveTo>
                <a:cubicBezTo>
                  <a:pt x="0" y="386"/>
                  <a:pt x="386" y="0"/>
                  <a:pt x="864" y="0"/>
                </a:cubicBezTo>
                <a:lnTo>
                  <a:pt x="864" y="0"/>
                </a:lnTo>
                <a:lnTo>
                  <a:pt x="864" y="0"/>
                </a:lnTo>
                <a:lnTo>
                  <a:pt x="864" y="0"/>
                </a:lnTo>
                <a:cubicBezTo>
                  <a:pt x="1341" y="0"/>
                  <a:pt x="1728" y="386"/>
                  <a:pt x="1728" y="864"/>
                </a:cubicBezTo>
                <a:lnTo>
                  <a:pt x="1728" y="864"/>
                </a:lnTo>
                <a:cubicBezTo>
                  <a:pt x="1728" y="864"/>
                  <a:pt x="1728" y="864"/>
                  <a:pt x="1728" y="864"/>
                </a:cubicBezTo>
                <a:lnTo>
                  <a:pt x="1728" y="864"/>
                </a:lnTo>
                <a:lnTo>
                  <a:pt x="1727" y="863"/>
                </a:lnTo>
                <a:lnTo>
                  <a:pt x="1727" y="863"/>
                </a:lnTo>
                <a:cubicBezTo>
                  <a:pt x="1727" y="1341"/>
                  <a:pt x="1341" y="1727"/>
                  <a:pt x="864" y="1727"/>
                </a:cubicBezTo>
                <a:lnTo>
                  <a:pt x="864" y="1727"/>
                </a:lnTo>
                <a:lnTo>
                  <a:pt x="864" y="1727"/>
                </a:lnTo>
                <a:lnTo>
                  <a:pt x="864" y="1727"/>
                </a:lnTo>
                <a:cubicBezTo>
                  <a:pt x="386" y="1727"/>
                  <a:pt x="0" y="1341"/>
                  <a:pt x="0" y="863"/>
                </a:cubicBezTo>
                <a:lnTo>
                  <a:pt x="0" y="864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4465702" y="4390794"/>
            <a:ext cx="641993" cy="600929"/>
          </a:xfrm>
          <a:custGeom>
            <a:rect l="0" t="0" r="0" b="0"/>
            <a:pathLst>
              <a:path w="1011" h="944">
                <a:moveTo>
                  <a:pt x="361" y="173"/>
                </a:moveTo>
                <a:lnTo>
                  <a:pt x="143" y="646"/>
                </a:lnTo>
                <a:lnTo>
                  <a:pt x="324" y="559"/>
                </a:lnTo>
                <a:lnTo>
                  <a:pt x="468" y="859"/>
                </a:lnTo>
                <a:lnTo>
                  <a:pt x="830" y="686"/>
                </a:lnTo>
                <a:lnTo>
                  <a:pt x="686" y="386"/>
                </a:lnTo>
                <a:lnTo>
                  <a:pt x="867" y="300"/>
                </a:lnTo>
                <a:lnTo>
                  <a:pt x="361" y="173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101163" y="3337990"/>
            <a:ext cx="1097281" cy="1097279"/>
            <a:chExt cx="1097281" cy="1097279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01842" y="257362"/>
              <a:ext cx="493599" cy="493599"/>
            </a:xfrm>
            <a:custGeom>
              <a:rect l="0" t="0" r="0" b="0"/>
              <a:pathLst>
                <a:path w="777" h="777">
                  <a:moveTo>
                    <a:pt x="0" y="233"/>
                  </a:moveTo>
                  <a:lnTo>
                    <a:pt x="388" y="0"/>
                  </a:lnTo>
                  <a:lnTo>
                    <a:pt x="777" y="233"/>
                  </a:lnTo>
                  <a:lnTo>
                    <a:pt x="777" y="310"/>
                  </a:lnTo>
                  <a:lnTo>
                    <a:pt x="0" y="310"/>
                  </a:lnTo>
                  <a:lnTo>
                    <a:pt x="0" y="233"/>
                  </a:lnTo>
                  <a:close/>
                  <a:moveTo>
                    <a:pt x="0" y="699"/>
                  </a:moveTo>
                  <a:lnTo>
                    <a:pt x="777" y="699"/>
                  </a:lnTo>
                  <a:lnTo>
                    <a:pt x="777" y="777"/>
                  </a:lnTo>
                  <a:lnTo>
                    <a:pt x="0" y="777"/>
                  </a:lnTo>
                  <a:lnTo>
                    <a:pt x="0" y="699"/>
                  </a:lnTo>
                  <a:close/>
                  <a:moveTo>
                    <a:pt x="77" y="621"/>
                  </a:moveTo>
                  <a:lnTo>
                    <a:pt x="699" y="621"/>
                  </a:lnTo>
                  <a:lnTo>
                    <a:pt x="699" y="699"/>
                  </a:lnTo>
                  <a:lnTo>
                    <a:pt x="77" y="699"/>
                  </a:lnTo>
                  <a:lnTo>
                    <a:pt x="77" y="621"/>
                  </a:lnTo>
                  <a:close/>
                  <a:moveTo>
                    <a:pt x="77" y="310"/>
                  </a:moveTo>
                  <a:lnTo>
                    <a:pt x="233" y="310"/>
                  </a:lnTo>
                  <a:lnTo>
                    <a:pt x="233" y="621"/>
                  </a:lnTo>
                  <a:lnTo>
                    <a:pt x="77" y="621"/>
                  </a:lnTo>
                  <a:lnTo>
                    <a:pt x="77" y="310"/>
                  </a:lnTo>
                  <a:close/>
                  <a:moveTo>
                    <a:pt x="310" y="310"/>
                  </a:moveTo>
                  <a:lnTo>
                    <a:pt x="466" y="310"/>
                  </a:lnTo>
                  <a:lnTo>
                    <a:pt x="466" y="621"/>
                  </a:lnTo>
                  <a:lnTo>
                    <a:pt x="310" y="621"/>
                  </a:lnTo>
                  <a:lnTo>
                    <a:pt x="310" y="310"/>
                  </a:lnTo>
                  <a:close/>
                  <a:moveTo>
                    <a:pt x="544" y="310"/>
                  </a:moveTo>
                  <a:lnTo>
                    <a:pt x="699" y="310"/>
                  </a:lnTo>
                  <a:lnTo>
                    <a:pt x="699" y="621"/>
                  </a:lnTo>
                  <a:lnTo>
                    <a:pt x="544" y="621"/>
                  </a:lnTo>
                  <a:lnTo>
                    <a:pt x="544" y="3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path"/>
          <p:cNvSpPr/>
          <p:nvPr/>
        </p:nvSpPr>
        <p:spPr>
          <a:xfrm>
            <a:off x="7120012" y="4435273"/>
            <a:ext cx="629520" cy="580620"/>
          </a:xfrm>
          <a:custGeom>
            <a:rect l="0" t="0" r="0" b="0"/>
            <a:pathLst>
              <a:path w="991" h="914">
                <a:moveTo>
                  <a:pt x="372" y="766"/>
                </a:moveTo>
                <a:lnTo>
                  <a:pt x="868" y="605"/>
                </a:lnTo>
                <a:lnTo>
                  <a:pt x="682" y="531"/>
                </a:lnTo>
                <a:lnTo>
                  <a:pt x="804" y="222"/>
                </a:lnTo>
                <a:lnTo>
                  <a:pt x="431" y="74"/>
                </a:lnTo>
                <a:lnTo>
                  <a:pt x="309" y="383"/>
                </a:lnTo>
                <a:lnTo>
                  <a:pt x="122" y="309"/>
                </a:lnTo>
                <a:lnTo>
                  <a:pt x="372" y="766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path"/>
          <p:cNvSpPr/>
          <p:nvPr/>
        </p:nvSpPr>
        <p:spPr>
          <a:xfrm>
            <a:off x="6598325" y="5357680"/>
            <a:ext cx="750951" cy="436114"/>
          </a:xfrm>
          <a:custGeom>
            <a:rect l="0" t="0" r="0" b="0"/>
            <a:pathLst>
              <a:path w="1182" h="686">
                <a:moveTo>
                  <a:pt x="916" y="387"/>
                </a:moveTo>
                <a:cubicBezTo>
                  <a:pt x="916" y="387"/>
                  <a:pt x="787" y="255"/>
                  <a:pt x="609" y="255"/>
                </a:cubicBezTo>
                <a:lnTo>
                  <a:pt x="609" y="255"/>
                </a:lnTo>
                <a:cubicBezTo>
                  <a:pt x="436" y="255"/>
                  <a:pt x="264" y="387"/>
                  <a:pt x="264" y="387"/>
                </a:cubicBezTo>
                <a:lnTo>
                  <a:pt x="264" y="387"/>
                </a:lnTo>
                <a:lnTo>
                  <a:pt x="168" y="346"/>
                </a:lnTo>
                <a:lnTo>
                  <a:pt x="168" y="465"/>
                </a:lnTo>
                <a:lnTo>
                  <a:pt x="168" y="465"/>
                </a:lnTo>
                <a:cubicBezTo>
                  <a:pt x="183" y="470"/>
                  <a:pt x="194" y="484"/>
                  <a:pt x="194" y="501"/>
                </a:cubicBezTo>
                <a:lnTo>
                  <a:pt x="194" y="501"/>
                </a:lnTo>
                <a:cubicBezTo>
                  <a:pt x="194" y="518"/>
                  <a:pt x="183" y="532"/>
                  <a:pt x="167" y="537"/>
                </a:cubicBezTo>
                <a:lnTo>
                  <a:pt x="167" y="537"/>
                </a:lnTo>
                <a:lnTo>
                  <a:pt x="196" y="616"/>
                </a:lnTo>
                <a:lnTo>
                  <a:pt x="112" y="616"/>
                </a:lnTo>
                <a:lnTo>
                  <a:pt x="140" y="536"/>
                </a:lnTo>
                <a:lnTo>
                  <a:pt x="140" y="536"/>
                </a:lnTo>
                <a:cubicBezTo>
                  <a:pt x="127" y="530"/>
                  <a:pt x="117" y="517"/>
                  <a:pt x="117" y="501"/>
                </a:cubicBezTo>
                <a:lnTo>
                  <a:pt x="117" y="501"/>
                </a:lnTo>
                <a:cubicBezTo>
                  <a:pt x="117" y="485"/>
                  <a:pt x="126" y="472"/>
                  <a:pt x="140" y="466"/>
                </a:cubicBezTo>
                <a:lnTo>
                  <a:pt x="140" y="466"/>
                </a:lnTo>
                <a:lnTo>
                  <a:pt x="140" y="335"/>
                </a:lnTo>
                <a:lnTo>
                  <a:pt x="0" y="276"/>
                </a:lnTo>
                <a:lnTo>
                  <a:pt x="616" y="0"/>
                </a:lnTo>
                <a:lnTo>
                  <a:pt x="1182" y="280"/>
                </a:lnTo>
                <a:lnTo>
                  <a:pt x="916" y="387"/>
                </a:lnTo>
                <a:close/>
                <a:moveTo>
                  <a:pt x="602" y="322"/>
                </a:moveTo>
                <a:cubicBezTo>
                  <a:pt x="781" y="322"/>
                  <a:pt x="869" y="416"/>
                  <a:pt x="869" y="416"/>
                </a:cubicBezTo>
                <a:lnTo>
                  <a:pt x="869" y="416"/>
                </a:lnTo>
                <a:lnTo>
                  <a:pt x="869" y="613"/>
                </a:lnTo>
                <a:lnTo>
                  <a:pt x="869" y="613"/>
                </a:lnTo>
                <a:cubicBezTo>
                  <a:pt x="869" y="613"/>
                  <a:pt x="777" y="686"/>
                  <a:pt x="588" y="686"/>
                </a:cubicBezTo>
                <a:lnTo>
                  <a:pt x="588" y="686"/>
                </a:lnTo>
                <a:cubicBezTo>
                  <a:pt x="399" y="686"/>
                  <a:pt x="336" y="613"/>
                  <a:pt x="336" y="613"/>
                </a:cubicBezTo>
                <a:lnTo>
                  <a:pt x="336" y="613"/>
                </a:lnTo>
                <a:lnTo>
                  <a:pt x="336" y="416"/>
                </a:lnTo>
                <a:lnTo>
                  <a:pt x="336" y="416"/>
                </a:lnTo>
                <a:cubicBezTo>
                  <a:pt x="336" y="416"/>
                  <a:pt x="423" y="322"/>
                  <a:pt x="602" y="322"/>
                </a:cubicBezTo>
                <a:moveTo>
                  <a:pt x="599" y="644"/>
                </a:moveTo>
                <a:cubicBezTo>
                  <a:pt x="723" y="644"/>
                  <a:pt x="823" y="619"/>
                  <a:pt x="823" y="588"/>
                </a:cubicBezTo>
                <a:lnTo>
                  <a:pt x="823" y="588"/>
                </a:lnTo>
                <a:cubicBezTo>
                  <a:pt x="823" y="557"/>
                  <a:pt x="723" y="532"/>
                  <a:pt x="599" y="532"/>
                </a:cubicBezTo>
                <a:lnTo>
                  <a:pt x="599" y="532"/>
                </a:lnTo>
                <a:cubicBezTo>
                  <a:pt x="475" y="532"/>
                  <a:pt x="374" y="557"/>
                  <a:pt x="374" y="588"/>
                </a:cubicBezTo>
                <a:lnTo>
                  <a:pt x="374" y="588"/>
                </a:lnTo>
                <a:cubicBezTo>
                  <a:pt x="374" y="619"/>
                  <a:pt x="475" y="644"/>
                  <a:pt x="599" y="644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path"/>
          <p:cNvSpPr/>
          <p:nvPr/>
        </p:nvSpPr>
        <p:spPr>
          <a:xfrm>
            <a:off x="4922225" y="5355933"/>
            <a:ext cx="476842" cy="476842"/>
          </a:xfrm>
          <a:custGeom>
            <a:rect l="0" t="0" r="0" b="0"/>
            <a:pathLst>
              <a:path w="750" h="750">
                <a:moveTo>
                  <a:pt x="287" y="450"/>
                </a:moveTo>
                <a:lnTo>
                  <a:pt x="75" y="450"/>
                </a:lnTo>
                <a:lnTo>
                  <a:pt x="75" y="750"/>
                </a:lnTo>
                <a:lnTo>
                  <a:pt x="0" y="750"/>
                </a:lnTo>
                <a:lnTo>
                  <a:pt x="0" y="0"/>
                </a:lnTo>
                <a:lnTo>
                  <a:pt x="450" y="0"/>
                </a:lnTo>
                <a:lnTo>
                  <a:pt x="463" y="75"/>
                </a:lnTo>
                <a:lnTo>
                  <a:pt x="750" y="75"/>
                </a:lnTo>
                <a:lnTo>
                  <a:pt x="638" y="300"/>
                </a:lnTo>
                <a:lnTo>
                  <a:pt x="750" y="525"/>
                </a:lnTo>
                <a:lnTo>
                  <a:pt x="300" y="525"/>
                </a:lnTo>
                <a:lnTo>
                  <a:pt x="287" y="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path"/>
          <p:cNvSpPr/>
          <p:nvPr/>
        </p:nvSpPr>
        <p:spPr>
          <a:xfrm>
            <a:off x="5829587" y="2845000"/>
            <a:ext cx="481938" cy="464048"/>
          </a:xfrm>
          <a:custGeom>
            <a:rect l="0" t="0" r="0" b="0"/>
            <a:pathLst>
              <a:path w="758" h="730">
                <a:moveTo>
                  <a:pt x="378" y="0"/>
                </a:moveTo>
                <a:lnTo>
                  <a:pt x="2" y="161"/>
                </a:lnTo>
                <a:lnTo>
                  <a:pt x="378" y="322"/>
                </a:lnTo>
                <a:lnTo>
                  <a:pt x="758" y="161"/>
                </a:lnTo>
                <a:lnTo>
                  <a:pt x="378" y="0"/>
                </a:lnTo>
                <a:close/>
                <a:moveTo>
                  <a:pt x="393" y="342"/>
                </a:moveTo>
                <a:lnTo>
                  <a:pt x="393" y="730"/>
                </a:lnTo>
                <a:lnTo>
                  <a:pt x="758" y="557"/>
                </a:lnTo>
                <a:lnTo>
                  <a:pt x="758" y="187"/>
                </a:lnTo>
                <a:lnTo>
                  <a:pt x="393" y="342"/>
                </a:lnTo>
                <a:close/>
                <a:moveTo>
                  <a:pt x="0" y="557"/>
                </a:moveTo>
                <a:lnTo>
                  <a:pt x="366" y="730"/>
                </a:lnTo>
                <a:lnTo>
                  <a:pt x="366" y="342"/>
                </a:lnTo>
                <a:lnTo>
                  <a:pt x="0" y="187"/>
                </a:lnTo>
                <a:lnTo>
                  <a:pt x="0" y="55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5870342" y="5320925"/>
            <a:ext cx="422362" cy="509625"/>
          </a:xfrm>
          <a:custGeom>
            <a:rect l="0" t="0" r="0" b="0"/>
            <a:pathLst>
              <a:path w="665" h="802">
                <a:moveTo>
                  <a:pt x="0" y="401"/>
                </a:moveTo>
                <a:lnTo>
                  <a:pt x="332" y="802"/>
                </a:lnTo>
                <a:lnTo>
                  <a:pt x="332" y="601"/>
                </a:lnTo>
                <a:lnTo>
                  <a:pt x="665" y="601"/>
                </a:lnTo>
                <a:lnTo>
                  <a:pt x="665" y="200"/>
                </a:lnTo>
                <a:lnTo>
                  <a:pt x="332" y="200"/>
                </a:lnTo>
                <a:lnTo>
                  <a:pt x="332" y="0"/>
                </a:lnTo>
                <a:lnTo>
                  <a:pt x="0" y="401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2" name="textbox 202"/>
          <p:cNvSpPr/>
          <p:nvPr/>
        </p:nvSpPr>
        <p:spPr>
          <a:xfrm>
            <a:off x="2977768" y="2009981"/>
            <a:ext cx="6274434" cy="1801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54432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医疗帮建方案的具体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700269" y="4343268"/>
            <a:ext cx="3281045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29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通过建立区域性医疗中心，实现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疗资源</a:t>
            </a:r>
            <a:endParaRPr lang="Microsoft YaHei" altLang="Microsoft YaHei" sz="1400"/>
          </a:p>
          <a:p>
            <a:pPr marL="13966" indent="6696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的集中管理和优化配置，提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医疗服务的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可及性和效率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07" name="textbox 207"/>
          <p:cNvSpPr/>
          <p:nvPr/>
        </p:nvSpPr>
        <p:spPr>
          <a:xfrm>
            <a:off x="4444113" y="4344534"/>
            <a:ext cx="3281679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0"/>
              </a:lnSpc>
            </a:pPr>
            <a:endParaRPr lang="Arial" altLang="Arial" sz="100"/>
          </a:p>
          <a:p>
            <a:pPr marL="13423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利用信息技术手段，开展远程诊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、远程</a:t>
            </a:r>
            <a:endParaRPr lang="Microsoft YaHei" altLang="Microsoft YaHei" sz="1400"/>
          </a:p>
          <a:p>
            <a:pPr marL="13604" indent="-904" algn="l" rtl="0" eaLnBrk="0">
              <a:lnSpc>
                <a:spcPct val="156000"/>
              </a:lnSpc>
              <a:spcBef>
                <a:spcPts val="27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会诊等医疗服务，打破地域限制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 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供更加便捷的医疗服务。</a:t>
            </a:r>
            <a:endParaRPr lang="Microsoft YaHei" altLang="Microsoft YaHei" sz="1400"/>
          </a:p>
        </p:txBody>
      </p:sp>
      <p:sp>
        <p:nvSpPr>
          <p:cNvPr id="208" name="textbox 208"/>
          <p:cNvSpPr/>
          <p:nvPr/>
        </p:nvSpPr>
        <p:spPr>
          <a:xfrm>
            <a:off x="8187954" y="4342544"/>
            <a:ext cx="3282315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8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加强医疗机构之间的协作与交流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实现优</a:t>
            </a:r>
            <a:endParaRPr lang="Microsoft YaHei" altLang="Microsoft YaHei" sz="1400"/>
          </a:p>
          <a:p>
            <a:pPr marL="16681" algn="l" rtl="0" eaLnBrk="0">
              <a:lnSpc>
                <a:spcPts val="2564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势互补、资源共享，提高整体医疗水平。</a:t>
            </a:r>
            <a:endParaRPr lang="Microsoft YaHei" altLang="Microsoft YaHei" sz="1400"/>
          </a:p>
        </p:txBody>
      </p:sp>
      <p:sp>
        <p:nvSpPr>
          <p:cNvPr id="209" name="textbox 209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80136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医疗资源整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0" name="textbox 230"/>
          <p:cNvSpPr/>
          <p:nvPr/>
        </p:nvSpPr>
        <p:spPr>
          <a:xfrm>
            <a:off x="701098" y="3682132"/>
            <a:ext cx="8229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</a:t>
            </a:r>
            <a:endParaRPr lang="Microsoft YaHei" altLang="Microsoft YaHei" sz="1500"/>
          </a:p>
        </p:txBody>
      </p:sp>
      <p:sp>
        <p:nvSpPr>
          <p:cNvPr id="231" name="textbox 231"/>
          <p:cNvSpPr/>
          <p:nvPr/>
        </p:nvSpPr>
        <p:spPr>
          <a:xfrm>
            <a:off x="4447465" y="3682532"/>
            <a:ext cx="82105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3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8200432" y="3682532"/>
            <a:ext cx="81280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3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医疗协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500"/>
          </a:p>
        </p:txBody>
      </p:sp>
      <p:sp>
        <p:nvSpPr>
          <p:cNvPr id="233" name="textbox 233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234" name="textbox 234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235" name="textbox 235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28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236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7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8" name="textbox 238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9178"/>
                </a:lnSpc>
              </a:pPr>
              <a:endParaRPr lang="Arial" altLang="Arial" sz="100"/>
            </a:p>
            <a:p>
              <a:pPr marL="7470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划</a:t>
              </a:r>
              <a:endParaRPr lang="Microsoft YaHei" altLang="Microsoft YaHei" sz="15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239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0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1" name="textbox 241"/>
            <p:cNvSpPr/>
            <p:nvPr/>
          </p:nvSpPr>
          <p:spPr>
            <a:xfrm>
              <a:off x="-12700" y="-12700"/>
              <a:ext cx="2269489" cy="2289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marL="749832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</a:t>
              </a:r>
              <a:r>
                <a:rPr sz="15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</a:t>
              </a:r>
              <a:endParaRPr lang="Microsoft YaHei" altLang="Microsoft YaHei" sz="15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242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3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4" name="textbox 244"/>
            <p:cNvSpPr/>
            <p:nvPr/>
          </p:nvSpPr>
          <p:spPr>
            <a:xfrm>
              <a:off x="-12700" y="-12700"/>
              <a:ext cx="2269489" cy="2290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0000"/>
                </a:lnSpc>
              </a:pPr>
              <a:endParaRPr lang="Arial" altLang="Arial" sz="1300"/>
            </a:p>
            <a:p>
              <a:pPr algn="l" rtl="0" eaLnBrk="0">
                <a:lnSpc>
                  <a:spcPct val="8849"/>
                </a:lnSpc>
              </a:pPr>
              <a:endParaRPr lang="Arial" altLang="Arial" sz="100"/>
            </a:p>
            <a:p>
              <a:pPr marL="747231" algn="l" rtl="0" eaLnBrk="0">
                <a:lnSpc>
                  <a:spcPct val="94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人才引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</a:t>
              </a:r>
              <a:endParaRPr lang="Microsoft YaHei" altLang="Microsoft YaHei" sz="1500"/>
            </a:p>
          </p:txBody>
        </p:sp>
      </p:grpSp>
      <p:sp>
        <p:nvSpPr>
          <p:cNvPr id="245" name="textbox 245"/>
          <p:cNvSpPr/>
          <p:nvPr/>
        </p:nvSpPr>
        <p:spPr>
          <a:xfrm>
            <a:off x="877615" y="4649420"/>
            <a:ext cx="2388870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7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制定完善的医疗人才培训计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97567" algn="l" rtl="0" eaLnBrk="0">
              <a:lnSpc>
                <a:spcPct val="86000"/>
              </a:lnSpc>
              <a:spcBef>
                <a:spcPts val="96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提高医务人员的专业素质和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endParaRPr lang="Microsoft YaHei" altLang="Microsoft YaHei" sz="1300"/>
          </a:p>
          <a:p>
            <a:pPr marL="867721" algn="l" rtl="0" eaLnBrk="0">
              <a:lnSpc>
                <a:spcPts val="2427"/>
              </a:lnSpc>
            </a:pP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务能力。</a:t>
            </a:r>
            <a:endParaRPr lang="Microsoft YaHei" altLang="Microsoft YaHei" sz="1200"/>
          </a:p>
        </p:txBody>
      </p:sp>
      <p:sp>
        <p:nvSpPr>
          <p:cNvPr id="246" name="textbox 246"/>
          <p:cNvSpPr/>
          <p:nvPr/>
        </p:nvSpPr>
        <p:spPr>
          <a:xfrm>
            <a:off x="4972131" y="4647705"/>
            <a:ext cx="2251075" cy="814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28"/>
              </a:lnSpc>
            </a:pPr>
            <a:endParaRPr lang="Arial" altLang="Arial" sz="100"/>
          </a:p>
          <a:p>
            <a:pPr marL="12871" algn="l" rtl="0" eaLnBrk="0">
              <a:lnSpc>
                <a:spcPct val="9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鼓励医务人员参加学术交流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973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动，了解最新的医学进展和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1300"/>
          </a:p>
          <a:p>
            <a:pPr marL="181921" algn="l" rtl="0" eaLnBrk="0">
              <a:lnSpc>
                <a:spcPts val="2430"/>
              </a:lnSpc>
            </a:pPr>
            <a:r>
              <a:rPr sz="13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术成果，提升学术水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平。</a:t>
            </a:r>
            <a:endParaRPr lang="Microsoft YaHei" altLang="Microsoft YaHei" sz="1300"/>
          </a:p>
        </p:txBody>
      </p:sp>
      <p:sp>
        <p:nvSpPr>
          <p:cNvPr id="247" name="textbox 247"/>
          <p:cNvSpPr/>
          <p:nvPr/>
        </p:nvSpPr>
        <p:spPr>
          <a:xfrm>
            <a:off x="8979894" y="4648220"/>
            <a:ext cx="2252345" cy="813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积极引进高层次医学人才，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marL="25901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医疗机构注入新的活力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</a:t>
            </a:r>
            <a:endParaRPr lang="Microsoft YaHei" altLang="Microsoft YaHei" sz="1300"/>
          </a:p>
          <a:p>
            <a:pPr marL="197351" algn="l" rtl="0" eaLnBrk="0">
              <a:lnSpc>
                <a:spcPts val="2430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医疗技术的创新和发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48" name="textbox 248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0136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医疗人才培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9" name="picture 2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70" name="picture 2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71" name="textbox 271"/>
          <p:cNvSpPr/>
          <p:nvPr/>
        </p:nvSpPr>
        <p:spPr>
          <a:xfrm>
            <a:off x="8723872" y="4339586"/>
            <a:ext cx="3227070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3"/>
              </a:lnSpc>
            </a:pPr>
            <a:endParaRPr lang="Arial" altLang="Arial" sz="100"/>
          </a:p>
          <a:p>
            <a:pPr marL="28473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algn="l" rtl="0" eaLnBrk="0">
              <a:lnSpc>
                <a:spcPct val="8951"/>
              </a:lnSpc>
            </a:pPr>
            <a:endParaRPr lang="Arial" altLang="Arial" sz="100"/>
          </a:p>
          <a:p>
            <a:pPr marL="15747" indent="-3047" algn="l" rtl="0" eaLnBrk="0">
              <a:lnSpc>
                <a:spcPct val="121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强与国际先进医疗机构的合作与   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交流，引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进国际先进的医疗技术和     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经验，提高我国医疗技术的整体水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2" name="textbox 272"/>
          <p:cNvSpPr/>
          <p:nvPr/>
        </p:nvSpPr>
        <p:spPr>
          <a:xfrm>
            <a:off x="339720" y="2245504"/>
            <a:ext cx="3033395" cy="1346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44"/>
              </a:lnSpc>
            </a:pPr>
            <a:endParaRPr lang="Arial" altLang="Arial" sz="100"/>
          </a:p>
          <a:p>
            <a:pPr marL="169754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032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疗机构开展临床研究，探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indent="189357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索新的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诊疗技术和治疗方法，提  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高疾病的治愈率和患者的生存质量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3" name="textbox 273"/>
          <p:cNvSpPr/>
          <p:nvPr/>
        </p:nvSpPr>
        <p:spPr>
          <a:xfrm>
            <a:off x="7403117" y="1531187"/>
            <a:ext cx="2882264" cy="1045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96"/>
              </a:lnSpc>
            </a:pPr>
            <a:endParaRPr lang="Arial" altLang="Arial" sz="100"/>
          </a:p>
          <a:p>
            <a:pPr marL="31425" algn="l" rtl="0" eaLnBrk="0">
              <a:lnSpc>
                <a:spcPct val="92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4605" indent="-1905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强基础研究成果向临床应用的转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化，推动医学科技的进步和创新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4" name="textbox 274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0136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医疗技术提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4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95" name="picture 29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96" name="textbox 29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97" name="picture 29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98" name="textbox 29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99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00" name="picture 3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301" name="textbox 301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0136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医疗设备更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2" name="textbox 322"/>
          <p:cNvSpPr/>
          <p:nvPr/>
        </p:nvSpPr>
        <p:spPr>
          <a:xfrm>
            <a:off x="1093213" y="4735110"/>
            <a:ext cx="211962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理的医疗设备采购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，确保医疗机构具备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先进的诊疗设备和仪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23" name="textbox 323"/>
          <p:cNvSpPr/>
          <p:nvPr/>
        </p:nvSpPr>
        <p:spPr>
          <a:xfrm>
            <a:off x="4775754" y="4735110"/>
            <a:ext cx="211836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善的设备维护和保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养制度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，确保设备的正常 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运行和使用效果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24" name="textbox 324"/>
          <p:cNvSpPr/>
          <p:nvPr/>
        </p:nvSpPr>
        <p:spPr>
          <a:xfrm>
            <a:off x="8476901" y="473511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523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疗机构对现有设备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升级改造，提高设备 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的性能和诊疗效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果。</a:t>
            </a:r>
            <a:endParaRPr lang="Microsoft YaHei" altLang="Microsoft YaHei" sz="1500"/>
          </a:p>
        </p:txBody>
      </p:sp>
      <p:sp>
        <p:nvSpPr>
          <p:cNvPr id="325" name="textbox 325"/>
          <p:cNvSpPr/>
          <p:nvPr/>
        </p:nvSpPr>
        <p:spPr>
          <a:xfrm>
            <a:off x="8478473" y="3894487"/>
            <a:ext cx="10502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</a:t>
            </a:r>
            <a:endParaRPr lang="Microsoft YaHei" altLang="Microsoft YaHei" sz="2000"/>
          </a:p>
        </p:txBody>
      </p:sp>
      <p:sp>
        <p:nvSpPr>
          <p:cNvPr id="326" name="textbox 326"/>
          <p:cNvSpPr/>
          <p:nvPr/>
        </p:nvSpPr>
        <p:spPr>
          <a:xfrm>
            <a:off x="4776754" y="3894229"/>
            <a:ext cx="105028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2000"/>
          </a:p>
        </p:txBody>
      </p:sp>
      <p:sp>
        <p:nvSpPr>
          <p:cNvPr id="327" name="textbox 327"/>
          <p:cNvSpPr/>
          <p:nvPr/>
        </p:nvSpPr>
        <p:spPr>
          <a:xfrm>
            <a:off x="1095546" y="3894487"/>
            <a:ext cx="105028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6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endParaRPr lang="Microsoft YaHei" altLang="Microsoft YaHei" sz="2000"/>
          </a:p>
        </p:txBody>
      </p:sp>
      <p:sp>
        <p:nvSpPr>
          <p:cNvPr id="328" name="textbox 328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32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331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33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33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33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39BF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33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1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2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3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https://d.book118.com/427146134102006051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2024-09-24T14:34:16.722</cp:lastPrinted>
  <dcterms:created xsi:type="dcterms:W3CDTF">2024-09-24T06:34:16Z</dcterms:created>
  <dcterms:modified xsi:type="dcterms:W3CDTF">2024-09-24T06:34:18Z</dcterms:modified>
</cp:coreProperties>
</file>