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1" r:id="rId24"/>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E6CB1CC-7193-4A7C-BD7D-9E00655E79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092552A-F8D6-4DB6-BA35-2B3018D9B59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1CEB13B-8F6D-45B5-99E3-0696376F08D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D3D41E8-A999-4865-8D7A-2D82BD26A5F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7B7FA93-EA5E-447F-AEAC-B9970CC0E6F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7D59075-CE56-402F-8CDF-83CB2DC78B1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7967061-D15E-45A2-9960-0D621D5A170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FE91147-131E-49A8-A19E-610A536BC9D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3E1E85C-D3C3-4FC9-BE05-C53E4D92B17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465EEAE-844D-40B0-A151-5EFDA36CA6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43E0432-ABAD-41AC-B01F-81A837EEEC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png" /><Relationship Id="rId3" Type="http://schemas.openxmlformats.org/officeDocument/2006/relationships/image" Target="../media/image10.png" /><Relationship Id="rId4"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27150144133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计算机网络技术课件</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grpSp>
        <p:nvGrpSpPr>
          <p:cNvPr id="3" name="Group 3"/>
          <p:cNvGrpSpPr/>
          <p:nvPr/>
        </p:nvGrpSpPr>
        <p:grpSpPr>
          <a:xfrm>
            <a:off x="2336170" y="682396"/>
            <a:ext cx="1539079" cy="823690"/>
            <a:chOff x="2336170" y="682396"/>
            <a:chExt cx="1539079" cy="823690"/>
          </a:xfrm>
        </p:grpSpPr>
        <p:sp>
          <p:nvSpPr>
            <p:cNvPr id="4" name="TextBox 4"/>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rgbClr val="FFFFFF">
                      <a:alpha val="100000"/>
                    </a:srgbClr>
                  </a:solidFill>
                  <a:latin typeface="Microsoft Yahei"/>
                  <a:ea typeface="Microsoft Yahei"/>
                  <a:cs typeface="Microsoft Yahei"/>
                </a:rPr>
                <a:t>目录</a:t>
              </a:r>
            </a:p>
          </p:txBody>
        </p:sp>
      </p:grpSp>
      <p:sp>
        <p:nvSpPr>
          <p:cNvPr id="5" name="TextBox 5"/>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计算机网络概述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网络体系结构与协议</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局域网技术</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网络设备与连接</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网络管理与安全</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grpSp>
        <p:nvGrpSpPr>
          <p:cNvPr id="3" name="Group 3"/>
          <p:cNvGrpSpPr/>
          <p:nvPr/>
        </p:nvGrpSpPr>
        <p:grpSpPr>
          <a:xfrm>
            <a:off x="2336170" y="682396"/>
            <a:ext cx="1539079" cy="823690"/>
            <a:chOff x="2336170" y="682396"/>
            <a:chExt cx="1539079" cy="823690"/>
          </a:xfrm>
        </p:grpSpPr>
        <p:sp>
          <p:nvSpPr>
            <p:cNvPr id="4" name="TextBox 4"/>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rgbClr val="FFFFFF">
                      <a:alpha val="100000"/>
                    </a:srgbClr>
                  </a:solidFill>
                  <a:latin typeface="Microsoft Yahei"/>
                  <a:ea typeface="Microsoft Yahei"/>
                  <a:cs typeface="Microsoft Yahei"/>
                </a:rPr>
                <a:t>目录</a:t>
              </a:r>
            </a:p>
          </p:txBody>
        </p:sp>
      </p:grpSp>
      <p:sp>
        <p:nvSpPr>
          <p:cNvPr id="5" name="TextBox 5"/>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因特网应用</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互联网新技术</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网络操作系统与服务器</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网络设计与案例分析</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计算机网络概述</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9358" y="2191992"/>
            <a:ext cx="1600605" cy="731803"/>
          </a:xfrm>
          <a:prstGeom prst="rect">
            <a:avLst/>
          </a:prstGeom>
          <a:solidFill>
            <a:schemeClr val="accent1">
              <a:alpha val="67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67000"/>
                  </a:schemeClr>
                </a:solidFill>
                <a:latin typeface="Microsoft Yahei"/>
                <a:ea typeface="Microsoft Yahei"/>
                <a:cs typeface="Microsoft Yahei"/>
              </a:rPr>
              <a:t>01</a:t>
            </a:r>
            <a:endParaRPr lang="en-US" sz="1100"/>
          </a:p>
        </p:txBody>
      </p:sp>
      <p:sp>
        <p:nvSpPr>
          <p:cNvPr id="3" name="AutoShape 3"/>
          <p:cNvSpPr/>
          <p:nvPr/>
        </p:nvSpPr>
        <p:spPr>
          <a:xfrm>
            <a:off x="2219963" y="2191992"/>
            <a:ext cx="5479433" cy="731803"/>
          </a:xfrm>
          <a:prstGeom prst="rect">
            <a:avLst/>
          </a:prstGeom>
          <a:solidFill>
            <a:schemeClr val="accent1">
              <a:alpha val="84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84000"/>
                  </a:schemeClr>
                </a:solidFill>
                <a:latin typeface="Microsoft Yahei"/>
                <a:ea typeface="Microsoft Yahei"/>
                <a:cs typeface="Microsoft Yahei"/>
              </a:rPr>
              <a:t>02</a:t>
            </a:r>
            <a:endParaRPr lang="en-US" sz="1100"/>
          </a:p>
        </p:txBody>
      </p:sp>
      <p:sp>
        <p:nvSpPr>
          <p:cNvPr id="4" name="AutoShape 4"/>
          <p:cNvSpPr/>
          <p:nvPr/>
        </p:nvSpPr>
        <p:spPr>
          <a:xfrm>
            <a:off x="7699396" y="2191992"/>
            <a:ext cx="3873249" cy="731803"/>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100000"/>
                  </a:schemeClr>
                </a:solidFill>
                <a:latin typeface="Microsoft Yahei"/>
                <a:ea typeface="Microsoft Yahei"/>
                <a:cs typeface="Microsoft Yahei"/>
              </a:rPr>
              <a:t>03</a:t>
            </a:r>
            <a:endParaRPr lang="en-US" sz="1100"/>
          </a:p>
        </p:txBody>
      </p:sp>
      <p:sp>
        <p:nvSpPr>
          <p:cNvPr id="5" name="AutoShape 5"/>
          <p:cNvSpPr/>
          <p:nvPr/>
        </p:nvSpPr>
        <p:spPr>
          <a:xfrm>
            <a:off x="619358" y="4213754"/>
            <a:ext cx="3464154" cy="155501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由若干个计算机和通信设备通过特定的协议和标准连接起来，以实现资源共享和信息交换的系统。</a:t>
            </a:r>
            <a:endParaRPr lang="en-US" sz="1100"/>
          </a:p>
        </p:txBody>
      </p:sp>
      <p:sp>
        <p:nvSpPr>
          <p:cNvPr id="6" name="AutoShape 6"/>
          <p:cNvSpPr/>
          <p:nvPr/>
        </p:nvSpPr>
        <p:spPr>
          <a:xfrm>
            <a:off x="619358" y="3627301"/>
            <a:ext cx="3358143" cy="36933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计算机网络</a:t>
            </a:r>
            <a:endParaRPr lang="en-US" sz="1100"/>
          </a:p>
        </p:txBody>
      </p:sp>
      <p:sp>
        <p:nvSpPr>
          <p:cNvPr id="7" name="AutoShape 7"/>
          <p:cNvSpPr/>
          <p:nvPr/>
        </p:nvSpPr>
        <p:spPr>
          <a:xfrm>
            <a:off x="4363925" y="4213754"/>
            <a:ext cx="3464154" cy="127119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计算机网络中的计算机可以共享硬件、软件和数据等资源，提高资源利用率和工作效率。</a:t>
            </a:r>
            <a:endParaRPr lang="en-US" sz="1100"/>
          </a:p>
        </p:txBody>
      </p:sp>
      <p:sp>
        <p:nvSpPr>
          <p:cNvPr id="8" name="AutoShape 8"/>
          <p:cNvSpPr/>
          <p:nvPr/>
        </p:nvSpPr>
        <p:spPr>
          <a:xfrm>
            <a:off x="4363925" y="3627301"/>
            <a:ext cx="3335471" cy="36933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资源共享</a:t>
            </a:r>
            <a:endParaRPr lang="en-US" sz="1100"/>
          </a:p>
        </p:txBody>
      </p:sp>
      <p:sp>
        <p:nvSpPr>
          <p:cNvPr id="9" name="AutoShape 9"/>
          <p:cNvSpPr/>
          <p:nvPr/>
        </p:nvSpPr>
        <p:spPr>
          <a:xfrm>
            <a:off x="8108491" y="4213754"/>
            <a:ext cx="3464154" cy="144585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计算机网络中的计算机之间可以通过网络进行数据、文件、邮件、语音、视频等信息的交换，实现信息的高效传递和交流。</a:t>
            </a:r>
            <a:endParaRPr lang="en-US" sz="1100"/>
          </a:p>
        </p:txBody>
      </p:sp>
      <p:sp>
        <p:nvSpPr>
          <p:cNvPr id="10" name="AutoShape 10"/>
          <p:cNvSpPr/>
          <p:nvPr/>
        </p:nvSpPr>
        <p:spPr>
          <a:xfrm>
            <a:off x="8108491" y="3627301"/>
            <a:ext cx="3373750" cy="36933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信息交换</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计算机网络定义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面向终端的计算机网络</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20世纪50年代初，美国军方为了远程控制导弹，将多个计算机通过线路连接起来，实现了计算机之间的信息交换。</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TCP/IP协议的诞生</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20世纪70年代初，ARPANET采用TCP/IP协议，实现了不同类型计算机之间的互联互通，奠定了现代互联网的基础。</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互联网的普及和发展</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随着计算机技术的不断发展，互联网逐渐普及到全球范围内，成为人们获取信息、交流沟通的重要平台。</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ARPANET</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20世纪60年代末，美国国防部高级研究计划局（ARPA）为了实现计算机之间的通信和资源共享，建立了ARPANET，这是世界上第一个真正意义上的互联网。</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计算机网络发展历程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6696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21935" y="2454645"/>
            <a:ext cx="1930890" cy="64633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01</a:t>
            </a:r>
            <a:endParaRPr lang="en-US" sz="1100"/>
          </a:p>
        </p:txBody>
      </p:sp>
      <p:sp>
        <p:nvSpPr>
          <p:cNvPr id="4" name="AutoShape 4"/>
          <p:cNvSpPr/>
          <p:nvPr/>
        </p:nvSpPr>
        <p:spPr>
          <a:xfrm>
            <a:off x="497558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98420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8656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根据覆盖范围分类</a:t>
            </a:r>
          </a:p>
        </p:txBody>
      </p:sp>
      <p:sp>
        <p:nvSpPr>
          <p:cNvPr id="7" name="AutoShape 7"/>
          <p:cNvSpPr/>
          <p:nvPr/>
        </p:nvSpPr>
        <p:spPr>
          <a:xfrm>
            <a:off x="830323" y="4523956"/>
            <a:ext cx="2514113" cy="13284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局域网（LAN）、城域网（MAN）、广域网（WAN）。</a:t>
            </a:r>
            <a:endParaRPr lang="en-US" sz="1100"/>
          </a:p>
        </p:txBody>
      </p:sp>
      <p:sp>
        <p:nvSpPr>
          <p:cNvPr id="8" name="AutoShape 8"/>
          <p:cNvSpPr/>
          <p:nvPr/>
        </p:nvSpPr>
        <p:spPr>
          <a:xfrm>
            <a:off x="5130555" y="2454645"/>
            <a:ext cx="1930890" cy="64633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02</a:t>
            </a:r>
            <a:endParaRPr lang="en-US" sz="1100"/>
          </a:p>
        </p:txBody>
      </p:sp>
      <p:sp>
        <p:nvSpPr>
          <p:cNvPr id="9" name="TextBox 9"/>
          <p:cNvSpPr txBox="1"/>
          <p:nvPr/>
        </p:nvSpPr>
        <p:spPr>
          <a:xfrm>
            <a:off x="499518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根据拓扑结构分类</a:t>
            </a:r>
          </a:p>
        </p:txBody>
      </p:sp>
      <p:sp>
        <p:nvSpPr>
          <p:cNvPr id="10" name="AutoShape 10"/>
          <p:cNvSpPr/>
          <p:nvPr/>
        </p:nvSpPr>
        <p:spPr>
          <a:xfrm>
            <a:off x="4838943" y="4523956"/>
            <a:ext cx="2514113" cy="13284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星型网络、总线型网络、环型网络、网状网络。</a:t>
            </a:r>
            <a:endParaRPr lang="en-US" sz="1100"/>
          </a:p>
        </p:txBody>
      </p:sp>
      <p:sp>
        <p:nvSpPr>
          <p:cNvPr id="11" name="AutoShape 11"/>
          <p:cNvSpPr/>
          <p:nvPr/>
        </p:nvSpPr>
        <p:spPr>
          <a:xfrm>
            <a:off x="9139175" y="2454645"/>
            <a:ext cx="1930890" cy="64633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03</a:t>
            </a:r>
            <a:endParaRPr lang="en-US" sz="1100"/>
          </a:p>
        </p:txBody>
      </p:sp>
      <p:sp>
        <p:nvSpPr>
          <p:cNvPr id="12" name="TextBox 12"/>
          <p:cNvSpPr txBox="1"/>
          <p:nvPr/>
        </p:nvSpPr>
        <p:spPr>
          <a:xfrm>
            <a:off x="900380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根据传输介质分类</a:t>
            </a:r>
          </a:p>
        </p:txBody>
      </p:sp>
      <p:sp>
        <p:nvSpPr>
          <p:cNvPr id="13" name="AutoShape 13"/>
          <p:cNvSpPr/>
          <p:nvPr/>
        </p:nvSpPr>
        <p:spPr>
          <a:xfrm>
            <a:off x="8847563" y="4523956"/>
            <a:ext cx="2514113" cy="132846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有线网络（双绞线、同轴电缆、光纤等）、无线网络（Wi-Fi、蓝牙、ZigBee等）。</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计算机网络分类</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网络体系结构与协议</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7891367" y="2905696"/>
            <a:ext cx="1971294" cy="1875187"/>
            <a:chOff x="7891367" y="2905696"/>
            <a:chExt cx="1971294" cy="1875187"/>
          </a:xfrm>
        </p:grpSpPr>
        <p:sp>
          <p:nvSpPr>
            <p:cNvPr id="3" name="Freeform 3"/>
            <p:cNvSpPr/>
            <p:nvPr/>
          </p:nvSpPr>
          <p:spPr>
            <a:xfrm>
              <a:off x="8358854" y="2914174"/>
              <a:ext cx="420243" cy="199168"/>
            </a:xfrm>
            <a:custGeom>
              <a:rect l="l" t="t" r="r" b="b"/>
              <a:pathLst>
                <a:path w="105" h="50">
                  <a:moveTo>
                    <a:pt x="0" y="40"/>
                  </a:moveTo>
                  <a:cubicBezTo>
                    <a:pt x="32" y="20"/>
                    <a:pt x="67" y="5"/>
                    <a:pt x="105" y="0"/>
                  </a:cubicBezTo>
                  <a:cubicBezTo>
                    <a:pt x="101" y="13"/>
                    <a:pt x="98" y="27"/>
                    <a:pt x="95" y="40"/>
                  </a:cubicBezTo>
                  <a:cubicBezTo>
                    <a:pt x="88" y="41"/>
                    <a:pt x="81" y="45"/>
                    <a:pt x="75" y="50"/>
                  </a:cubicBezTo>
                  <a:cubicBezTo>
                    <a:pt x="50" y="46"/>
                    <a:pt x="25" y="43"/>
                    <a:pt x="0" y="4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8799386" y="2905696"/>
              <a:ext cx="307181" cy="187357"/>
            </a:xfrm>
            <a:custGeom>
              <a:rect l="l" t="t" r="r" b="b"/>
              <a:pathLst>
                <a:path w="77" h="47">
                  <a:moveTo>
                    <a:pt x="11" y="2"/>
                  </a:moveTo>
                  <a:cubicBezTo>
                    <a:pt x="33" y="0"/>
                    <a:pt x="56" y="2"/>
                    <a:pt x="77" y="8"/>
                  </a:cubicBezTo>
                  <a:cubicBezTo>
                    <a:pt x="50" y="18"/>
                    <a:pt x="24" y="30"/>
                    <a:pt x="0" y="47"/>
                  </a:cubicBezTo>
                  <a:cubicBezTo>
                    <a:pt x="3" y="31"/>
                    <a:pt x="7" y="16"/>
                    <a:pt x="11" y="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8819579" y="2969895"/>
              <a:ext cx="703802" cy="543497"/>
            </a:xfrm>
            <a:custGeom>
              <a:rect l="l" t="t" r="r" b="b"/>
              <a:pathLst>
                <a:path w="176" h="136">
                  <a:moveTo>
                    <a:pt x="0" y="45"/>
                  </a:moveTo>
                  <a:cubicBezTo>
                    <a:pt x="30" y="24"/>
                    <a:pt x="64" y="9"/>
                    <a:pt x="100" y="0"/>
                  </a:cubicBezTo>
                  <a:cubicBezTo>
                    <a:pt x="127" y="9"/>
                    <a:pt x="151" y="25"/>
                    <a:pt x="172" y="44"/>
                  </a:cubicBezTo>
                  <a:cubicBezTo>
                    <a:pt x="172" y="75"/>
                    <a:pt x="176" y="106"/>
                    <a:pt x="170" y="136"/>
                  </a:cubicBezTo>
                  <a:cubicBezTo>
                    <a:pt x="161" y="131"/>
                    <a:pt x="155" y="123"/>
                    <a:pt x="147" y="117"/>
                  </a:cubicBezTo>
                  <a:cubicBezTo>
                    <a:pt x="105" y="82"/>
                    <a:pt x="53" y="60"/>
                    <a:pt x="0" y="45"/>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087106" y="3133535"/>
              <a:ext cx="575500" cy="832104"/>
            </a:xfrm>
            <a:custGeom>
              <a:rect l="l" t="t" r="r" b="b"/>
              <a:pathLst>
                <a:path w="144" h="208">
                  <a:moveTo>
                    <a:pt x="0" y="62"/>
                  </a:moveTo>
                  <a:cubicBezTo>
                    <a:pt x="12" y="39"/>
                    <a:pt x="29" y="19"/>
                    <a:pt x="48" y="2"/>
                  </a:cubicBezTo>
                  <a:cubicBezTo>
                    <a:pt x="79" y="0"/>
                    <a:pt x="110" y="5"/>
                    <a:pt x="140" y="10"/>
                  </a:cubicBezTo>
                  <a:cubicBezTo>
                    <a:pt x="144" y="21"/>
                    <a:pt x="134" y="27"/>
                    <a:pt x="128" y="34"/>
                  </a:cubicBezTo>
                  <a:cubicBezTo>
                    <a:pt x="84" y="82"/>
                    <a:pt x="60" y="145"/>
                    <a:pt x="46" y="208"/>
                  </a:cubicBezTo>
                  <a:cubicBezTo>
                    <a:pt x="16" y="166"/>
                    <a:pt x="2" y="113"/>
                    <a:pt x="0" y="6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8763952" y="3214592"/>
              <a:ext cx="715613" cy="982313"/>
            </a:xfrm>
            <a:custGeom>
              <a:rect l="l" t="t" r="r" b="b"/>
              <a:pathLst>
                <a:path w="179" h="246">
                  <a:moveTo>
                    <a:pt x="6" y="42"/>
                  </a:moveTo>
                  <a:cubicBezTo>
                    <a:pt x="6" y="28"/>
                    <a:pt x="0" y="10"/>
                    <a:pt x="14" y="0"/>
                  </a:cubicBezTo>
                  <a:cubicBezTo>
                    <a:pt x="71" y="16"/>
                    <a:pt x="127" y="42"/>
                    <a:pt x="170" y="84"/>
                  </a:cubicBezTo>
                  <a:cubicBezTo>
                    <a:pt x="168" y="96"/>
                    <a:pt x="170" y="108"/>
                    <a:pt x="179" y="116"/>
                  </a:cubicBezTo>
                  <a:cubicBezTo>
                    <a:pt x="171" y="161"/>
                    <a:pt x="156" y="206"/>
                    <a:pt x="132" y="246"/>
                  </a:cubicBezTo>
                  <a:cubicBezTo>
                    <a:pt x="126" y="246"/>
                    <a:pt x="120" y="246"/>
                    <a:pt x="114" y="246"/>
                  </a:cubicBezTo>
                  <a:cubicBezTo>
                    <a:pt x="57" y="192"/>
                    <a:pt x="13" y="121"/>
                    <a:pt x="6" y="42"/>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9567291" y="3209544"/>
              <a:ext cx="295370" cy="815245"/>
            </a:xfrm>
            <a:custGeom>
              <a:rect l="l" t="t" r="r" b="b"/>
              <a:pathLst>
                <a:path w="74" h="204">
                  <a:moveTo>
                    <a:pt x="2" y="0"/>
                  </a:moveTo>
                  <a:cubicBezTo>
                    <a:pt x="51" y="54"/>
                    <a:pt x="74" y="132"/>
                    <a:pt x="57" y="204"/>
                  </a:cubicBezTo>
                  <a:cubicBezTo>
                    <a:pt x="47" y="170"/>
                    <a:pt x="31" y="138"/>
                    <a:pt x="11" y="110"/>
                  </a:cubicBezTo>
                  <a:cubicBezTo>
                    <a:pt x="18" y="97"/>
                    <a:pt x="12" y="81"/>
                    <a:pt x="0" y="74"/>
                  </a:cubicBezTo>
                  <a:cubicBezTo>
                    <a:pt x="2" y="49"/>
                    <a:pt x="2" y="25"/>
                    <a:pt x="2"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8340280" y="3250025"/>
              <a:ext cx="847249" cy="1230439"/>
            </a:xfrm>
            <a:custGeom>
              <a:rect l="l" t="t" r="r" b="b"/>
              <a:pathLst>
                <a:path w="211" h="308">
                  <a:moveTo>
                    <a:pt x="83" y="7"/>
                  </a:moveTo>
                  <a:cubicBezTo>
                    <a:pt x="86" y="3"/>
                    <a:pt x="91" y="1"/>
                    <a:pt x="96" y="0"/>
                  </a:cubicBezTo>
                  <a:cubicBezTo>
                    <a:pt x="95" y="68"/>
                    <a:pt x="118" y="135"/>
                    <a:pt x="158" y="189"/>
                  </a:cubicBezTo>
                  <a:cubicBezTo>
                    <a:pt x="172" y="210"/>
                    <a:pt x="190" y="229"/>
                    <a:pt x="208" y="247"/>
                  </a:cubicBezTo>
                  <a:cubicBezTo>
                    <a:pt x="210" y="256"/>
                    <a:pt x="209" y="264"/>
                    <a:pt x="212" y="273"/>
                  </a:cubicBezTo>
                  <a:cubicBezTo>
                    <a:pt x="202" y="284"/>
                    <a:pt x="192" y="295"/>
                    <a:pt x="180" y="304"/>
                  </a:cubicBezTo>
                  <a:cubicBezTo>
                    <a:pt x="170" y="301"/>
                    <a:pt x="160" y="302"/>
                    <a:pt x="151" y="308"/>
                  </a:cubicBezTo>
                  <a:cubicBezTo>
                    <a:pt x="97" y="286"/>
                    <a:pt x="46" y="255"/>
                    <a:pt x="8" y="211"/>
                  </a:cubicBezTo>
                  <a:cubicBezTo>
                    <a:pt x="12" y="199"/>
                    <a:pt x="9" y="187"/>
                    <a:pt x="0" y="178"/>
                  </a:cubicBezTo>
                  <a:cubicBezTo>
                    <a:pt x="12" y="115"/>
                    <a:pt x="38" y="53"/>
                    <a:pt x="83" y="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7891367" y="3486340"/>
              <a:ext cx="356140" cy="1002506"/>
            </a:xfrm>
            <a:custGeom>
              <a:rect l="l" t="t" r="r" b="b"/>
              <a:pathLst>
                <a:path w="89" h="251">
                  <a:moveTo>
                    <a:pt x="88" y="251"/>
                  </a:moveTo>
                  <a:cubicBezTo>
                    <a:pt x="21" y="188"/>
                    <a:pt x="0" y="84"/>
                    <a:pt x="36" y="0"/>
                  </a:cubicBezTo>
                  <a:cubicBezTo>
                    <a:pt x="41" y="44"/>
                    <a:pt x="56" y="86"/>
                    <a:pt x="79" y="124"/>
                  </a:cubicBezTo>
                  <a:cubicBezTo>
                    <a:pt x="74" y="138"/>
                    <a:pt x="75" y="154"/>
                    <a:pt x="89" y="162"/>
                  </a:cubicBezTo>
                  <a:cubicBezTo>
                    <a:pt x="88" y="192"/>
                    <a:pt x="85" y="221"/>
                    <a:pt x="88" y="251"/>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9342787" y="3665220"/>
              <a:ext cx="415195" cy="803434"/>
            </a:xfrm>
            <a:custGeom>
              <a:rect l="l" t="t" r="r" b="b"/>
              <a:pathLst>
                <a:path w="104" h="201">
                  <a:moveTo>
                    <a:pt x="48" y="13"/>
                  </a:moveTo>
                  <a:cubicBezTo>
                    <a:pt x="48" y="8"/>
                    <a:pt x="51" y="0"/>
                    <a:pt x="56" y="7"/>
                  </a:cubicBezTo>
                  <a:cubicBezTo>
                    <a:pt x="80" y="41"/>
                    <a:pt x="97" y="80"/>
                    <a:pt x="104" y="120"/>
                  </a:cubicBezTo>
                  <a:cubicBezTo>
                    <a:pt x="95" y="150"/>
                    <a:pt x="76" y="177"/>
                    <a:pt x="56" y="201"/>
                  </a:cubicBezTo>
                  <a:cubicBezTo>
                    <a:pt x="37" y="190"/>
                    <a:pt x="20" y="177"/>
                    <a:pt x="3" y="164"/>
                  </a:cubicBezTo>
                  <a:cubicBezTo>
                    <a:pt x="3" y="156"/>
                    <a:pt x="2" y="148"/>
                    <a:pt x="0" y="140"/>
                  </a:cubicBezTo>
                  <a:cubicBezTo>
                    <a:pt x="23" y="101"/>
                    <a:pt x="39" y="58"/>
                    <a:pt x="48" y="1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8294751" y="4124325"/>
              <a:ext cx="624459" cy="580644"/>
            </a:xfrm>
            <a:custGeom>
              <a:rect l="l" t="t" r="r" b="b"/>
              <a:pathLst>
                <a:path w="156" h="145">
                  <a:moveTo>
                    <a:pt x="4" y="0"/>
                  </a:moveTo>
                  <a:cubicBezTo>
                    <a:pt x="46" y="46"/>
                    <a:pt x="99" y="79"/>
                    <a:pt x="155" y="103"/>
                  </a:cubicBezTo>
                  <a:cubicBezTo>
                    <a:pt x="155" y="105"/>
                    <a:pt x="156" y="108"/>
                    <a:pt x="156" y="110"/>
                  </a:cubicBezTo>
                  <a:cubicBezTo>
                    <a:pt x="130" y="126"/>
                    <a:pt x="101" y="137"/>
                    <a:pt x="71" y="145"/>
                  </a:cubicBezTo>
                  <a:cubicBezTo>
                    <a:pt x="47" y="135"/>
                    <a:pt x="23" y="124"/>
                    <a:pt x="4" y="106"/>
                  </a:cubicBezTo>
                  <a:cubicBezTo>
                    <a:pt x="0" y="90"/>
                    <a:pt x="3" y="17"/>
                    <a:pt x="4"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9086279" y="4365688"/>
              <a:ext cx="432054" cy="266700"/>
            </a:xfrm>
            <a:custGeom>
              <a:rect l="l" t="t" r="r" b="b"/>
              <a:pathLst>
                <a:path w="108" h="67">
                  <a:moveTo>
                    <a:pt x="36" y="4"/>
                  </a:moveTo>
                  <a:cubicBezTo>
                    <a:pt x="43" y="2"/>
                    <a:pt x="50" y="2"/>
                    <a:pt x="57" y="0"/>
                  </a:cubicBezTo>
                  <a:cubicBezTo>
                    <a:pt x="74" y="13"/>
                    <a:pt x="90" y="25"/>
                    <a:pt x="108" y="36"/>
                  </a:cubicBezTo>
                  <a:cubicBezTo>
                    <a:pt x="94" y="47"/>
                    <a:pt x="81" y="67"/>
                    <a:pt x="62" y="59"/>
                  </a:cubicBezTo>
                  <a:cubicBezTo>
                    <a:pt x="41" y="53"/>
                    <a:pt x="18" y="52"/>
                    <a:pt x="0" y="39"/>
                  </a:cubicBezTo>
                  <a:cubicBezTo>
                    <a:pt x="13" y="28"/>
                    <a:pt x="24" y="16"/>
                    <a:pt x="36" y="4"/>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8691372" y="4600289"/>
              <a:ext cx="610933" cy="180594"/>
            </a:xfrm>
            <a:custGeom>
              <a:rect l="l" t="t" r="r" b="b"/>
              <a:pathLst>
                <a:path w="153" h="45">
                  <a:moveTo>
                    <a:pt x="100" y="0"/>
                  </a:moveTo>
                  <a:cubicBezTo>
                    <a:pt x="117" y="5"/>
                    <a:pt x="135" y="10"/>
                    <a:pt x="153" y="14"/>
                  </a:cubicBezTo>
                  <a:cubicBezTo>
                    <a:pt x="107" y="38"/>
                    <a:pt x="51" y="45"/>
                    <a:pt x="0" y="33"/>
                  </a:cubicBezTo>
                  <a:cubicBezTo>
                    <a:pt x="22" y="26"/>
                    <a:pt x="43" y="17"/>
                    <a:pt x="63" y="5"/>
                  </a:cubicBezTo>
                  <a:cubicBezTo>
                    <a:pt x="75" y="13"/>
                    <a:pt x="91" y="12"/>
                    <a:pt x="100"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cxnSp>
        <p:nvCxnSpPr>
          <p:cNvPr id="15" name="Connector 15"/>
          <p:cNvCxnSpPr/>
          <p:nvPr/>
        </p:nvCxnSpPr>
        <p:spPr>
          <a:xfrm flipH="1" flipV="1">
            <a:off x="6812761" y="3513334"/>
            <a:ext cx="1174631" cy="179643"/>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16" name="Connector 16"/>
          <p:cNvCxnSpPr/>
          <p:nvPr/>
        </p:nvCxnSpPr>
        <p:spPr>
          <a:xfrm flipV="1">
            <a:off x="8886535" y="1736585"/>
            <a:ext cx="14158" cy="1167050"/>
          </a:xfrm>
          <a:prstGeom prst="line">
            <a:avLst/>
          </a:prstGeom>
          <a:ln w="19050">
            <a:solidFill>
              <a:srgbClr val="53BAE9">
                <a:alpha val="100000"/>
              </a:srgbClr>
            </a:solidFill>
            <a:prstDash val="dash"/>
          </a:ln>
        </p:spPr>
      </p:cxnSp>
      <p:cxnSp>
        <p:nvCxnSpPr>
          <p:cNvPr id="17" name="Connector 17"/>
          <p:cNvCxnSpPr/>
          <p:nvPr/>
        </p:nvCxnSpPr>
        <p:spPr>
          <a:xfrm flipH="1">
            <a:off x="7765009" y="4603292"/>
            <a:ext cx="653072" cy="1011082"/>
          </a:xfrm>
          <a:prstGeom prst="line">
            <a:avLst/>
          </a:prstGeom>
          <a:ln w="19050">
            <a:solidFill>
              <a:srgbClr val="53BAE9">
                <a:alpha val="100000"/>
              </a:srgbClr>
            </a:solidFill>
            <a:prstDash val="dash"/>
          </a:ln>
        </p:spPr>
      </p:cxnSp>
      <p:cxnSp>
        <p:nvCxnSpPr>
          <p:cNvPr id="18" name="Connector 18"/>
          <p:cNvCxnSpPr/>
          <p:nvPr/>
        </p:nvCxnSpPr>
        <p:spPr>
          <a:xfrm>
            <a:off x="9655463" y="4347498"/>
            <a:ext cx="958019" cy="684969"/>
          </a:xfrm>
          <a:prstGeom prst="line">
            <a:avLst/>
          </a:prstGeom>
          <a:ln w="19050">
            <a:solidFill>
              <a:srgbClr val="53BAE9">
                <a:alpha val="100000"/>
              </a:srgbClr>
            </a:solidFill>
            <a:prstDash val="dash"/>
          </a:ln>
        </p:spPr>
      </p:cxnSp>
      <p:grpSp>
        <p:nvGrpSpPr>
          <p:cNvPr id="19" name="Group 19"/>
          <p:cNvGrpSpPr/>
          <p:nvPr/>
        </p:nvGrpSpPr>
        <p:grpSpPr>
          <a:xfrm>
            <a:off x="6323362" y="3226403"/>
            <a:ext cx="453771" cy="453771"/>
            <a:chOff x="6323362" y="3226403"/>
            <a:chExt cx="453771" cy="453771"/>
          </a:xfrm>
        </p:grpSpPr>
        <p:sp>
          <p:nvSpPr>
            <p:cNvPr id="20" name="AutoShape 20"/>
            <p:cNvSpPr/>
            <p:nvPr/>
          </p:nvSpPr>
          <p:spPr>
            <a:xfrm>
              <a:off x="6323362" y="3226403"/>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6386989" y="3293554"/>
            <a:ext cx="326517" cy="368619"/>
            <a:chOff x="6386989" y="3293554"/>
            <a:chExt cx="326517" cy="368619"/>
          </a:xfrm>
        </p:grpSpPr>
        <p:sp>
          <p:nvSpPr>
            <p:cNvPr id="22" name="Freeform 22"/>
            <p:cNvSpPr/>
            <p:nvPr/>
          </p:nvSpPr>
          <p:spPr>
            <a:xfrm>
              <a:off x="6475762" y="3293554"/>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6386989" y="3473768"/>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6531769" y="3505010"/>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 name="Group 25"/>
          <p:cNvGrpSpPr/>
          <p:nvPr/>
        </p:nvGrpSpPr>
        <p:grpSpPr>
          <a:xfrm>
            <a:off x="6397466" y="3619976"/>
            <a:ext cx="305467" cy="60103"/>
            <a:chOff x="6397466" y="3619976"/>
            <a:chExt cx="305467" cy="60103"/>
          </a:xfrm>
        </p:grpSpPr>
        <p:sp>
          <p:nvSpPr>
            <p:cNvPr id="26" name="Freeform 26"/>
            <p:cNvSpPr/>
            <p:nvPr/>
          </p:nvSpPr>
          <p:spPr>
            <a:xfrm>
              <a:off x="6397466" y="3619976"/>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 name="Group 27"/>
          <p:cNvGrpSpPr/>
          <p:nvPr/>
        </p:nvGrpSpPr>
        <p:grpSpPr>
          <a:xfrm>
            <a:off x="8675084" y="1230154"/>
            <a:ext cx="453771" cy="453771"/>
            <a:chOff x="8675084" y="1230154"/>
            <a:chExt cx="453771" cy="453771"/>
          </a:xfrm>
        </p:grpSpPr>
        <p:sp>
          <p:nvSpPr>
            <p:cNvPr id="28" name="AutoShape 28"/>
            <p:cNvSpPr/>
            <p:nvPr/>
          </p:nvSpPr>
          <p:spPr>
            <a:xfrm>
              <a:off x="8675084" y="1230154"/>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 name="Group 29"/>
          <p:cNvGrpSpPr/>
          <p:nvPr/>
        </p:nvGrpSpPr>
        <p:grpSpPr>
          <a:xfrm>
            <a:off x="8738711" y="1297305"/>
            <a:ext cx="326517" cy="368618"/>
            <a:chOff x="8738711" y="1297305"/>
            <a:chExt cx="326517" cy="368618"/>
          </a:xfrm>
        </p:grpSpPr>
        <p:sp>
          <p:nvSpPr>
            <p:cNvPr id="30" name="Freeform 30"/>
            <p:cNvSpPr/>
            <p:nvPr/>
          </p:nvSpPr>
          <p:spPr>
            <a:xfrm>
              <a:off x="8827484" y="1297305"/>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8738711" y="1477518"/>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8883491" y="1508760"/>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 name="Group 33"/>
          <p:cNvGrpSpPr/>
          <p:nvPr/>
        </p:nvGrpSpPr>
        <p:grpSpPr>
          <a:xfrm>
            <a:off x="8749189" y="1623727"/>
            <a:ext cx="305467" cy="60103"/>
            <a:chOff x="8749189" y="1623727"/>
            <a:chExt cx="305467" cy="60103"/>
          </a:xfrm>
        </p:grpSpPr>
        <p:sp>
          <p:nvSpPr>
            <p:cNvPr id="34" name="Freeform 34"/>
            <p:cNvSpPr/>
            <p:nvPr/>
          </p:nvSpPr>
          <p:spPr>
            <a:xfrm>
              <a:off x="8749189" y="1623727"/>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 name="Group 35"/>
          <p:cNvGrpSpPr/>
          <p:nvPr/>
        </p:nvGrpSpPr>
        <p:grpSpPr>
          <a:xfrm>
            <a:off x="7375589" y="5602795"/>
            <a:ext cx="453771" cy="453771"/>
            <a:chOff x="7375589" y="5602795"/>
            <a:chExt cx="453771" cy="453771"/>
          </a:xfrm>
        </p:grpSpPr>
        <p:sp>
          <p:nvSpPr>
            <p:cNvPr id="36" name="AutoShape 36"/>
            <p:cNvSpPr/>
            <p:nvPr/>
          </p:nvSpPr>
          <p:spPr>
            <a:xfrm>
              <a:off x="7375589" y="5602795"/>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 name="Group 37"/>
          <p:cNvGrpSpPr/>
          <p:nvPr/>
        </p:nvGrpSpPr>
        <p:grpSpPr>
          <a:xfrm>
            <a:off x="7439216" y="5669947"/>
            <a:ext cx="326517" cy="368618"/>
            <a:chOff x="7439216" y="5669947"/>
            <a:chExt cx="326517" cy="368618"/>
          </a:xfrm>
        </p:grpSpPr>
        <p:sp>
          <p:nvSpPr>
            <p:cNvPr id="38" name="Freeform 38"/>
            <p:cNvSpPr/>
            <p:nvPr/>
          </p:nvSpPr>
          <p:spPr>
            <a:xfrm>
              <a:off x="7527989" y="5669947"/>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7439216" y="5850160"/>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7583995" y="5881497"/>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1" name="Group 41"/>
          <p:cNvGrpSpPr/>
          <p:nvPr/>
        </p:nvGrpSpPr>
        <p:grpSpPr>
          <a:xfrm>
            <a:off x="7449693" y="5996464"/>
            <a:ext cx="305467" cy="60103"/>
            <a:chOff x="7449693" y="5996464"/>
            <a:chExt cx="305467" cy="60103"/>
          </a:xfrm>
        </p:grpSpPr>
        <p:sp>
          <p:nvSpPr>
            <p:cNvPr id="42" name="Freeform 42"/>
            <p:cNvSpPr/>
            <p:nvPr/>
          </p:nvSpPr>
          <p:spPr>
            <a:xfrm>
              <a:off x="7449693" y="5996464"/>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3" name="Group 43"/>
          <p:cNvGrpSpPr/>
          <p:nvPr/>
        </p:nvGrpSpPr>
        <p:grpSpPr>
          <a:xfrm>
            <a:off x="10633901" y="4955286"/>
            <a:ext cx="453771" cy="453771"/>
            <a:chOff x="10633901" y="4955286"/>
            <a:chExt cx="453771" cy="453771"/>
          </a:xfrm>
        </p:grpSpPr>
        <p:sp>
          <p:nvSpPr>
            <p:cNvPr id="44" name="AutoShape 44"/>
            <p:cNvSpPr/>
            <p:nvPr/>
          </p:nvSpPr>
          <p:spPr>
            <a:xfrm>
              <a:off x="10633901" y="4955286"/>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5" name="Group 45"/>
          <p:cNvGrpSpPr/>
          <p:nvPr/>
        </p:nvGrpSpPr>
        <p:grpSpPr>
          <a:xfrm>
            <a:off x="10697432" y="5022437"/>
            <a:ext cx="326517" cy="368618"/>
            <a:chOff x="10697432" y="5022437"/>
            <a:chExt cx="326517" cy="368618"/>
          </a:xfrm>
        </p:grpSpPr>
        <p:sp>
          <p:nvSpPr>
            <p:cNvPr id="46" name="Freeform 46"/>
            <p:cNvSpPr/>
            <p:nvPr/>
          </p:nvSpPr>
          <p:spPr>
            <a:xfrm>
              <a:off x="10786301" y="5022437"/>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10697432" y="5202650"/>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10842308" y="5233988"/>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9" name="Group 49"/>
          <p:cNvGrpSpPr/>
          <p:nvPr/>
        </p:nvGrpSpPr>
        <p:grpSpPr>
          <a:xfrm>
            <a:off x="10708005" y="5348859"/>
            <a:ext cx="305467" cy="60103"/>
            <a:chOff x="10708005" y="5348859"/>
            <a:chExt cx="305467" cy="60103"/>
          </a:xfrm>
        </p:grpSpPr>
        <p:sp>
          <p:nvSpPr>
            <p:cNvPr id="50" name="Freeform 50"/>
            <p:cNvSpPr/>
            <p:nvPr/>
          </p:nvSpPr>
          <p:spPr>
            <a:xfrm>
              <a:off x="10708005" y="5348859"/>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cxnSp>
        <p:nvCxnSpPr>
          <p:cNvPr id="51" name="Connector 51"/>
          <p:cNvCxnSpPr/>
          <p:nvPr/>
        </p:nvCxnSpPr>
        <p:spPr>
          <a:xfrm flipH="1" flipV="1">
            <a:off x="7341061" y="2906737"/>
            <a:ext cx="120071" cy="761512"/>
          </a:xfrm>
          <a:prstGeom prst="line">
            <a:avLst/>
          </a:prstGeom>
          <a:ln w="19050">
            <a:solidFill>
              <a:srgbClr val="53BAE9">
                <a:alpha val="100000"/>
              </a:srgbClr>
            </a:solidFill>
            <a:prstDash val="dash"/>
          </a:ln>
        </p:spPr>
      </p:cxnSp>
      <p:cxnSp>
        <p:nvCxnSpPr>
          <p:cNvPr id="52" name="Connector 52"/>
          <p:cNvCxnSpPr/>
          <p:nvPr/>
        </p:nvCxnSpPr>
        <p:spPr>
          <a:xfrm flipH="1">
            <a:off x="7456449" y="5032468"/>
            <a:ext cx="513627" cy="24285"/>
          </a:xfrm>
          <a:prstGeom prst="line">
            <a:avLst/>
          </a:prstGeom>
          <a:ln w="19050">
            <a:solidFill>
              <a:srgbClr val="53BAE9">
                <a:alpha val="100000"/>
              </a:srgbClr>
            </a:solidFill>
            <a:prstDash val="dash"/>
          </a:ln>
        </p:spPr>
      </p:cxnSp>
      <p:cxnSp>
        <p:nvCxnSpPr>
          <p:cNvPr id="53" name="Connector 53"/>
          <p:cNvCxnSpPr/>
          <p:nvPr/>
        </p:nvCxnSpPr>
        <p:spPr>
          <a:xfrm flipH="1">
            <a:off x="7013652" y="3631601"/>
            <a:ext cx="433980" cy="537831"/>
          </a:xfrm>
          <a:prstGeom prst="line">
            <a:avLst/>
          </a:prstGeom>
          <a:ln w="19050">
            <a:solidFill>
              <a:srgbClr val="53BAE9">
                <a:alpha val="100000"/>
              </a:srgbClr>
            </a:solidFill>
            <a:prstDash val="dash"/>
          </a:ln>
        </p:spPr>
      </p:cxnSp>
      <p:grpSp>
        <p:nvGrpSpPr>
          <p:cNvPr id="54" name="Group 54"/>
          <p:cNvGrpSpPr/>
          <p:nvPr/>
        </p:nvGrpSpPr>
        <p:grpSpPr>
          <a:xfrm>
            <a:off x="7100411" y="3269266"/>
            <a:ext cx="664369" cy="664369"/>
            <a:chOff x="7100411" y="3269266"/>
            <a:chExt cx="664369" cy="664369"/>
          </a:xfrm>
        </p:grpSpPr>
        <p:sp>
          <p:nvSpPr>
            <p:cNvPr id="55" name="AutoShape 55"/>
            <p:cNvSpPr/>
            <p:nvPr/>
          </p:nvSpPr>
          <p:spPr>
            <a:xfrm>
              <a:off x="7100411" y="3269266"/>
              <a:ext cx="664369" cy="664369"/>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6" name="Group 56"/>
          <p:cNvGrpSpPr/>
          <p:nvPr/>
        </p:nvGrpSpPr>
        <p:grpSpPr>
          <a:xfrm>
            <a:off x="7193566" y="3367564"/>
            <a:ext cx="478060" cy="539686"/>
            <a:chOff x="7193566" y="3367564"/>
            <a:chExt cx="478060" cy="539686"/>
          </a:xfrm>
        </p:grpSpPr>
        <p:sp>
          <p:nvSpPr>
            <p:cNvPr id="57" name="Freeform 57"/>
            <p:cNvSpPr/>
            <p:nvPr/>
          </p:nvSpPr>
          <p:spPr>
            <a:xfrm>
              <a:off x="7323582" y="3367564"/>
              <a:ext cx="218027" cy="283369"/>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7193566" y="3631406"/>
              <a:ext cx="478060" cy="27584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7405497" y="3677317"/>
              <a:ext cx="55626" cy="41339"/>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7208901" y="3845623"/>
            <a:ext cx="447294" cy="88011"/>
            <a:chOff x="7208901" y="3845623"/>
            <a:chExt cx="447294" cy="88011"/>
          </a:xfrm>
        </p:grpSpPr>
        <p:sp>
          <p:nvSpPr>
            <p:cNvPr id="61" name="Freeform 61"/>
            <p:cNvSpPr/>
            <p:nvPr/>
          </p:nvSpPr>
          <p:spPr>
            <a:xfrm>
              <a:off x="7208901" y="3845623"/>
              <a:ext cx="447294" cy="88011"/>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7074218" y="2382488"/>
            <a:ext cx="453771" cy="453771"/>
            <a:chOff x="7074218" y="2382488"/>
            <a:chExt cx="453771" cy="453771"/>
          </a:xfrm>
        </p:grpSpPr>
        <p:sp>
          <p:nvSpPr>
            <p:cNvPr id="63" name="AutoShape 63"/>
            <p:cNvSpPr/>
            <p:nvPr/>
          </p:nvSpPr>
          <p:spPr>
            <a:xfrm>
              <a:off x="7074218" y="2382488"/>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4" name="Group 64"/>
          <p:cNvGrpSpPr/>
          <p:nvPr/>
        </p:nvGrpSpPr>
        <p:grpSpPr>
          <a:xfrm>
            <a:off x="7137845" y="2449639"/>
            <a:ext cx="326517" cy="368619"/>
            <a:chOff x="7137845" y="2449639"/>
            <a:chExt cx="326517" cy="368619"/>
          </a:xfrm>
        </p:grpSpPr>
        <p:sp>
          <p:nvSpPr>
            <p:cNvPr id="65" name="Freeform 65"/>
            <p:cNvSpPr/>
            <p:nvPr/>
          </p:nvSpPr>
          <p:spPr>
            <a:xfrm>
              <a:off x="7226713" y="2449639"/>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Freeform 66"/>
            <p:cNvSpPr/>
            <p:nvPr/>
          </p:nvSpPr>
          <p:spPr>
            <a:xfrm>
              <a:off x="7137845" y="2629853"/>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Freeform 67"/>
            <p:cNvSpPr/>
            <p:nvPr/>
          </p:nvSpPr>
          <p:spPr>
            <a:xfrm>
              <a:off x="7282625" y="2661190"/>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8" name="Group 68"/>
          <p:cNvGrpSpPr/>
          <p:nvPr/>
        </p:nvGrpSpPr>
        <p:grpSpPr>
          <a:xfrm>
            <a:off x="7148322" y="2776156"/>
            <a:ext cx="305467" cy="60103"/>
            <a:chOff x="7148322" y="2776156"/>
            <a:chExt cx="305467" cy="60103"/>
          </a:xfrm>
        </p:grpSpPr>
        <p:sp>
          <p:nvSpPr>
            <p:cNvPr id="69" name="Freeform 69"/>
            <p:cNvSpPr/>
            <p:nvPr/>
          </p:nvSpPr>
          <p:spPr>
            <a:xfrm>
              <a:off x="7148322" y="2776156"/>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0" name="Group 70"/>
          <p:cNvGrpSpPr/>
          <p:nvPr/>
        </p:nvGrpSpPr>
        <p:grpSpPr>
          <a:xfrm>
            <a:off x="6614922" y="4176522"/>
            <a:ext cx="453771" cy="453771"/>
            <a:chOff x="6614922" y="4176522"/>
            <a:chExt cx="453771" cy="453771"/>
          </a:xfrm>
        </p:grpSpPr>
        <p:sp>
          <p:nvSpPr>
            <p:cNvPr id="71" name="AutoShape 71"/>
            <p:cNvSpPr/>
            <p:nvPr/>
          </p:nvSpPr>
          <p:spPr>
            <a:xfrm>
              <a:off x="6614922" y="4176522"/>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6678454" y="4243673"/>
            <a:ext cx="326517" cy="368618"/>
            <a:chOff x="6678454" y="4243673"/>
            <a:chExt cx="326517" cy="368618"/>
          </a:xfrm>
        </p:grpSpPr>
        <p:sp>
          <p:nvSpPr>
            <p:cNvPr id="73" name="Freeform 73"/>
            <p:cNvSpPr/>
            <p:nvPr/>
          </p:nvSpPr>
          <p:spPr>
            <a:xfrm>
              <a:off x="6767322" y="4243673"/>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Freeform 74"/>
            <p:cNvSpPr/>
            <p:nvPr/>
          </p:nvSpPr>
          <p:spPr>
            <a:xfrm>
              <a:off x="6678454" y="4423886"/>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Freeform 75"/>
            <p:cNvSpPr/>
            <p:nvPr/>
          </p:nvSpPr>
          <p:spPr>
            <a:xfrm>
              <a:off x="6823234" y="4455223"/>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6" name="Group 76"/>
          <p:cNvGrpSpPr/>
          <p:nvPr/>
        </p:nvGrpSpPr>
        <p:grpSpPr>
          <a:xfrm>
            <a:off x="6689027" y="4570190"/>
            <a:ext cx="305467" cy="60103"/>
            <a:chOff x="6689027" y="4570190"/>
            <a:chExt cx="305467" cy="60103"/>
          </a:xfrm>
        </p:grpSpPr>
        <p:sp>
          <p:nvSpPr>
            <p:cNvPr id="77" name="Freeform 77"/>
            <p:cNvSpPr/>
            <p:nvPr/>
          </p:nvSpPr>
          <p:spPr>
            <a:xfrm>
              <a:off x="6689027" y="4570190"/>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cxnSp>
        <p:nvCxnSpPr>
          <p:cNvPr id="78" name="Connector 78"/>
          <p:cNvCxnSpPr/>
          <p:nvPr/>
        </p:nvCxnSpPr>
        <p:spPr>
          <a:xfrm>
            <a:off x="8274310" y="5180255"/>
            <a:ext cx="306629" cy="518075"/>
          </a:xfrm>
          <a:prstGeom prst="line">
            <a:avLst/>
          </a:prstGeom>
          <a:ln w="19050">
            <a:solidFill>
              <a:srgbClr val="53BAE9">
                <a:alpha val="100000"/>
              </a:srgbClr>
            </a:solidFill>
            <a:prstDash val="dash"/>
          </a:ln>
        </p:spPr>
      </p:cxnSp>
      <p:grpSp>
        <p:nvGrpSpPr>
          <p:cNvPr id="79" name="Group 79"/>
          <p:cNvGrpSpPr/>
          <p:nvPr/>
        </p:nvGrpSpPr>
        <p:grpSpPr>
          <a:xfrm>
            <a:off x="7787354" y="4746498"/>
            <a:ext cx="664369" cy="664369"/>
            <a:chOff x="7787354" y="4746498"/>
            <a:chExt cx="664369" cy="664369"/>
          </a:xfrm>
        </p:grpSpPr>
        <p:sp>
          <p:nvSpPr>
            <p:cNvPr id="80" name="AutoShape 80"/>
            <p:cNvSpPr/>
            <p:nvPr/>
          </p:nvSpPr>
          <p:spPr>
            <a:xfrm>
              <a:off x="7787354" y="4746498"/>
              <a:ext cx="664369" cy="664369"/>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1" name="Group 81"/>
          <p:cNvGrpSpPr/>
          <p:nvPr/>
        </p:nvGrpSpPr>
        <p:grpSpPr>
          <a:xfrm>
            <a:off x="7880414" y="4844796"/>
            <a:ext cx="478060" cy="539782"/>
            <a:chOff x="7880414" y="4844796"/>
            <a:chExt cx="478060" cy="539782"/>
          </a:xfrm>
        </p:grpSpPr>
        <p:sp>
          <p:nvSpPr>
            <p:cNvPr id="82" name="Freeform 82"/>
            <p:cNvSpPr/>
            <p:nvPr/>
          </p:nvSpPr>
          <p:spPr>
            <a:xfrm>
              <a:off x="8010525" y="4844796"/>
              <a:ext cx="218027" cy="283369"/>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3" name="Freeform 83"/>
            <p:cNvSpPr/>
            <p:nvPr/>
          </p:nvSpPr>
          <p:spPr>
            <a:xfrm>
              <a:off x="7880414" y="5108734"/>
              <a:ext cx="478060" cy="27584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Freeform 84"/>
            <p:cNvSpPr/>
            <p:nvPr/>
          </p:nvSpPr>
          <p:spPr>
            <a:xfrm>
              <a:off x="8092440" y="5154549"/>
              <a:ext cx="55626" cy="41339"/>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5" name="Group 85"/>
          <p:cNvGrpSpPr/>
          <p:nvPr/>
        </p:nvGrpSpPr>
        <p:grpSpPr>
          <a:xfrm>
            <a:off x="7895844" y="5322856"/>
            <a:ext cx="447294" cy="88011"/>
            <a:chOff x="7895844" y="5322856"/>
            <a:chExt cx="447294" cy="88011"/>
          </a:xfrm>
        </p:grpSpPr>
        <p:sp>
          <p:nvSpPr>
            <p:cNvPr id="86" name="Freeform 86"/>
            <p:cNvSpPr/>
            <p:nvPr/>
          </p:nvSpPr>
          <p:spPr>
            <a:xfrm>
              <a:off x="7895844" y="5322856"/>
              <a:ext cx="447294" cy="88011"/>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7" name="Group 87"/>
          <p:cNvGrpSpPr/>
          <p:nvPr/>
        </p:nvGrpSpPr>
        <p:grpSpPr>
          <a:xfrm>
            <a:off x="6936200" y="4830032"/>
            <a:ext cx="453771" cy="453771"/>
            <a:chOff x="6936200" y="4830032"/>
            <a:chExt cx="453771" cy="453771"/>
          </a:xfrm>
        </p:grpSpPr>
        <p:sp>
          <p:nvSpPr>
            <p:cNvPr id="88" name="AutoShape 88"/>
            <p:cNvSpPr/>
            <p:nvPr/>
          </p:nvSpPr>
          <p:spPr>
            <a:xfrm>
              <a:off x="6936200" y="4830032"/>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9" name="Group 89"/>
          <p:cNvGrpSpPr/>
          <p:nvPr/>
        </p:nvGrpSpPr>
        <p:grpSpPr>
          <a:xfrm>
            <a:off x="6999827" y="4897184"/>
            <a:ext cx="326517" cy="368617"/>
            <a:chOff x="6999827" y="4897184"/>
            <a:chExt cx="326517" cy="368617"/>
          </a:xfrm>
        </p:grpSpPr>
        <p:sp>
          <p:nvSpPr>
            <p:cNvPr id="90" name="Freeform 90"/>
            <p:cNvSpPr/>
            <p:nvPr/>
          </p:nvSpPr>
          <p:spPr>
            <a:xfrm>
              <a:off x="7088600" y="4897184"/>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Freeform 91"/>
            <p:cNvSpPr/>
            <p:nvPr/>
          </p:nvSpPr>
          <p:spPr>
            <a:xfrm>
              <a:off x="6999827" y="5077396"/>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2" name="Freeform 92"/>
            <p:cNvSpPr/>
            <p:nvPr/>
          </p:nvSpPr>
          <p:spPr>
            <a:xfrm>
              <a:off x="7144608" y="5108734"/>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3" name="Group 93"/>
          <p:cNvGrpSpPr/>
          <p:nvPr/>
        </p:nvGrpSpPr>
        <p:grpSpPr>
          <a:xfrm>
            <a:off x="7010305" y="5223700"/>
            <a:ext cx="305467" cy="60103"/>
            <a:chOff x="7010305" y="5223700"/>
            <a:chExt cx="305467" cy="60103"/>
          </a:xfrm>
        </p:grpSpPr>
        <p:sp>
          <p:nvSpPr>
            <p:cNvPr id="94" name="Freeform 94"/>
            <p:cNvSpPr/>
            <p:nvPr/>
          </p:nvSpPr>
          <p:spPr>
            <a:xfrm>
              <a:off x="7010305" y="5223700"/>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5" name="Group 95"/>
          <p:cNvGrpSpPr/>
          <p:nvPr/>
        </p:nvGrpSpPr>
        <p:grpSpPr>
          <a:xfrm>
            <a:off x="8511826" y="5729097"/>
            <a:ext cx="453771" cy="453771"/>
            <a:chOff x="8511826" y="5729097"/>
            <a:chExt cx="453771" cy="453771"/>
          </a:xfrm>
        </p:grpSpPr>
        <p:sp>
          <p:nvSpPr>
            <p:cNvPr id="96" name="AutoShape 96"/>
            <p:cNvSpPr/>
            <p:nvPr/>
          </p:nvSpPr>
          <p:spPr>
            <a:xfrm>
              <a:off x="8511826" y="5729097"/>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7" name="Group 97"/>
          <p:cNvGrpSpPr/>
          <p:nvPr/>
        </p:nvGrpSpPr>
        <p:grpSpPr>
          <a:xfrm>
            <a:off x="8575453" y="5796249"/>
            <a:ext cx="326517" cy="368617"/>
            <a:chOff x="8575453" y="5796249"/>
            <a:chExt cx="326517" cy="368617"/>
          </a:xfrm>
        </p:grpSpPr>
        <p:sp>
          <p:nvSpPr>
            <p:cNvPr id="98" name="Freeform 98"/>
            <p:cNvSpPr/>
            <p:nvPr/>
          </p:nvSpPr>
          <p:spPr>
            <a:xfrm>
              <a:off x="8664226" y="5796249"/>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Freeform 99"/>
            <p:cNvSpPr/>
            <p:nvPr/>
          </p:nvSpPr>
          <p:spPr>
            <a:xfrm>
              <a:off x="8575453" y="5976461"/>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Freeform 100"/>
            <p:cNvSpPr/>
            <p:nvPr/>
          </p:nvSpPr>
          <p:spPr>
            <a:xfrm>
              <a:off x="8720233" y="6007798"/>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1" name="Group 101"/>
          <p:cNvGrpSpPr/>
          <p:nvPr/>
        </p:nvGrpSpPr>
        <p:grpSpPr>
          <a:xfrm>
            <a:off x="8585930" y="6122765"/>
            <a:ext cx="305467" cy="60103"/>
            <a:chOff x="8585930" y="6122765"/>
            <a:chExt cx="305467" cy="60103"/>
          </a:xfrm>
        </p:grpSpPr>
        <p:sp>
          <p:nvSpPr>
            <p:cNvPr id="102" name="Freeform 102"/>
            <p:cNvSpPr/>
            <p:nvPr/>
          </p:nvSpPr>
          <p:spPr>
            <a:xfrm>
              <a:off x="8585930" y="6122765"/>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cxnSp>
        <p:nvCxnSpPr>
          <p:cNvPr id="103" name="Connector 103"/>
          <p:cNvCxnSpPr/>
          <p:nvPr/>
        </p:nvCxnSpPr>
        <p:spPr>
          <a:xfrm flipH="1">
            <a:off x="9496936" y="4619186"/>
            <a:ext cx="545662" cy="443587"/>
          </a:xfrm>
          <a:prstGeom prst="line">
            <a:avLst/>
          </a:prstGeom>
          <a:ln w="19050">
            <a:solidFill>
              <a:srgbClr val="53BAE9">
                <a:alpha val="100000"/>
              </a:srgbClr>
            </a:solidFill>
            <a:prstDash val="dash"/>
          </a:ln>
        </p:spPr>
      </p:cxnSp>
      <p:cxnSp>
        <p:nvCxnSpPr>
          <p:cNvPr id="104" name="Connector 104"/>
          <p:cNvCxnSpPr/>
          <p:nvPr/>
        </p:nvCxnSpPr>
        <p:spPr>
          <a:xfrm>
            <a:off x="10076528" y="4716108"/>
            <a:ext cx="18578" cy="719008"/>
          </a:xfrm>
          <a:prstGeom prst="line">
            <a:avLst/>
          </a:prstGeom>
          <a:ln w="19050">
            <a:solidFill>
              <a:srgbClr val="53BAE9">
                <a:alpha val="100000"/>
              </a:srgbClr>
            </a:solidFill>
            <a:prstDash val="dash"/>
          </a:ln>
        </p:spPr>
      </p:cxnSp>
      <p:grpSp>
        <p:nvGrpSpPr>
          <p:cNvPr id="105" name="Group 105"/>
          <p:cNvGrpSpPr/>
          <p:nvPr/>
        </p:nvGrpSpPr>
        <p:grpSpPr>
          <a:xfrm>
            <a:off x="9748075" y="4300156"/>
            <a:ext cx="664369" cy="664369"/>
            <a:chOff x="9748075" y="4300156"/>
            <a:chExt cx="664369" cy="664369"/>
          </a:xfrm>
        </p:grpSpPr>
        <p:sp>
          <p:nvSpPr>
            <p:cNvPr id="106" name="AutoShape 106"/>
            <p:cNvSpPr/>
            <p:nvPr/>
          </p:nvSpPr>
          <p:spPr>
            <a:xfrm>
              <a:off x="9748075" y="4300156"/>
              <a:ext cx="664369" cy="664369"/>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7" name="Group 107"/>
          <p:cNvGrpSpPr/>
          <p:nvPr/>
        </p:nvGrpSpPr>
        <p:grpSpPr>
          <a:xfrm>
            <a:off x="9841230" y="4398454"/>
            <a:ext cx="478060" cy="539687"/>
            <a:chOff x="9841230" y="4398454"/>
            <a:chExt cx="478060" cy="539687"/>
          </a:xfrm>
        </p:grpSpPr>
        <p:sp>
          <p:nvSpPr>
            <p:cNvPr id="108" name="Freeform 108"/>
            <p:cNvSpPr/>
            <p:nvPr/>
          </p:nvSpPr>
          <p:spPr>
            <a:xfrm>
              <a:off x="9971246" y="4398454"/>
              <a:ext cx="218027" cy="283369"/>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Freeform 109"/>
            <p:cNvSpPr/>
            <p:nvPr/>
          </p:nvSpPr>
          <p:spPr>
            <a:xfrm>
              <a:off x="9841230" y="4662297"/>
              <a:ext cx="478060" cy="27584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Freeform 110"/>
            <p:cNvSpPr/>
            <p:nvPr/>
          </p:nvSpPr>
          <p:spPr>
            <a:xfrm>
              <a:off x="10053161" y="4708207"/>
              <a:ext cx="55626" cy="41339"/>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1" name="Group 111"/>
          <p:cNvGrpSpPr/>
          <p:nvPr/>
        </p:nvGrpSpPr>
        <p:grpSpPr>
          <a:xfrm>
            <a:off x="9856566" y="4876514"/>
            <a:ext cx="447294" cy="88011"/>
            <a:chOff x="9856566" y="4876514"/>
            <a:chExt cx="447294" cy="88011"/>
          </a:xfrm>
        </p:grpSpPr>
        <p:sp>
          <p:nvSpPr>
            <p:cNvPr id="112" name="Freeform 112"/>
            <p:cNvSpPr/>
            <p:nvPr/>
          </p:nvSpPr>
          <p:spPr>
            <a:xfrm>
              <a:off x="9856566" y="4876514"/>
              <a:ext cx="447294" cy="88011"/>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3" name="Group 113"/>
          <p:cNvGrpSpPr/>
          <p:nvPr/>
        </p:nvGrpSpPr>
        <p:grpSpPr>
          <a:xfrm>
            <a:off x="9030843" y="5023104"/>
            <a:ext cx="453771" cy="453771"/>
            <a:chOff x="9030843" y="5023104"/>
            <a:chExt cx="453771" cy="453771"/>
          </a:xfrm>
        </p:grpSpPr>
        <p:sp>
          <p:nvSpPr>
            <p:cNvPr id="114" name="AutoShape 114"/>
            <p:cNvSpPr/>
            <p:nvPr/>
          </p:nvSpPr>
          <p:spPr>
            <a:xfrm>
              <a:off x="9030843" y="5023104"/>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5" name="Group 115"/>
          <p:cNvGrpSpPr/>
          <p:nvPr/>
        </p:nvGrpSpPr>
        <p:grpSpPr>
          <a:xfrm>
            <a:off x="9094470" y="5090255"/>
            <a:ext cx="326517" cy="368618"/>
            <a:chOff x="9094470" y="5090255"/>
            <a:chExt cx="326517" cy="368618"/>
          </a:xfrm>
        </p:grpSpPr>
        <p:sp>
          <p:nvSpPr>
            <p:cNvPr id="116" name="Freeform 116"/>
            <p:cNvSpPr/>
            <p:nvPr/>
          </p:nvSpPr>
          <p:spPr>
            <a:xfrm>
              <a:off x="9183243" y="5090255"/>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7" name="Freeform 117"/>
            <p:cNvSpPr/>
            <p:nvPr/>
          </p:nvSpPr>
          <p:spPr>
            <a:xfrm>
              <a:off x="9094470" y="5270468"/>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Freeform 118"/>
            <p:cNvSpPr/>
            <p:nvPr/>
          </p:nvSpPr>
          <p:spPr>
            <a:xfrm>
              <a:off x="9239250" y="5301805"/>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9" name="Group 119"/>
          <p:cNvGrpSpPr/>
          <p:nvPr/>
        </p:nvGrpSpPr>
        <p:grpSpPr>
          <a:xfrm>
            <a:off x="9104948" y="5416772"/>
            <a:ext cx="305467" cy="60103"/>
            <a:chOff x="9104948" y="5416772"/>
            <a:chExt cx="305467" cy="60103"/>
          </a:xfrm>
        </p:grpSpPr>
        <p:sp>
          <p:nvSpPr>
            <p:cNvPr id="120" name="Freeform 120"/>
            <p:cNvSpPr/>
            <p:nvPr/>
          </p:nvSpPr>
          <p:spPr>
            <a:xfrm>
              <a:off x="9104948" y="5416772"/>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1" name="Group 121"/>
          <p:cNvGrpSpPr/>
          <p:nvPr/>
        </p:nvGrpSpPr>
        <p:grpSpPr>
          <a:xfrm>
            <a:off x="9872949" y="5502211"/>
            <a:ext cx="453771" cy="453771"/>
            <a:chOff x="9872949" y="5502211"/>
            <a:chExt cx="453771" cy="453771"/>
          </a:xfrm>
        </p:grpSpPr>
        <p:sp>
          <p:nvSpPr>
            <p:cNvPr id="122" name="AutoShape 122"/>
            <p:cNvSpPr/>
            <p:nvPr/>
          </p:nvSpPr>
          <p:spPr>
            <a:xfrm>
              <a:off x="9872949" y="5502211"/>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3" name="Group 123"/>
          <p:cNvGrpSpPr/>
          <p:nvPr/>
        </p:nvGrpSpPr>
        <p:grpSpPr>
          <a:xfrm>
            <a:off x="9936480" y="5569363"/>
            <a:ext cx="326517" cy="368618"/>
            <a:chOff x="9936480" y="5569363"/>
            <a:chExt cx="326517" cy="368618"/>
          </a:xfrm>
        </p:grpSpPr>
        <p:sp>
          <p:nvSpPr>
            <p:cNvPr id="124" name="Freeform 124"/>
            <p:cNvSpPr/>
            <p:nvPr/>
          </p:nvSpPr>
          <p:spPr>
            <a:xfrm>
              <a:off x="10025349" y="5569363"/>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9936480" y="5749576"/>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6" name="Freeform 126"/>
            <p:cNvSpPr/>
            <p:nvPr/>
          </p:nvSpPr>
          <p:spPr>
            <a:xfrm>
              <a:off x="10081260" y="5780913"/>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7" name="Group 127"/>
          <p:cNvGrpSpPr/>
          <p:nvPr/>
        </p:nvGrpSpPr>
        <p:grpSpPr>
          <a:xfrm>
            <a:off x="9947053" y="5895880"/>
            <a:ext cx="305467" cy="60103"/>
            <a:chOff x="9947053" y="5895880"/>
            <a:chExt cx="305467" cy="60103"/>
          </a:xfrm>
        </p:grpSpPr>
        <p:sp>
          <p:nvSpPr>
            <p:cNvPr id="128" name="Freeform 128"/>
            <p:cNvSpPr/>
            <p:nvPr/>
          </p:nvSpPr>
          <p:spPr>
            <a:xfrm>
              <a:off x="9947053" y="5895880"/>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cxnSp>
        <p:nvCxnSpPr>
          <p:cNvPr id="129" name="Connector 129"/>
          <p:cNvCxnSpPr/>
          <p:nvPr/>
        </p:nvCxnSpPr>
        <p:spPr>
          <a:xfrm flipV="1">
            <a:off x="9025615" y="2235826"/>
            <a:ext cx="541689" cy="145917"/>
          </a:xfrm>
          <a:prstGeom prst="line">
            <a:avLst/>
          </a:prstGeom>
          <a:ln w="19050">
            <a:solidFill>
              <a:srgbClr val="53BAE9">
                <a:alpha val="100000"/>
              </a:srgbClr>
            </a:solidFill>
            <a:prstDash val="dash"/>
          </a:ln>
        </p:spPr>
      </p:cxnSp>
      <p:cxnSp>
        <p:nvCxnSpPr>
          <p:cNvPr id="130" name="Connector 130"/>
          <p:cNvCxnSpPr/>
          <p:nvPr/>
        </p:nvCxnSpPr>
        <p:spPr>
          <a:xfrm flipH="1" flipV="1">
            <a:off x="8271850" y="2166219"/>
            <a:ext cx="452891" cy="204667"/>
          </a:xfrm>
          <a:prstGeom prst="line">
            <a:avLst/>
          </a:prstGeom>
          <a:ln w="19050">
            <a:solidFill>
              <a:srgbClr val="53BAE9">
                <a:alpha val="100000"/>
              </a:srgbClr>
            </a:solidFill>
            <a:prstDash val="dash"/>
          </a:ln>
        </p:spPr>
      </p:cxnSp>
      <p:grpSp>
        <p:nvGrpSpPr>
          <p:cNvPr id="131" name="Group 131"/>
          <p:cNvGrpSpPr/>
          <p:nvPr/>
        </p:nvGrpSpPr>
        <p:grpSpPr>
          <a:xfrm>
            <a:off x="8554402" y="2050351"/>
            <a:ext cx="664369" cy="664369"/>
            <a:chOff x="8554402" y="2050351"/>
            <a:chExt cx="664369" cy="664369"/>
          </a:xfrm>
        </p:grpSpPr>
        <p:sp>
          <p:nvSpPr>
            <p:cNvPr id="132" name="AutoShape 132"/>
            <p:cNvSpPr/>
            <p:nvPr/>
          </p:nvSpPr>
          <p:spPr>
            <a:xfrm>
              <a:off x="8554402" y="2050351"/>
              <a:ext cx="664369" cy="664369"/>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3" name="Group 133"/>
          <p:cNvGrpSpPr/>
          <p:nvPr/>
        </p:nvGrpSpPr>
        <p:grpSpPr>
          <a:xfrm>
            <a:off x="8647462" y="2148650"/>
            <a:ext cx="478060" cy="539686"/>
            <a:chOff x="8647462" y="2148650"/>
            <a:chExt cx="478060" cy="539686"/>
          </a:xfrm>
        </p:grpSpPr>
        <p:sp>
          <p:nvSpPr>
            <p:cNvPr id="134" name="Freeform 134"/>
            <p:cNvSpPr/>
            <p:nvPr/>
          </p:nvSpPr>
          <p:spPr>
            <a:xfrm>
              <a:off x="8777574" y="2148650"/>
              <a:ext cx="218027" cy="283369"/>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5" name="Freeform 135"/>
            <p:cNvSpPr/>
            <p:nvPr/>
          </p:nvSpPr>
          <p:spPr>
            <a:xfrm>
              <a:off x="8647462" y="2412492"/>
              <a:ext cx="478060" cy="27584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6" name="Freeform 136"/>
            <p:cNvSpPr/>
            <p:nvPr/>
          </p:nvSpPr>
          <p:spPr>
            <a:xfrm>
              <a:off x="8859488" y="2458307"/>
              <a:ext cx="55626" cy="41339"/>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7" name="Group 137"/>
          <p:cNvGrpSpPr/>
          <p:nvPr/>
        </p:nvGrpSpPr>
        <p:grpSpPr>
          <a:xfrm>
            <a:off x="8662892" y="2626614"/>
            <a:ext cx="447294" cy="88011"/>
            <a:chOff x="8662892" y="2626614"/>
            <a:chExt cx="447294" cy="88011"/>
          </a:xfrm>
        </p:grpSpPr>
        <p:sp>
          <p:nvSpPr>
            <p:cNvPr id="138" name="Freeform 138"/>
            <p:cNvSpPr/>
            <p:nvPr/>
          </p:nvSpPr>
          <p:spPr>
            <a:xfrm>
              <a:off x="8662892" y="2626614"/>
              <a:ext cx="447294" cy="88011"/>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9" name="Group 139"/>
          <p:cNvGrpSpPr/>
          <p:nvPr/>
        </p:nvGrpSpPr>
        <p:grpSpPr>
          <a:xfrm>
            <a:off x="7753064" y="1854994"/>
            <a:ext cx="453771" cy="453771"/>
            <a:chOff x="7753064" y="1854994"/>
            <a:chExt cx="453771" cy="453771"/>
          </a:xfrm>
        </p:grpSpPr>
        <p:sp>
          <p:nvSpPr>
            <p:cNvPr id="140" name="AutoShape 140"/>
            <p:cNvSpPr/>
            <p:nvPr/>
          </p:nvSpPr>
          <p:spPr>
            <a:xfrm>
              <a:off x="7753064" y="1854994"/>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1" name="Group 141"/>
          <p:cNvGrpSpPr/>
          <p:nvPr/>
        </p:nvGrpSpPr>
        <p:grpSpPr>
          <a:xfrm>
            <a:off x="7816691" y="1922145"/>
            <a:ext cx="326517" cy="368618"/>
            <a:chOff x="7816691" y="1922145"/>
            <a:chExt cx="326517" cy="368618"/>
          </a:xfrm>
        </p:grpSpPr>
        <p:sp>
          <p:nvSpPr>
            <p:cNvPr id="142" name="Freeform 142"/>
            <p:cNvSpPr/>
            <p:nvPr/>
          </p:nvSpPr>
          <p:spPr>
            <a:xfrm>
              <a:off x="7905464" y="1922145"/>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3" name="Freeform 143"/>
            <p:cNvSpPr/>
            <p:nvPr/>
          </p:nvSpPr>
          <p:spPr>
            <a:xfrm>
              <a:off x="7816691" y="2102358"/>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Freeform 144"/>
            <p:cNvSpPr/>
            <p:nvPr/>
          </p:nvSpPr>
          <p:spPr>
            <a:xfrm>
              <a:off x="7961471" y="2133695"/>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5" name="Group 145"/>
          <p:cNvGrpSpPr/>
          <p:nvPr/>
        </p:nvGrpSpPr>
        <p:grpSpPr>
          <a:xfrm>
            <a:off x="7827169" y="2248662"/>
            <a:ext cx="305467" cy="60103"/>
            <a:chOff x="7827169" y="2248662"/>
            <a:chExt cx="305467" cy="60103"/>
          </a:xfrm>
        </p:grpSpPr>
        <p:sp>
          <p:nvSpPr>
            <p:cNvPr id="146" name="Freeform 146"/>
            <p:cNvSpPr/>
            <p:nvPr/>
          </p:nvSpPr>
          <p:spPr>
            <a:xfrm>
              <a:off x="7827169" y="2248662"/>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7" name="Group 147"/>
          <p:cNvGrpSpPr/>
          <p:nvPr/>
        </p:nvGrpSpPr>
        <p:grpSpPr>
          <a:xfrm>
            <a:off x="9632252" y="1967865"/>
            <a:ext cx="453771" cy="453771"/>
            <a:chOff x="9632252" y="1967865"/>
            <a:chExt cx="453771" cy="453771"/>
          </a:xfrm>
        </p:grpSpPr>
        <p:sp>
          <p:nvSpPr>
            <p:cNvPr id="148" name="AutoShape 148"/>
            <p:cNvSpPr/>
            <p:nvPr/>
          </p:nvSpPr>
          <p:spPr>
            <a:xfrm>
              <a:off x="9632252" y="1967865"/>
              <a:ext cx="453771" cy="453771"/>
            </a:xfrm>
            <a:prstGeom prst="ellipse">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9" name="Group 149"/>
          <p:cNvGrpSpPr/>
          <p:nvPr/>
        </p:nvGrpSpPr>
        <p:grpSpPr>
          <a:xfrm>
            <a:off x="9695879" y="2035016"/>
            <a:ext cx="326517" cy="368618"/>
            <a:chOff x="9695879" y="2035016"/>
            <a:chExt cx="326517" cy="368618"/>
          </a:xfrm>
        </p:grpSpPr>
        <p:sp>
          <p:nvSpPr>
            <p:cNvPr id="150" name="Freeform 150"/>
            <p:cNvSpPr/>
            <p:nvPr/>
          </p:nvSpPr>
          <p:spPr>
            <a:xfrm>
              <a:off x="9784652" y="2035016"/>
              <a:ext cx="148876" cy="193548"/>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Freeform 151"/>
            <p:cNvSpPr/>
            <p:nvPr/>
          </p:nvSpPr>
          <p:spPr>
            <a:xfrm>
              <a:off x="9695879" y="2215229"/>
              <a:ext cx="326517" cy="188405"/>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2" name="Freeform 152"/>
            <p:cNvSpPr/>
            <p:nvPr/>
          </p:nvSpPr>
          <p:spPr>
            <a:xfrm>
              <a:off x="9840659" y="2246471"/>
              <a:ext cx="38005" cy="28194"/>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3" name="Group 153"/>
          <p:cNvGrpSpPr/>
          <p:nvPr/>
        </p:nvGrpSpPr>
        <p:grpSpPr>
          <a:xfrm>
            <a:off x="9706356" y="2361438"/>
            <a:ext cx="305467" cy="60103"/>
            <a:chOff x="9706356" y="2361438"/>
            <a:chExt cx="305467" cy="60103"/>
          </a:xfrm>
        </p:grpSpPr>
        <p:sp>
          <p:nvSpPr>
            <p:cNvPr id="154" name="Freeform 154"/>
            <p:cNvSpPr/>
            <p:nvPr/>
          </p:nvSpPr>
          <p:spPr>
            <a:xfrm>
              <a:off x="9706356" y="2361438"/>
              <a:ext cx="305467" cy="60103"/>
            </a:xfrm>
            <a:custGeom>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55" name="AutoShape 155"/>
          <p:cNvSpPr/>
          <p:nvPr/>
        </p:nvSpPr>
        <p:spPr>
          <a:xfrm>
            <a:off x="1104329" y="3250025"/>
            <a:ext cx="4000405" cy="196596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buFont typeface="Arial"/>
              <a:buChar char="•"/>
              <a:defRPr/>
            </a:pPr>
            <a:r>
              <a:rPr lang="en-US" sz="1200">
                <a:solidFill>
                  <a:srgbClr val="000000">
                    <a:alpha val="100000"/>
                  </a:srgbClr>
                </a:solidFill>
                <a:latin typeface="Microsoft Yahei"/>
                <a:ea typeface="Microsoft Yahei"/>
                <a:cs typeface="Microsoft Yahei"/>
              </a:rPr>
              <a:t>概述：OSI（Open Systems Interconnection）参考模型是计算机网络体系结构的一种标准模型，它将网络通信过程划分为七个独立但相互关联的层次，以便更好地理解和设计网络系统。</a:t>
            </a:r>
            <a:endParaRPr lang="en-US" sz="1100"/>
          </a:p>
        </p:txBody>
      </p:sp>
      <p:sp>
        <p:nvSpPr>
          <p:cNvPr id="156" name="Freeform 156"/>
          <p:cNvSpPr/>
          <p:nvPr/>
        </p:nvSpPr>
        <p:spPr>
          <a:xfrm>
            <a:off x="1104329" y="2313518"/>
            <a:ext cx="600656" cy="600656"/>
          </a:xfrm>
          <a:custGeom>
            <a:rect l="l" t="t" r="r" b="b"/>
            <a:pathLst>
              <a:path w="304800" h="304800">
                <a:moveTo>
                  <a:pt x="152400" y="190500"/>
                </a:moveTo>
                <a:cubicBezTo>
                  <a:pt x="194481" y="190500"/>
                  <a:pt x="228562" y="156381"/>
                  <a:pt x="228562" y="114300"/>
                </a:cubicBezTo>
                <a:lnTo>
                  <a:pt x="228562" y="76200"/>
                </a:lnTo>
                <a:cubicBezTo>
                  <a:pt x="228562" y="23612"/>
                  <a:pt x="190500" y="0"/>
                  <a:pt x="152400" y="0"/>
                </a:cubicBezTo>
                <a:lnTo>
                  <a:pt x="76162" y="0"/>
                </a:lnTo>
                <a:cubicBezTo>
                  <a:pt x="38100" y="0"/>
                  <a:pt x="0" y="20241"/>
                  <a:pt x="0" y="76200"/>
                </a:cubicBezTo>
                <a:cubicBezTo>
                  <a:pt x="0" y="130969"/>
                  <a:pt x="38100" y="152400"/>
                  <a:pt x="76162" y="152400"/>
                </a:cubicBezTo>
                <a:lnTo>
                  <a:pt x="114300" y="152400"/>
                </a:lnTo>
                <a:cubicBezTo>
                  <a:pt x="135322" y="152400"/>
                  <a:pt x="152400" y="169478"/>
                  <a:pt x="152400" y="190500"/>
                </a:cubicBezTo>
                <a:close/>
                <a:moveTo>
                  <a:pt x="247460" y="116329"/>
                </a:moveTo>
                <a:cubicBezTo>
                  <a:pt x="246345" y="167878"/>
                  <a:pt x="204197" y="209550"/>
                  <a:pt x="152400" y="209550"/>
                </a:cubicBezTo>
                <a:lnTo>
                  <a:pt x="133350" y="209550"/>
                </a:lnTo>
                <a:lnTo>
                  <a:pt x="133350" y="190500"/>
                </a:lnTo>
                <a:cubicBezTo>
                  <a:pt x="133350" y="179984"/>
                  <a:pt x="124797" y="171450"/>
                  <a:pt x="114300" y="171450"/>
                </a:cubicBezTo>
                <a:lnTo>
                  <a:pt x="78095" y="171450"/>
                </a:lnTo>
                <a:cubicBezTo>
                  <a:pt x="76952" y="177136"/>
                  <a:pt x="76248" y="183223"/>
                  <a:pt x="76200" y="189795"/>
                </a:cubicBezTo>
                <a:lnTo>
                  <a:pt x="76200" y="229333"/>
                </a:lnTo>
                <a:cubicBezTo>
                  <a:pt x="76600" y="271072"/>
                  <a:pt x="110566" y="304800"/>
                  <a:pt x="152400" y="304800"/>
                </a:cubicBezTo>
                <a:cubicBezTo>
                  <a:pt x="152400" y="283740"/>
                  <a:pt x="169478" y="266700"/>
                  <a:pt x="190500" y="266700"/>
                </a:cubicBezTo>
                <a:lnTo>
                  <a:pt x="228562" y="266700"/>
                </a:lnTo>
                <a:cubicBezTo>
                  <a:pt x="266700" y="266700"/>
                  <a:pt x="304800" y="245269"/>
                  <a:pt x="304800" y="190500"/>
                </a:cubicBezTo>
                <a:cubicBezTo>
                  <a:pt x="304800" y="143894"/>
                  <a:pt x="278273" y="122301"/>
                  <a:pt x="247460" y="11632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7" name="AutoShape 157"/>
          <p:cNvSpPr/>
          <p:nvPr/>
        </p:nvSpPr>
        <p:spPr>
          <a:xfrm>
            <a:off x="1788559" y="2360035"/>
            <a:ext cx="3308633" cy="46820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8" name="Group 158"/>
          <p:cNvGrpSpPr/>
          <p:nvPr/>
        </p:nvGrpSpPr>
        <p:grpSpPr>
          <a:xfrm>
            <a:off x="454963" y="93878"/>
            <a:ext cx="10641129" cy="914400"/>
            <a:chOff x="454963" y="93878"/>
            <a:chExt cx="10641129" cy="914400"/>
          </a:xfrm>
        </p:grpSpPr>
        <p:sp>
          <p:nvSpPr>
            <p:cNvPr id="159" name="AutoShape 15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0" name="AutoShape 16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1" name="AutoShape 16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2" name="AutoShape 16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3" name="AutoShape 16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4" name="AutoShape 16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5" name="AutoShape 16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6" name="AutoShape 16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7" name="AutoShape 16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8" name="AutoShape 16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9" name="AutoShape 16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0" name="AutoShape 17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1" name="AutoShape 17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2" name="AutoShape 17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3" name="AutoShape 17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4" name="AutoShape 17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5" name="AutoShape 17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6" name="AutoShape 17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7" name="AutoShape 17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8" name="AutoShape 17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9" name="TextBox 17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OSI参考模型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负责传输比特流，涉及电气、机械和定时接口的规范。</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物理层</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4624" r="14624"/>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数据链路层</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网络层</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75" r="166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负责将比特流组合成帧，以及帧的发送和接收。</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负责数据包的发送和接收，处理路由和逻辑地址。</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OSI参考模型</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942376" y="2434470"/>
            <a:ext cx="3133738" cy="9945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提供端到端的数据传输服务，确保数据的顺序和完整性。</a:t>
            </a:r>
            <a:endParaRPr lang="en-US" sz="1100"/>
          </a:p>
        </p:txBody>
      </p:sp>
      <p:grpSp>
        <p:nvGrpSpPr>
          <p:cNvPr id="3" name="Group 3"/>
          <p:cNvGrpSpPr/>
          <p:nvPr/>
        </p:nvGrpSpPr>
        <p:grpSpPr>
          <a:xfrm>
            <a:off x="4987195" y="1802035"/>
            <a:ext cx="561213" cy="561213"/>
            <a:chOff x="4987195" y="1802035"/>
            <a:chExt cx="561213" cy="561213"/>
          </a:xfrm>
        </p:grpSpPr>
        <p:sp>
          <p:nvSpPr>
            <p:cNvPr id="4" name="AutoShape 4"/>
            <p:cNvSpPr/>
            <p:nvPr/>
          </p:nvSpPr>
          <p:spPr>
            <a:xfrm>
              <a:off x="4987195" y="1802035"/>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5121688" y="1936528"/>
            <a:ext cx="292227" cy="292227"/>
            <a:chOff x="5121688" y="1936528"/>
            <a:chExt cx="292227" cy="292227"/>
          </a:xfrm>
        </p:grpSpPr>
        <p:sp>
          <p:nvSpPr>
            <p:cNvPr id="6" name="Freeform 6"/>
            <p:cNvSpPr/>
            <p:nvPr/>
          </p:nvSpPr>
          <p:spPr>
            <a:xfrm>
              <a:off x="5175885" y="1990630"/>
              <a:ext cx="182880" cy="73533"/>
            </a:xfrm>
            <a:custGeom>
              <a:rect l="l" t="t" r="r" b="b"/>
              <a:pathLst>
                <a:path w="189" h="76">
                  <a:moveTo>
                    <a:pt x="189" y="76"/>
                  </a:moveTo>
                  <a:lnTo>
                    <a:pt x="0" y="76"/>
                  </a:lnTo>
                  <a:lnTo>
                    <a:pt x="0" y="0"/>
                  </a:lnTo>
                  <a:lnTo>
                    <a:pt x="19" y="0"/>
                  </a:lnTo>
                  <a:lnTo>
                    <a:pt x="19" y="57"/>
                  </a:lnTo>
                  <a:lnTo>
                    <a:pt x="170" y="57"/>
                  </a:lnTo>
                  <a:lnTo>
                    <a:pt x="170" y="0"/>
                  </a:lnTo>
                  <a:lnTo>
                    <a:pt x="189" y="0"/>
                  </a:lnTo>
                  <a:lnTo>
                    <a:pt x="189" y="76"/>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267801" y="1990630"/>
              <a:ext cx="54197" cy="36766"/>
            </a:xfrm>
            <a:custGeom>
              <a:rect l="l" t="t" r="r" b="b"/>
              <a:pathLst>
                <a:path w="56" h="38">
                  <a:moveTo>
                    <a:pt x="56" y="38"/>
                  </a:moveTo>
                  <a:lnTo>
                    <a:pt x="0" y="38"/>
                  </a:lnTo>
                  <a:lnTo>
                    <a:pt x="0" y="0"/>
                  </a:lnTo>
                  <a:lnTo>
                    <a:pt x="19" y="0"/>
                  </a:lnTo>
                  <a:lnTo>
                    <a:pt x="19" y="19"/>
                  </a:lnTo>
                  <a:lnTo>
                    <a:pt x="37" y="19"/>
                  </a:lnTo>
                  <a:lnTo>
                    <a:pt x="37" y="0"/>
                  </a:lnTo>
                  <a:lnTo>
                    <a:pt x="56" y="0"/>
                  </a:lnTo>
                  <a:lnTo>
                    <a:pt x="56" y="3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5121688" y="1936528"/>
              <a:ext cx="292227" cy="292227"/>
            </a:xfrm>
            <a:custGeom>
              <a:rect l="l" t="t" r="r" b="b"/>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175885" y="2100929"/>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175885" y="2136743"/>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175885" y="2173510"/>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5554409" y="1919002"/>
            <a:ext cx="1897189" cy="368046"/>
            <a:chOff x="5554409" y="1919002"/>
            <a:chExt cx="1897189" cy="368046"/>
          </a:xfrm>
        </p:grpSpPr>
        <p:sp>
          <p:nvSpPr>
            <p:cNvPr id="13" name="AutoShape 13"/>
            <p:cNvSpPr/>
            <p:nvPr/>
          </p:nvSpPr>
          <p:spPr>
            <a:xfrm>
              <a:off x="5554409" y="1919002"/>
              <a:ext cx="1897189" cy="36804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传输层</a:t>
              </a:r>
              <a:endParaRPr lang="en-US" sz="1100"/>
            </a:p>
          </p:txBody>
        </p:sp>
      </p:grpSp>
      <p:sp>
        <p:nvSpPr>
          <p:cNvPr id="14" name="AutoShape 14"/>
          <p:cNvSpPr/>
          <p:nvPr/>
        </p:nvSpPr>
        <p:spPr>
          <a:xfrm>
            <a:off x="8335955" y="2434470"/>
            <a:ext cx="3133738" cy="9945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负责建立、管理和终止会话。</a:t>
            </a:r>
            <a:endParaRPr lang="en-US" sz="1100"/>
          </a:p>
        </p:txBody>
      </p:sp>
      <p:sp>
        <p:nvSpPr>
          <p:cNvPr id="15" name="AutoShape 15"/>
          <p:cNvSpPr/>
          <p:nvPr/>
        </p:nvSpPr>
        <p:spPr>
          <a:xfrm>
            <a:off x="8948027" y="1918374"/>
            <a:ext cx="1897171" cy="369332"/>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会话层</a:t>
            </a:r>
            <a:endParaRPr lang="en-US" sz="1100"/>
          </a:p>
        </p:txBody>
      </p:sp>
      <p:grpSp>
        <p:nvGrpSpPr>
          <p:cNvPr id="16" name="Group 16"/>
          <p:cNvGrpSpPr/>
          <p:nvPr/>
        </p:nvGrpSpPr>
        <p:grpSpPr>
          <a:xfrm>
            <a:off x="8380762" y="1802035"/>
            <a:ext cx="561213" cy="561213"/>
            <a:chOff x="8380762" y="1802035"/>
            <a:chExt cx="561213" cy="561213"/>
          </a:xfrm>
        </p:grpSpPr>
        <p:sp>
          <p:nvSpPr>
            <p:cNvPr id="17" name="AutoShape 17"/>
            <p:cNvSpPr/>
            <p:nvPr/>
          </p:nvSpPr>
          <p:spPr>
            <a:xfrm>
              <a:off x="8380762" y="1802035"/>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8515255" y="1990630"/>
            <a:ext cx="292227" cy="201263"/>
            <a:chOff x="8515255" y="1990630"/>
            <a:chExt cx="292227" cy="201263"/>
          </a:xfrm>
        </p:grpSpPr>
        <p:sp>
          <p:nvSpPr>
            <p:cNvPr id="19" name="AutoShape 19"/>
            <p:cNvSpPr/>
            <p:nvPr/>
          </p:nvSpPr>
          <p:spPr>
            <a:xfrm>
              <a:off x="8569452"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624601"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8679752"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8734901" y="2072926"/>
              <a:ext cx="17431"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8569452"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8624601"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8679752"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8734901" y="2036159"/>
              <a:ext cx="17431"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8587835" y="2128075"/>
              <a:ext cx="147066"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8515255" y="1990630"/>
              <a:ext cx="292227" cy="201263"/>
            </a:xfrm>
            <a:custGeom>
              <a:rect l="l" t="t"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9" name="AutoShape 29"/>
          <p:cNvSpPr/>
          <p:nvPr/>
        </p:nvSpPr>
        <p:spPr>
          <a:xfrm>
            <a:off x="4942376" y="4809710"/>
            <a:ext cx="3133738" cy="101914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用于数据表示、加密、压缩等。</a:t>
            </a:r>
            <a:endParaRPr lang="en-US" sz="1100"/>
          </a:p>
        </p:txBody>
      </p:sp>
      <p:sp>
        <p:nvSpPr>
          <p:cNvPr id="30" name="AutoShape 30"/>
          <p:cNvSpPr/>
          <p:nvPr/>
        </p:nvSpPr>
        <p:spPr>
          <a:xfrm>
            <a:off x="5554448" y="4293614"/>
            <a:ext cx="1897171" cy="369332"/>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表示层</a:t>
            </a:r>
            <a:endParaRPr lang="en-US" sz="1100"/>
          </a:p>
        </p:txBody>
      </p:sp>
      <p:grpSp>
        <p:nvGrpSpPr>
          <p:cNvPr id="31" name="Group 31"/>
          <p:cNvGrpSpPr/>
          <p:nvPr/>
        </p:nvGrpSpPr>
        <p:grpSpPr>
          <a:xfrm>
            <a:off x="4987195" y="4188148"/>
            <a:ext cx="561213" cy="561213"/>
            <a:chOff x="4987195" y="4188148"/>
            <a:chExt cx="561213" cy="561213"/>
          </a:xfrm>
        </p:grpSpPr>
        <p:sp>
          <p:nvSpPr>
            <p:cNvPr id="32" name="AutoShape 32"/>
            <p:cNvSpPr/>
            <p:nvPr/>
          </p:nvSpPr>
          <p:spPr>
            <a:xfrm>
              <a:off x="4987195" y="4188148"/>
              <a:ext cx="561213" cy="561213"/>
            </a:xfrm>
            <a:prstGeom prst="ellipse">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endParaRPr lang="en-US" sz="1100"/>
            </a:p>
          </p:txBody>
        </p:sp>
      </p:grpSp>
      <p:grpSp>
        <p:nvGrpSpPr>
          <p:cNvPr id="33" name="Group 33"/>
          <p:cNvGrpSpPr/>
          <p:nvPr/>
        </p:nvGrpSpPr>
        <p:grpSpPr>
          <a:xfrm>
            <a:off x="5122640" y="4315015"/>
            <a:ext cx="290322" cy="285560"/>
            <a:chOff x="5122640" y="4315015"/>
            <a:chExt cx="290322" cy="285560"/>
          </a:xfrm>
        </p:grpSpPr>
        <p:sp>
          <p:nvSpPr>
            <p:cNvPr id="34" name="Freeform 34"/>
            <p:cNvSpPr/>
            <p:nvPr/>
          </p:nvSpPr>
          <p:spPr>
            <a:xfrm>
              <a:off x="5182267" y="4370832"/>
              <a:ext cx="176879" cy="175927"/>
            </a:xfrm>
            <a:custGeom>
              <a:rect l="l" t="t"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5122640" y="4484275"/>
              <a:ext cx="120110" cy="116300"/>
            </a:xfrm>
            <a:custGeom>
              <a:rect l="l" t="t"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5296662" y="4315015"/>
              <a:ext cx="116300" cy="115348"/>
            </a:xfrm>
            <a:custGeom>
              <a:rect l="l" t="t"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5220081" y="4453128"/>
              <a:ext cx="27432" cy="26479"/>
            </a:xfrm>
            <a:custGeom>
              <a:rect l="l" t="t" r="r" b="b"/>
              <a:pathLst>
                <a:path w="28" h="28">
                  <a:moveTo>
                    <a:pt x="15" y="28"/>
                  </a:moveTo>
                  <a:lnTo>
                    <a:pt x="0" y="14"/>
                  </a:lnTo>
                  <a:lnTo>
                    <a:pt x="15" y="0"/>
                  </a:lnTo>
                  <a:lnTo>
                    <a:pt x="29" y="14"/>
                  </a:lnTo>
                  <a:lnTo>
                    <a:pt x="15"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5255990" y="4444555"/>
              <a:ext cx="27432" cy="26479"/>
            </a:xfrm>
            <a:custGeom>
              <a:rect l="l" t="t" r="r" b="b"/>
              <a:pathLst>
                <a:path w="28" h="28">
                  <a:moveTo>
                    <a:pt x="14" y="28"/>
                  </a:moveTo>
                  <a:lnTo>
                    <a:pt x="0" y="14"/>
                  </a:lnTo>
                  <a:lnTo>
                    <a:pt x="14" y="0"/>
                  </a:lnTo>
                  <a:lnTo>
                    <a:pt x="29" y="14"/>
                  </a:lnTo>
                  <a:lnTo>
                    <a:pt x="14"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5265420" y="4408646"/>
              <a:ext cx="26479" cy="26479"/>
            </a:xfrm>
            <a:custGeom>
              <a:rect l="l" t="t" r="r" b="b"/>
              <a:pathLst>
                <a:path w="28" h="28">
                  <a:moveTo>
                    <a:pt x="14" y="28"/>
                  </a:moveTo>
                  <a:lnTo>
                    <a:pt x="0" y="14"/>
                  </a:lnTo>
                  <a:lnTo>
                    <a:pt x="14" y="0"/>
                  </a:lnTo>
                  <a:lnTo>
                    <a:pt x="28" y="14"/>
                  </a:lnTo>
                  <a:lnTo>
                    <a:pt x="14"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5247513" y="4479607"/>
              <a:ext cx="26479" cy="27432"/>
            </a:xfrm>
            <a:custGeom>
              <a:rect l="l" t="t" r="r" b="b"/>
              <a:pathLst>
                <a:path w="28" h="28">
                  <a:moveTo>
                    <a:pt x="14" y="29"/>
                  </a:moveTo>
                  <a:lnTo>
                    <a:pt x="0" y="15"/>
                  </a:lnTo>
                  <a:lnTo>
                    <a:pt x="14" y="0"/>
                  </a:lnTo>
                  <a:lnTo>
                    <a:pt x="28" y="15"/>
                  </a:lnTo>
                  <a:lnTo>
                    <a:pt x="14" y="2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5291900" y="4435126"/>
              <a:ext cx="26479" cy="27432"/>
            </a:xfrm>
            <a:custGeom>
              <a:rect l="l" t="t" r="r" b="b"/>
              <a:pathLst>
                <a:path w="28" h="28">
                  <a:moveTo>
                    <a:pt x="14" y="29"/>
                  </a:moveTo>
                  <a:lnTo>
                    <a:pt x="0" y="14"/>
                  </a:lnTo>
                  <a:lnTo>
                    <a:pt x="14" y="0"/>
                  </a:lnTo>
                  <a:lnTo>
                    <a:pt x="28" y="14"/>
                  </a:lnTo>
                  <a:lnTo>
                    <a:pt x="14" y="2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42" name="AutoShape 42"/>
          <p:cNvSpPr/>
          <p:nvPr/>
        </p:nvSpPr>
        <p:spPr>
          <a:xfrm>
            <a:off x="8335955" y="4809710"/>
            <a:ext cx="3133738" cy="101914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提供网络服务访问点，处理特定应用程序细节。</a:t>
            </a:r>
            <a:endParaRPr lang="en-US" sz="1100"/>
          </a:p>
        </p:txBody>
      </p:sp>
      <p:sp>
        <p:nvSpPr>
          <p:cNvPr id="43" name="AutoShape 43"/>
          <p:cNvSpPr/>
          <p:nvPr/>
        </p:nvSpPr>
        <p:spPr>
          <a:xfrm>
            <a:off x="8948027" y="4293614"/>
            <a:ext cx="1897171" cy="369332"/>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应用层</a:t>
            </a:r>
            <a:endParaRPr lang="en-US" sz="1100"/>
          </a:p>
        </p:txBody>
      </p:sp>
      <p:grpSp>
        <p:nvGrpSpPr>
          <p:cNvPr id="44" name="Group 44"/>
          <p:cNvGrpSpPr/>
          <p:nvPr/>
        </p:nvGrpSpPr>
        <p:grpSpPr>
          <a:xfrm>
            <a:off x="8380762" y="4177284"/>
            <a:ext cx="561213" cy="561213"/>
            <a:chOff x="8380762" y="4177284"/>
            <a:chExt cx="561213" cy="561213"/>
          </a:xfrm>
        </p:grpSpPr>
        <p:sp>
          <p:nvSpPr>
            <p:cNvPr id="45" name="AutoShape 45"/>
            <p:cNvSpPr/>
            <p:nvPr/>
          </p:nvSpPr>
          <p:spPr>
            <a:xfrm>
              <a:off x="8380762" y="4177284"/>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8533542" y="4316063"/>
            <a:ext cx="282417" cy="283559"/>
            <a:chOff x="8533542" y="4316063"/>
            <a:chExt cx="282417" cy="283559"/>
          </a:xfrm>
        </p:grpSpPr>
        <p:sp>
          <p:nvSpPr>
            <p:cNvPr id="47" name="Freeform 47"/>
            <p:cNvSpPr/>
            <p:nvPr/>
          </p:nvSpPr>
          <p:spPr>
            <a:xfrm>
              <a:off x="8562499" y="4316063"/>
              <a:ext cx="253460" cy="254508"/>
            </a:xfrm>
            <a:custGeom>
              <a:rect l="l" t="t"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8624507" y="4371213"/>
              <a:ext cx="134493" cy="109347"/>
            </a:xfrm>
            <a:custGeom>
              <a:rect l="l" t="t" r="r" b="b"/>
              <a:pathLst>
                <a:path w="139" h="113">
                  <a:moveTo>
                    <a:pt x="12" y="113"/>
                  </a:moveTo>
                  <a:lnTo>
                    <a:pt x="0" y="99"/>
                  </a:lnTo>
                  <a:lnTo>
                    <a:pt x="128" y="0"/>
                  </a:lnTo>
                  <a:lnTo>
                    <a:pt x="139" y="14"/>
                  </a:lnTo>
                  <a:lnTo>
                    <a:pt x="12" y="11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8540305" y="4495038"/>
              <a:ext cx="97727" cy="97727"/>
            </a:xfrm>
            <a:custGeom>
              <a:rect l="l" t="t"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8533542" y="4565713"/>
              <a:ext cx="33909" cy="33909"/>
            </a:xfrm>
            <a:custGeom>
              <a:rect l="l" t="t" r="r" b="b"/>
              <a:pathLst>
                <a:path w="35" h="35">
                  <a:moveTo>
                    <a:pt x="14" y="35"/>
                  </a:moveTo>
                  <a:lnTo>
                    <a:pt x="0" y="21"/>
                  </a:lnTo>
                  <a:lnTo>
                    <a:pt x="21" y="0"/>
                  </a:lnTo>
                  <a:lnTo>
                    <a:pt x="35" y="14"/>
                  </a:lnTo>
                  <a:lnTo>
                    <a:pt x="14" y="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51" name="Picture 51"/>
          <p:cNvPicPr>
            <a:picLocks noChangeAspect="1"/>
          </p:cNvPicPr>
          <p:nvPr/>
        </p:nvPicPr>
        <p:blipFill>
          <a:blip r:embed="rId2"/>
          <a:srcRect l="19144" r="19144"/>
          <a:stretch>
            <a:fillRect/>
          </a:stretch>
        </p:blipFill>
        <p:spPr>
          <a:xfrm>
            <a:off x="706988" y="1587639"/>
            <a:ext cx="3579894" cy="3867314"/>
          </a:xfrm>
          <a:prstGeom prst="rect">
            <a:avLst/>
          </a:prstGeom>
        </p:spPr>
      </p:pic>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OSI参考模型</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3796" y="2191116"/>
            <a:ext cx="2019230" cy="467132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086385" y="2191116"/>
            <a:ext cx="2019230" cy="465913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086385" y="1272218"/>
            <a:ext cx="2019230" cy="201923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9574070" y="2191116"/>
            <a:ext cx="2019230" cy="465913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574070"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97155"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308884" y="2191116"/>
            <a:ext cx="2019230" cy="465913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308884"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431969"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871147" y="2191116"/>
            <a:ext cx="2019230" cy="467132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871147"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994232"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33796" y="1272218"/>
            <a:ext cx="2019230" cy="201923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56882" y="1395303"/>
            <a:ext cx="1773060" cy="177306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701119"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概述</a:t>
            </a:r>
          </a:p>
        </p:txBody>
      </p:sp>
      <p:sp>
        <p:nvSpPr>
          <p:cNvPr id="17" name="TextBox 17"/>
          <p:cNvSpPr txBox="1"/>
          <p:nvPr/>
        </p:nvSpPr>
        <p:spPr>
          <a:xfrm>
            <a:off x="633796"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TCP/IP协议族是一组网络通信协议，它定义了互联网上数据传输的标准。TCP（传输控制协议）和IP（网际协议）是其中最核心的协议。</a:t>
            </a:r>
          </a:p>
        </p:txBody>
      </p:sp>
      <p:sp>
        <p:nvSpPr>
          <p:cNvPr id="18" name="TextBox 18"/>
          <p:cNvSpPr txBox="1"/>
          <p:nvPr/>
        </p:nvSpPr>
        <p:spPr>
          <a:xfrm>
            <a:off x="2910489"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负责数据包的发送和接收，根据IP地址进行路由选择。</a:t>
            </a:r>
          </a:p>
        </p:txBody>
      </p:sp>
      <p:sp>
        <p:nvSpPr>
          <p:cNvPr id="19" name="TextBox 19"/>
          <p:cNvSpPr txBox="1"/>
          <p:nvPr/>
        </p:nvSpPr>
        <p:spPr>
          <a:xfrm>
            <a:off x="5125727"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提供可靠的、面向连接的数据传输服务，确保数据的顺序和完整性。</a:t>
            </a:r>
          </a:p>
        </p:txBody>
      </p:sp>
      <p:sp>
        <p:nvSpPr>
          <p:cNvPr id="20" name="TextBox 20"/>
          <p:cNvSpPr txBox="1"/>
          <p:nvPr/>
        </p:nvSpPr>
        <p:spPr>
          <a:xfrm>
            <a:off x="7348226"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提供无连接的数据传输服务，适用于需要快速传输但对数据完整性要求不高的场景。</a:t>
            </a:r>
          </a:p>
        </p:txBody>
      </p:sp>
      <p:sp>
        <p:nvSpPr>
          <p:cNvPr id="21" name="TextBox 21"/>
          <p:cNvSpPr txBox="1"/>
          <p:nvPr/>
        </p:nvSpPr>
        <p:spPr>
          <a:xfrm>
            <a:off x="9613411" y="4276427"/>
            <a:ext cx="2019230" cy="21640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用于在IP主机和路由器之间传递控制消息。</a:t>
            </a:r>
          </a:p>
        </p:txBody>
      </p:sp>
      <p:sp>
        <p:nvSpPr>
          <p:cNvPr id="22" name="AutoShape 22"/>
          <p:cNvSpPr/>
          <p:nvPr/>
        </p:nvSpPr>
        <p:spPr>
          <a:xfrm>
            <a:off x="5209470" y="1395303"/>
            <a:ext cx="1773060" cy="1773060"/>
          </a:xfrm>
          <a:prstGeom prst="ellipse">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2938469"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IP</a:t>
            </a:r>
          </a:p>
        </p:txBody>
      </p:sp>
      <p:sp>
        <p:nvSpPr>
          <p:cNvPr id="24" name="TextBox 24"/>
          <p:cNvSpPr txBox="1"/>
          <p:nvPr/>
        </p:nvSpPr>
        <p:spPr>
          <a:xfrm>
            <a:off x="7376206"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UDP</a:t>
            </a:r>
          </a:p>
        </p:txBody>
      </p:sp>
      <p:sp>
        <p:nvSpPr>
          <p:cNvPr id="25" name="TextBox 25"/>
          <p:cNvSpPr txBox="1"/>
          <p:nvPr/>
        </p:nvSpPr>
        <p:spPr>
          <a:xfrm>
            <a:off x="9641392"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ICMP</a:t>
            </a:r>
          </a:p>
        </p:txBody>
      </p:sp>
      <p:sp>
        <p:nvSpPr>
          <p:cNvPr id="26" name="TextBox 26"/>
          <p:cNvSpPr txBox="1"/>
          <p:nvPr/>
        </p:nvSpPr>
        <p:spPr>
          <a:xfrm>
            <a:off x="5153708" y="3291448"/>
            <a:ext cx="1884585"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TCP</a:t>
            </a:r>
          </a:p>
        </p:txBody>
      </p:sp>
      <p:sp>
        <p:nvSpPr>
          <p:cNvPr id="27" name="Freeform 27"/>
          <p:cNvSpPr/>
          <p:nvPr/>
        </p:nvSpPr>
        <p:spPr>
          <a:xfrm>
            <a:off x="1298185" y="2005652"/>
            <a:ext cx="690452" cy="552362"/>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3521727" y="1922798"/>
            <a:ext cx="718070" cy="718070"/>
          </a:xfrm>
          <a:custGeom>
            <a:rect l="l" t="t" r="r" b="b"/>
            <a:pathLst>
              <a:path w="304800" h="304800">
                <a:moveTo>
                  <a:pt x="60960" y="167640"/>
                </a:moveTo>
                <a:lnTo>
                  <a:pt x="30480" y="167640"/>
                </a:lnTo>
                <a:cubicBezTo>
                  <a:pt x="13649" y="167640"/>
                  <a:pt x="0" y="153991"/>
                  <a:pt x="0" y="137160"/>
                </a:cubicBezTo>
                <a:lnTo>
                  <a:pt x="0" y="137160"/>
                </a:lnTo>
                <a:lnTo>
                  <a:pt x="0" y="76200"/>
                </a:lnTo>
                <a:cubicBezTo>
                  <a:pt x="0" y="59436"/>
                  <a:pt x="13716" y="45720"/>
                  <a:pt x="30480" y="45720"/>
                </a:cubicBezTo>
                <a:lnTo>
                  <a:pt x="60960" y="45720"/>
                </a:lnTo>
                <a:lnTo>
                  <a:pt x="60960" y="15240"/>
                </a:lnTo>
                <a:lnTo>
                  <a:pt x="274320" y="15240"/>
                </a:lnTo>
                <a:lnTo>
                  <a:pt x="274320" y="167640"/>
                </a:lnTo>
                <a:cubicBezTo>
                  <a:pt x="274320" y="201311"/>
                  <a:pt x="247031" y="228600"/>
                  <a:pt x="213360" y="228600"/>
                </a:cubicBezTo>
                <a:lnTo>
                  <a:pt x="213360" y="228600"/>
                </a:lnTo>
                <a:lnTo>
                  <a:pt x="121920" y="228600"/>
                </a:lnTo>
                <a:cubicBezTo>
                  <a:pt x="88249" y="228600"/>
                  <a:pt x="60960" y="201311"/>
                  <a:pt x="60960" y="167640"/>
                </a:cubicBezTo>
                <a:lnTo>
                  <a:pt x="60960" y="167640"/>
                </a:lnTo>
                <a:close/>
                <a:moveTo>
                  <a:pt x="60960" y="137160"/>
                </a:moveTo>
                <a:lnTo>
                  <a:pt x="60960" y="76200"/>
                </a:lnTo>
                <a:lnTo>
                  <a:pt x="30480" y="76200"/>
                </a:lnTo>
                <a:lnTo>
                  <a:pt x="30480" y="137160"/>
                </a:lnTo>
                <a:lnTo>
                  <a:pt x="60960" y="137160"/>
                </a:lnTo>
                <a:close/>
                <a:moveTo>
                  <a:pt x="30480" y="259080"/>
                </a:moveTo>
                <a:lnTo>
                  <a:pt x="30480" y="243840"/>
                </a:lnTo>
                <a:lnTo>
                  <a:pt x="304800" y="243840"/>
                </a:lnTo>
                <a:lnTo>
                  <a:pt x="304800" y="259080"/>
                </a:lnTo>
                <a:lnTo>
                  <a:pt x="243840" y="289560"/>
                </a:lnTo>
                <a:lnTo>
                  <a:pt x="91440" y="289560"/>
                </a:lnTo>
                <a:lnTo>
                  <a:pt x="30480" y="2590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5688634" y="1783749"/>
            <a:ext cx="814733" cy="814733"/>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7967443" y="1832081"/>
            <a:ext cx="702113" cy="718070"/>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0232034" y="1839465"/>
            <a:ext cx="703303" cy="703303"/>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2" name="Group 32"/>
          <p:cNvGrpSpPr/>
          <p:nvPr/>
        </p:nvGrpSpPr>
        <p:grpSpPr>
          <a:xfrm>
            <a:off x="454963" y="93878"/>
            <a:ext cx="10641129" cy="914400"/>
            <a:chOff x="454963" y="93878"/>
            <a:chExt cx="10641129" cy="914400"/>
          </a:xfrm>
        </p:grpSpPr>
        <p:sp>
          <p:nvSpPr>
            <p:cNvPr id="33" name="AutoShape 3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TextBox 5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TCP/IP协议族</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854583" y="1877473"/>
            <a:ext cx="563213" cy="1253299"/>
            <a:chOff x="854583" y="1877473"/>
            <a:chExt cx="563213" cy="1253299"/>
          </a:xfrm>
        </p:grpSpPr>
        <p:sp>
          <p:nvSpPr>
            <p:cNvPr id="3" name="AutoShape 3"/>
            <p:cNvSpPr/>
            <p:nvPr/>
          </p:nvSpPr>
          <p:spPr>
            <a:xfrm>
              <a:off x="962406" y="1984343"/>
              <a:ext cx="347186"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457219">
              <a:off x="854583"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1142780" flipH="1">
              <a:off x="1319403"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1437230" flipH="1">
              <a:off x="1168241"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162769">
              <a:off x="943356"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874776" y="1448943"/>
            <a:ext cx="514445" cy="580739"/>
            <a:chOff x="874776" y="1448943"/>
            <a:chExt cx="514445" cy="580739"/>
          </a:xfrm>
        </p:grpSpPr>
        <p:sp>
          <p:nvSpPr>
            <p:cNvPr id="9" name="Freeform 9"/>
            <p:cNvSpPr/>
            <p:nvPr/>
          </p:nvSpPr>
          <p:spPr>
            <a:xfrm>
              <a:off x="1014698" y="1448943"/>
              <a:ext cx="234601" cy="304991"/>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74776" y="1732788"/>
              <a:ext cx="514445" cy="29689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102900" y="1782128"/>
              <a:ext cx="59817" cy="44482"/>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6843332" y="1448848"/>
            <a:ext cx="536161" cy="977455"/>
            <a:chOff x="6843332" y="1448848"/>
            <a:chExt cx="536161" cy="977455"/>
          </a:xfrm>
        </p:grpSpPr>
        <p:sp>
          <p:nvSpPr>
            <p:cNvPr id="13" name="AutoShape 13"/>
            <p:cNvSpPr/>
            <p:nvPr/>
          </p:nvSpPr>
          <p:spPr>
            <a:xfrm>
              <a:off x="6942487" y="1984343"/>
              <a:ext cx="336137"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457219">
              <a:off x="6843332"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rot="21142780" flipH="1">
              <a:off x="7281100"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67811" y="1448848"/>
              <a:ext cx="494824" cy="580834"/>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6922580" y="2267521"/>
            <a:ext cx="372522" cy="866394"/>
            <a:chOff x="6922580" y="2267521"/>
            <a:chExt cx="372522" cy="866394"/>
          </a:xfrm>
        </p:grpSpPr>
        <p:sp>
          <p:nvSpPr>
            <p:cNvPr id="18" name="AutoShape 18"/>
            <p:cNvSpPr/>
            <p:nvPr/>
          </p:nvSpPr>
          <p:spPr>
            <a:xfrm rot="21437230" flipH="1">
              <a:off x="7138416"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rot="162769">
              <a:off x="6922580"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1664446" y="1696307"/>
            <a:ext cx="1897380" cy="1288637"/>
            <a:chOff x="1664446" y="1696307"/>
            <a:chExt cx="1897380" cy="1288637"/>
          </a:xfrm>
        </p:grpSpPr>
        <p:sp>
          <p:nvSpPr>
            <p:cNvPr id="21" name="TextBox 21"/>
            <p:cNvSpPr txBox="1"/>
            <p:nvPr/>
          </p:nvSpPr>
          <p:spPr>
            <a:xfrm>
              <a:off x="1664446"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01</a:t>
              </a:r>
            </a:p>
          </p:txBody>
        </p:sp>
        <p:sp>
          <p:nvSpPr>
            <p:cNvPr id="22" name="TextBox 22"/>
            <p:cNvSpPr txBox="1"/>
            <p:nvPr/>
          </p:nvSpPr>
          <p:spPr>
            <a:xfrm>
              <a:off x="1664446"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IP地址</a:t>
              </a:r>
            </a:p>
          </p:txBody>
        </p:sp>
      </p:grpSp>
      <p:grpSp>
        <p:nvGrpSpPr>
          <p:cNvPr id="23" name="Group 23"/>
          <p:cNvGrpSpPr/>
          <p:nvPr/>
        </p:nvGrpSpPr>
        <p:grpSpPr>
          <a:xfrm>
            <a:off x="7583853" y="1696307"/>
            <a:ext cx="1897380" cy="1288637"/>
            <a:chOff x="7583853" y="1696307"/>
            <a:chExt cx="1897380" cy="1288637"/>
          </a:xfrm>
        </p:grpSpPr>
        <p:sp>
          <p:nvSpPr>
            <p:cNvPr id="24" name="TextBox 24"/>
            <p:cNvSpPr txBox="1"/>
            <p:nvPr/>
          </p:nvSpPr>
          <p:spPr>
            <a:xfrm>
              <a:off x="7583853"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02</a:t>
              </a:r>
            </a:p>
          </p:txBody>
        </p:sp>
        <p:sp>
          <p:nvSpPr>
            <p:cNvPr id="25" name="TextBox 25"/>
            <p:cNvSpPr txBox="1"/>
            <p:nvPr/>
          </p:nvSpPr>
          <p:spPr>
            <a:xfrm>
              <a:off x="7583853"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DNS</a:t>
              </a:r>
            </a:p>
          </p:txBody>
        </p:sp>
      </p:grpSp>
      <p:grpSp>
        <p:nvGrpSpPr>
          <p:cNvPr id="26" name="Group 26"/>
          <p:cNvGrpSpPr/>
          <p:nvPr/>
        </p:nvGrpSpPr>
        <p:grpSpPr>
          <a:xfrm>
            <a:off x="854583" y="3639788"/>
            <a:ext cx="248317" cy="552641"/>
            <a:chOff x="854583" y="3639788"/>
            <a:chExt cx="248317" cy="552641"/>
          </a:xfrm>
        </p:grpSpPr>
        <p:sp>
          <p:nvSpPr>
            <p:cNvPr id="27" name="AutoShape 27"/>
            <p:cNvSpPr/>
            <p:nvPr/>
          </p:nvSpPr>
          <p:spPr>
            <a:xfrm>
              <a:off x="9021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rot="457219">
              <a:off x="854583"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rot="21142780" flipH="1">
              <a:off x="1059561"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rot="21437230" flipH="1">
              <a:off x="99288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rot="162769">
              <a:off x="89373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 name="Group 32"/>
          <p:cNvGrpSpPr/>
          <p:nvPr/>
        </p:nvGrpSpPr>
        <p:grpSpPr>
          <a:xfrm>
            <a:off x="863537" y="3450812"/>
            <a:ext cx="226885" cy="256032"/>
            <a:chOff x="863537" y="3450812"/>
            <a:chExt cx="226885" cy="256032"/>
          </a:xfrm>
        </p:grpSpPr>
        <p:sp>
          <p:nvSpPr>
            <p:cNvPr id="33" name="Freeform 33"/>
            <p:cNvSpPr/>
            <p:nvPr/>
          </p:nvSpPr>
          <p:spPr>
            <a:xfrm>
              <a:off x="925163"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86353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96412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 name="Group 36"/>
          <p:cNvGrpSpPr/>
          <p:nvPr/>
        </p:nvGrpSpPr>
        <p:grpSpPr>
          <a:xfrm>
            <a:off x="1316450" y="3639788"/>
            <a:ext cx="248317" cy="552641"/>
            <a:chOff x="1316450" y="3639788"/>
            <a:chExt cx="248317" cy="552641"/>
          </a:xfrm>
        </p:grpSpPr>
        <p:sp>
          <p:nvSpPr>
            <p:cNvPr id="37" name="AutoShape 37"/>
            <p:cNvSpPr/>
            <p:nvPr/>
          </p:nvSpPr>
          <p:spPr>
            <a:xfrm>
              <a:off x="1363980"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rot="457219">
              <a:off x="1316450"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rot="21142780" flipH="1">
              <a:off x="1521428"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rot="21437230" flipH="1">
              <a:off x="145475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rot="162769">
              <a:off x="135559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2" name="Group 42"/>
          <p:cNvGrpSpPr/>
          <p:nvPr/>
        </p:nvGrpSpPr>
        <p:grpSpPr>
          <a:xfrm>
            <a:off x="1325404" y="3450812"/>
            <a:ext cx="226885" cy="256032"/>
            <a:chOff x="1325404" y="3450812"/>
            <a:chExt cx="226885" cy="256032"/>
          </a:xfrm>
        </p:grpSpPr>
        <p:sp>
          <p:nvSpPr>
            <p:cNvPr id="43" name="Freeform 43"/>
            <p:cNvSpPr/>
            <p:nvPr/>
          </p:nvSpPr>
          <p:spPr>
            <a:xfrm>
              <a:off x="1387030"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132540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1425988"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1778317" y="3639788"/>
            <a:ext cx="248318" cy="552641"/>
            <a:chOff x="1778317" y="3639788"/>
            <a:chExt cx="248318" cy="552641"/>
          </a:xfrm>
        </p:grpSpPr>
        <p:sp>
          <p:nvSpPr>
            <p:cNvPr id="47" name="AutoShape 47"/>
            <p:cNvSpPr/>
            <p:nvPr/>
          </p:nvSpPr>
          <p:spPr>
            <a:xfrm>
              <a:off x="1825847"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rot="457219">
              <a:off x="177831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rot="21142780" flipH="1">
              <a:off x="198329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rot="21437230" flipH="1">
              <a:off x="191662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rot="162769">
              <a:off x="181746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2" name="Group 52"/>
          <p:cNvGrpSpPr/>
          <p:nvPr/>
        </p:nvGrpSpPr>
        <p:grpSpPr>
          <a:xfrm>
            <a:off x="1787271" y="3450812"/>
            <a:ext cx="226885" cy="256032"/>
            <a:chOff x="1787271" y="3450812"/>
            <a:chExt cx="226885" cy="256032"/>
          </a:xfrm>
        </p:grpSpPr>
        <p:sp>
          <p:nvSpPr>
            <p:cNvPr id="53" name="Freeform 53"/>
            <p:cNvSpPr/>
            <p:nvPr/>
          </p:nvSpPr>
          <p:spPr>
            <a:xfrm>
              <a:off x="184889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787271"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887855"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6" name="Group 56"/>
          <p:cNvGrpSpPr/>
          <p:nvPr/>
        </p:nvGrpSpPr>
        <p:grpSpPr>
          <a:xfrm>
            <a:off x="2240185" y="3639788"/>
            <a:ext cx="248317" cy="552641"/>
            <a:chOff x="2240185" y="3639788"/>
            <a:chExt cx="248317" cy="552641"/>
          </a:xfrm>
        </p:grpSpPr>
        <p:sp>
          <p:nvSpPr>
            <p:cNvPr id="57" name="AutoShape 57"/>
            <p:cNvSpPr/>
            <p:nvPr/>
          </p:nvSpPr>
          <p:spPr>
            <a:xfrm>
              <a:off x="228771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rot="457219">
              <a:off x="2240185"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rot="21142780" flipH="1">
              <a:off x="2445163"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rot="21437230" flipH="1">
              <a:off x="237848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rot="162769">
              <a:off x="227933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2249138" y="3450812"/>
            <a:ext cx="226885" cy="256032"/>
            <a:chOff x="2249138" y="3450812"/>
            <a:chExt cx="226885" cy="256032"/>
          </a:xfrm>
        </p:grpSpPr>
        <p:sp>
          <p:nvSpPr>
            <p:cNvPr id="63" name="Freeform 63"/>
            <p:cNvSpPr/>
            <p:nvPr/>
          </p:nvSpPr>
          <p:spPr>
            <a:xfrm>
              <a:off x="231076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Freeform 64"/>
            <p:cNvSpPr/>
            <p:nvPr/>
          </p:nvSpPr>
          <p:spPr>
            <a:xfrm>
              <a:off x="2249138"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Freeform 65"/>
            <p:cNvSpPr/>
            <p:nvPr/>
          </p:nvSpPr>
          <p:spPr>
            <a:xfrm>
              <a:off x="2349722"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2702052" y="3639788"/>
            <a:ext cx="248317" cy="552641"/>
            <a:chOff x="2702052" y="3639788"/>
            <a:chExt cx="248317" cy="552641"/>
          </a:xfrm>
        </p:grpSpPr>
        <p:sp>
          <p:nvSpPr>
            <p:cNvPr id="67" name="AutoShape 67"/>
            <p:cNvSpPr/>
            <p:nvPr/>
          </p:nvSpPr>
          <p:spPr>
            <a:xfrm>
              <a:off x="2749582"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rot="457219">
              <a:off x="2702052"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rot="21142780" flipH="1">
              <a:off x="2907030"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rot="21437230" flipH="1">
              <a:off x="284035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rot="162769">
              <a:off x="2741200"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2711005" y="3450812"/>
            <a:ext cx="226885" cy="256032"/>
            <a:chOff x="2711005" y="3450812"/>
            <a:chExt cx="226885" cy="256032"/>
          </a:xfrm>
        </p:grpSpPr>
        <p:sp>
          <p:nvSpPr>
            <p:cNvPr id="73" name="Freeform 73"/>
            <p:cNvSpPr/>
            <p:nvPr/>
          </p:nvSpPr>
          <p:spPr>
            <a:xfrm>
              <a:off x="277272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Freeform 74"/>
            <p:cNvSpPr/>
            <p:nvPr/>
          </p:nvSpPr>
          <p:spPr>
            <a:xfrm>
              <a:off x="2711005"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Freeform 75"/>
            <p:cNvSpPr/>
            <p:nvPr/>
          </p:nvSpPr>
          <p:spPr>
            <a:xfrm>
              <a:off x="281158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6" name="Group 76"/>
          <p:cNvGrpSpPr/>
          <p:nvPr/>
        </p:nvGrpSpPr>
        <p:grpSpPr>
          <a:xfrm>
            <a:off x="3163919" y="3639788"/>
            <a:ext cx="248317" cy="552641"/>
            <a:chOff x="3163919" y="3639788"/>
            <a:chExt cx="248317" cy="552641"/>
          </a:xfrm>
        </p:grpSpPr>
        <p:sp>
          <p:nvSpPr>
            <p:cNvPr id="77" name="AutoShape 77"/>
            <p:cNvSpPr/>
            <p:nvPr/>
          </p:nvSpPr>
          <p:spPr>
            <a:xfrm>
              <a:off x="3211449"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rot="457219">
              <a:off x="3163919"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rot="21142780" flipH="1">
              <a:off x="3368897"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rot="21437230" flipH="1">
              <a:off x="330222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rot="162769">
              <a:off x="320306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2" name="Group 82"/>
          <p:cNvGrpSpPr/>
          <p:nvPr/>
        </p:nvGrpSpPr>
        <p:grpSpPr>
          <a:xfrm>
            <a:off x="3172873" y="3450812"/>
            <a:ext cx="226885" cy="256032"/>
            <a:chOff x="3172873" y="3450812"/>
            <a:chExt cx="226885" cy="256032"/>
          </a:xfrm>
        </p:grpSpPr>
        <p:sp>
          <p:nvSpPr>
            <p:cNvPr id="83" name="Freeform 83"/>
            <p:cNvSpPr/>
            <p:nvPr/>
          </p:nvSpPr>
          <p:spPr>
            <a:xfrm>
              <a:off x="323459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Freeform 84"/>
            <p:cNvSpPr/>
            <p:nvPr/>
          </p:nvSpPr>
          <p:spPr>
            <a:xfrm>
              <a:off x="3172873"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Freeform 85"/>
            <p:cNvSpPr/>
            <p:nvPr/>
          </p:nvSpPr>
          <p:spPr>
            <a:xfrm>
              <a:off x="3273457"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6" name="Group 86"/>
          <p:cNvGrpSpPr/>
          <p:nvPr/>
        </p:nvGrpSpPr>
        <p:grpSpPr>
          <a:xfrm>
            <a:off x="3625787" y="3639788"/>
            <a:ext cx="248316" cy="552641"/>
            <a:chOff x="3625787" y="3639788"/>
            <a:chExt cx="248316" cy="552641"/>
          </a:xfrm>
        </p:grpSpPr>
        <p:sp>
          <p:nvSpPr>
            <p:cNvPr id="87" name="AutoShape 87"/>
            <p:cNvSpPr/>
            <p:nvPr/>
          </p:nvSpPr>
          <p:spPr>
            <a:xfrm>
              <a:off x="3673316"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rot="457219">
              <a:off x="362578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rot="21142780" flipH="1">
              <a:off x="3830764"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rot="21437230" flipH="1">
              <a:off x="376408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rot="162769">
              <a:off x="366493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2" name="Group 92"/>
          <p:cNvGrpSpPr/>
          <p:nvPr/>
        </p:nvGrpSpPr>
        <p:grpSpPr>
          <a:xfrm>
            <a:off x="3634740" y="3450812"/>
            <a:ext cx="226885" cy="256032"/>
            <a:chOff x="3634740" y="3450812"/>
            <a:chExt cx="226885" cy="256032"/>
          </a:xfrm>
        </p:grpSpPr>
        <p:sp>
          <p:nvSpPr>
            <p:cNvPr id="93" name="Freeform 93"/>
            <p:cNvSpPr/>
            <p:nvPr/>
          </p:nvSpPr>
          <p:spPr>
            <a:xfrm>
              <a:off x="3696462"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Freeform 94"/>
            <p:cNvSpPr/>
            <p:nvPr/>
          </p:nvSpPr>
          <p:spPr>
            <a:xfrm>
              <a:off x="3634740"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Freeform 95"/>
            <p:cNvSpPr/>
            <p:nvPr/>
          </p:nvSpPr>
          <p:spPr>
            <a:xfrm>
              <a:off x="3735324"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6" name="Group 96"/>
          <p:cNvGrpSpPr/>
          <p:nvPr/>
        </p:nvGrpSpPr>
        <p:grpSpPr>
          <a:xfrm>
            <a:off x="4087654" y="3639788"/>
            <a:ext cx="248317" cy="552641"/>
            <a:chOff x="4087654" y="3639788"/>
            <a:chExt cx="248317" cy="552641"/>
          </a:xfrm>
        </p:grpSpPr>
        <p:sp>
          <p:nvSpPr>
            <p:cNvPr id="97" name="AutoShape 97"/>
            <p:cNvSpPr/>
            <p:nvPr/>
          </p:nvSpPr>
          <p:spPr>
            <a:xfrm>
              <a:off x="413518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rot="457219">
              <a:off x="4087654"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rot="21142780" flipH="1">
              <a:off x="4292632"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rot="21437230" flipH="1">
              <a:off x="422595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rot="162769">
              <a:off x="412680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2" name="Group 102"/>
          <p:cNvGrpSpPr/>
          <p:nvPr/>
        </p:nvGrpSpPr>
        <p:grpSpPr>
          <a:xfrm>
            <a:off x="4096607" y="3450812"/>
            <a:ext cx="226885" cy="256032"/>
            <a:chOff x="4096607" y="3450812"/>
            <a:chExt cx="226885" cy="256032"/>
          </a:xfrm>
        </p:grpSpPr>
        <p:sp>
          <p:nvSpPr>
            <p:cNvPr id="103" name="Freeform 103"/>
            <p:cNvSpPr/>
            <p:nvPr/>
          </p:nvSpPr>
          <p:spPr>
            <a:xfrm>
              <a:off x="4158329"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409660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419719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6" name="Group 106"/>
          <p:cNvGrpSpPr/>
          <p:nvPr/>
        </p:nvGrpSpPr>
        <p:grpSpPr>
          <a:xfrm>
            <a:off x="4549521" y="3639788"/>
            <a:ext cx="248317" cy="552641"/>
            <a:chOff x="4549521" y="3639788"/>
            <a:chExt cx="248317" cy="552641"/>
          </a:xfrm>
        </p:grpSpPr>
        <p:sp>
          <p:nvSpPr>
            <p:cNvPr id="107" name="AutoShape 107"/>
            <p:cNvSpPr/>
            <p:nvPr/>
          </p:nvSpPr>
          <p:spPr>
            <a:xfrm>
              <a:off x="4597051"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AutoShape 108"/>
            <p:cNvSpPr/>
            <p:nvPr/>
          </p:nvSpPr>
          <p:spPr>
            <a:xfrm rot="457219">
              <a:off x="4549521"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rot="21142780" flipH="1">
              <a:off x="4754499"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AutoShape 110"/>
            <p:cNvSpPr/>
            <p:nvPr/>
          </p:nvSpPr>
          <p:spPr>
            <a:xfrm rot="21437230" flipH="1">
              <a:off x="468782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AutoShape 111"/>
            <p:cNvSpPr/>
            <p:nvPr/>
          </p:nvSpPr>
          <p:spPr>
            <a:xfrm rot="162769">
              <a:off x="458866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2" name="Group 112"/>
          <p:cNvGrpSpPr/>
          <p:nvPr/>
        </p:nvGrpSpPr>
        <p:grpSpPr>
          <a:xfrm>
            <a:off x="4558474" y="3450812"/>
            <a:ext cx="226885" cy="256032"/>
            <a:chOff x="4558474" y="3450812"/>
            <a:chExt cx="226885" cy="256032"/>
          </a:xfrm>
        </p:grpSpPr>
        <p:sp>
          <p:nvSpPr>
            <p:cNvPr id="113" name="Freeform 113"/>
            <p:cNvSpPr/>
            <p:nvPr/>
          </p:nvSpPr>
          <p:spPr>
            <a:xfrm>
              <a:off x="4620196"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455847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Freeform 115"/>
            <p:cNvSpPr/>
            <p:nvPr/>
          </p:nvSpPr>
          <p:spPr>
            <a:xfrm>
              <a:off x="465905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6" name="Group 116"/>
          <p:cNvGrpSpPr/>
          <p:nvPr/>
        </p:nvGrpSpPr>
        <p:grpSpPr>
          <a:xfrm>
            <a:off x="5011388" y="3639788"/>
            <a:ext cx="248317" cy="552641"/>
            <a:chOff x="5011388" y="3639788"/>
            <a:chExt cx="248317" cy="552641"/>
          </a:xfrm>
        </p:grpSpPr>
        <p:sp>
          <p:nvSpPr>
            <p:cNvPr id="117" name="AutoShape 117"/>
            <p:cNvSpPr/>
            <p:nvPr/>
          </p:nvSpPr>
          <p:spPr>
            <a:xfrm>
              <a:off x="50590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rot="457219">
              <a:off x="5011388"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AutoShape 119"/>
            <p:cNvSpPr/>
            <p:nvPr/>
          </p:nvSpPr>
          <p:spPr>
            <a:xfrm rot="21142780" flipH="1">
              <a:off x="521636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AutoShape 120"/>
            <p:cNvSpPr/>
            <p:nvPr/>
          </p:nvSpPr>
          <p:spPr>
            <a:xfrm rot="21437230" flipH="1">
              <a:off x="514969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AutoShape 121"/>
            <p:cNvSpPr/>
            <p:nvPr/>
          </p:nvSpPr>
          <p:spPr>
            <a:xfrm rot="162769">
              <a:off x="505053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2" name="Group 122"/>
          <p:cNvGrpSpPr/>
          <p:nvPr/>
        </p:nvGrpSpPr>
        <p:grpSpPr>
          <a:xfrm>
            <a:off x="5020342" y="3450812"/>
            <a:ext cx="226885" cy="256032"/>
            <a:chOff x="5020342" y="3450812"/>
            <a:chExt cx="226885" cy="256032"/>
          </a:xfrm>
        </p:grpSpPr>
        <p:sp>
          <p:nvSpPr>
            <p:cNvPr id="123" name="Freeform 123"/>
            <p:cNvSpPr/>
            <p:nvPr/>
          </p:nvSpPr>
          <p:spPr>
            <a:xfrm>
              <a:off x="5082064"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Freeform 124"/>
            <p:cNvSpPr/>
            <p:nvPr/>
          </p:nvSpPr>
          <p:spPr>
            <a:xfrm>
              <a:off x="5020342"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5120926"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6" name="Group 126"/>
          <p:cNvGrpSpPr/>
          <p:nvPr/>
        </p:nvGrpSpPr>
        <p:grpSpPr>
          <a:xfrm>
            <a:off x="854583" y="4613529"/>
            <a:ext cx="248317" cy="552641"/>
            <a:chOff x="854583" y="4613529"/>
            <a:chExt cx="248317" cy="552641"/>
          </a:xfrm>
        </p:grpSpPr>
        <p:sp>
          <p:nvSpPr>
            <p:cNvPr id="127" name="AutoShape 127"/>
            <p:cNvSpPr/>
            <p:nvPr/>
          </p:nvSpPr>
          <p:spPr>
            <a:xfrm>
              <a:off x="9021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rot="457219">
              <a:off x="854583"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9" name="AutoShape 129"/>
            <p:cNvSpPr/>
            <p:nvPr/>
          </p:nvSpPr>
          <p:spPr>
            <a:xfrm rot="21142780" flipH="1">
              <a:off x="1059561"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0" name="AutoShape 130"/>
            <p:cNvSpPr/>
            <p:nvPr/>
          </p:nvSpPr>
          <p:spPr>
            <a:xfrm rot="21437230" flipH="1">
              <a:off x="99288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AutoShape 131"/>
            <p:cNvSpPr/>
            <p:nvPr/>
          </p:nvSpPr>
          <p:spPr>
            <a:xfrm rot="162769">
              <a:off x="89373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2" name="Group 132"/>
          <p:cNvGrpSpPr/>
          <p:nvPr/>
        </p:nvGrpSpPr>
        <p:grpSpPr>
          <a:xfrm>
            <a:off x="863537" y="4424553"/>
            <a:ext cx="226885" cy="256032"/>
            <a:chOff x="863537" y="4424553"/>
            <a:chExt cx="226885" cy="256032"/>
          </a:xfrm>
        </p:grpSpPr>
        <p:sp>
          <p:nvSpPr>
            <p:cNvPr id="133" name="Freeform 133"/>
            <p:cNvSpPr/>
            <p:nvPr/>
          </p:nvSpPr>
          <p:spPr>
            <a:xfrm>
              <a:off x="925163"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4" name="Freeform 134"/>
            <p:cNvSpPr/>
            <p:nvPr/>
          </p:nvSpPr>
          <p:spPr>
            <a:xfrm>
              <a:off x="86353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5" name="Freeform 135"/>
            <p:cNvSpPr/>
            <p:nvPr/>
          </p:nvSpPr>
          <p:spPr>
            <a:xfrm>
              <a:off x="96412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6" name="Group 136"/>
          <p:cNvGrpSpPr/>
          <p:nvPr/>
        </p:nvGrpSpPr>
        <p:grpSpPr>
          <a:xfrm>
            <a:off x="1316450" y="4613529"/>
            <a:ext cx="248317" cy="552641"/>
            <a:chOff x="1316450" y="4613529"/>
            <a:chExt cx="248317" cy="552641"/>
          </a:xfrm>
        </p:grpSpPr>
        <p:sp>
          <p:nvSpPr>
            <p:cNvPr id="137" name="AutoShape 137"/>
            <p:cNvSpPr/>
            <p:nvPr/>
          </p:nvSpPr>
          <p:spPr>
            <a:xfrm>
              <a:off x="1363980"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rot="457219">
              <a:off x="1316450"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rot="21142780" flipH="1">
              <a:off x="1521428"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rot="21437230" flipH="1">
              <a:off x="145475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AutoShape 141"/>
            <p:cNvSpPr/>
            <p:nvPr/>
          </p:nvSpPr>
          <p:spPr>
            <a:xfrm rot="162769">
              <a:off x="135559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2" name="Group 142"/>
          <p:cNvGrpSpPr/>
          <p:nvPr/>
        </p:nvGrpSpPr>
        <p:grpSpPr>
          <a:xfrm>
            <a:off x="1325404" y="4424553"/>
            <a:ext cx="226885" cy="256032"/>
            <a:chOff x="1325404" y="4424553"/>
            <a:chExt cx="226885" cy="256032"/>
          </a:xfrm>
        </p:grpSpPr>
        <p:sp>
          <p:nvSpPr>
            <p:cNvPr id="143" name="Freeform 143"/>
            <p:cNvSpPr/>
            <p:nvPr/>
          </p:nvSpPr>
          <p:spPr>
            <a:xfrm>
              <a:off x="1387030"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Freeform 144"/>
            <p:cNvSpPr/>
            <p:nvPr/>
          </p:nvSpPr>
          <p:spPr>
            <a:xfrm>
              <a:off x="132540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Freeform 145"/>
            <p:cNvSpPr/>
            <p:nvPr/>
          </p:nvSpPr>
          <p:spPr>
            <a:xfrm>
              <a:off x="1425988"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6" name="Group 146"/>
          <p:cNvGrpSpPr/>
          <p:nvPr/>
        </p:nvGrpSpPr>
        <p:grpSpPr>
          <a:xfrm>
            <a:off x="1778317" y="4613529"/>
            <a:ext cx="248318" cy="552641"/>
            <a:chOff x="1778317" y="4613529"/>
            <a:chExt cx="248318" cy="552641"/>
          </a:xfrm>
        </p:grpSpPr>
        <p:sp>
          <p:nvSpPr>
            <p:cNvPr id="147" name="AutoShape 147"/>
            <p:cNvSpPr/>
            <p:nvPr/>
          </p:nvSpPr>
          <p:spPr>
            <a:xfrm>
              <a:off x="1825847"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rot="457219">
              <a:off x="177831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rot="21142780" flipH="1">
              <a:off x="198329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AutoShape 150"/>
            <p:cNvSpPr/>
            <p:nvPr/>
          </p:nvSpPr>
          <p:spPr>
            <a:xfrm rot="21437230" flipH="1">
              <a:off x="191662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AutoShape 151"/>
            <p:cNvSpPr/>
            <p:nvPr/>
          </p:nvSpPr>
          <p:spPr>
            <a:xfrm rot="162769">
              <a:off x="181746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2" name="Group 152"/>
          <p:cNvGrpSpPr/>
          <p:nvPr/>
        </p:nvGrpSpPr>
        <p:grpSpPr>
          <a:xfrm>
            <a:off x="1787271" y="4424553"/>
            <a:ext cx="226885" cy="256032"/>
            <a:chOff x="1787271" y="4424553"/>
            <a:chExt cx="226885" cy="256032"/>
          </a:xfrm>
        </p:grpSpPr>
        <p:sp>
          <p:nvSpPr>
            <p:cNvPr id="153" name="Freeform 153"/>
            <p:cNvSpPr/>
            <p:nvPr/>
          </p:nvSpPr>
          <p:spPr>
            <a:xfrm>
              <a:off x="184889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4" name="Freeform 154"/>
            <p:cNvSpPr/>
            <p:nvPr/>
          </p:nvSpPr>
          <p:spPr>
            <a:xfrm>
              <a:off x="1787271"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5" name="Freeform 155"/>
            <p:cNvSpPr/>
            <p:nvPr/>
          </p:nvSpPr>
          <p:spPr>
            <a:xfrm>
              <a:off x="1887855"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6" name="Group 156"/>
          <p:cNvGrpSpPr/>
          <p:nvPr/>
        </p:nvGrpSpPr>
        <p:grpSpPr>
          <a:xfrm>
            <a:off x="2240185" y="4613529"/>
            <a:ext cx="248317" cy="552641"/>
            <a:chOff x="2240185" y="4613529"/>
            <a:chExt cx="248317" cy="552641"/>
          </a:xfrm>
        </p:grpSpPr>
        <p:sp>
          <p:nvSpPr>
            <p:cNvPr id="157" name="AutoShape 157"/>
            <p:cNvSpPr/>
            <p:nvPr/>
          </p:nvSpPr>
          <p:spPr>
            <a:xfrm>
              <a:off x="228771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8" name="AutoShape 158"/>
            <p:cNvSpPr/>
            <p:nvPr/>
          </p:nvSpPr>
          <p:spPr>
            <a:xfrm rot="457219">
              <a:off x="2240185"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9" name="AutoShape 159"/>
            <p:cNvSpPr/>
            <p:nvPr/>
          </p:nvSpPr>
          <p:spPr>
            <a:xfrm rot="21142780" flipH="1">
              <a:off x="2445163"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0" name="AutoShape 160"/>
            <p:cNvSpPr/>
            <p:nvPr/>
          </p:nvSpPr>
          <p:spPr>
            <a:xfrm rot="21437230" flipH="1">
              <a:off x="237848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1" name="AutoShape 161"/>
            <p:cNvSpPr/>
            <p:nvPr/>
          </p:nvSpPr>
          <p:spPr>
            <a:xfrm rot="162769">
              <a:off x="227933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2" name="Group 162"/>
          <p:cNvGrpSpPr/>
          <p:nvPr/>
        </p:nvGrpSpPr>
        <p:grpSpPr>
          <a:xfrm>
            <a:off x="2249138" y="4424553"/>
            <a:ext cx="226885" cy="256032"/>
            <a:chOff x="2249138" y="4424553"/>
            <a:chExt cx="226885" cy="256032"/>
          </a:xfrm>
        </p:grpSpPr>
        <p:sp>
          <p:nvSpPr>
            <p:cNvPr id="163" name="Freeform 163"/>
            <p:cNvSpPr/>
            <p:nvPr/>
          </p:nvSpPr>
          <p:spPr>
            <a:xfrm>
              <a:off x="231076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4" name="Freeform 164"/>
            <p:cNvSpPr/>
            <p:nvPr/>
          </p:nvSpPr>
          <p:spPr>
            <a:xfrm>
              <a:off x="2249138"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5" name="Freeform 165"/>
            <p:cNvSpPr/>
            <p:nvPr/>
          </p:nvSpPr>
          <p:spPr>
            <a:xfrm>
              <a:off x="2349722"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6" name="Group 166"/>
          <p:cNvGrpSpPr/>
          <p:nvPr/>
        </p:nvGrpSpPr>
        <p:grpSpPr>
          <a:xfrm>
            <a:off x="2702052" y="4613529"/>
            <a:ext cx="248317" cy="552641"/>
            <a:chOff x="2702052" y="4613529"/>
            <a:chExt cx="248317" cy="552641"/>
          </a:xfrm>
        </p:grpSpPr>
        <p:sp>
          <p:nvSpPr>
            <p:cNvPr id="167" name="AutoShape 167"/>
            <p:cNvSpPr/>
            <p:nvPr/>
          </p:nvSpPr>
          <p:spPr>
            <a:xfrm>
              <a:off x="2749582"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8" name="AutoShape 168"/>
            <p:cNvSpPr/>
            <p:nvPr/>
          </p:nvSpPr>
          <p:spPr>
            <a:xfrm rot="457219">
              <a:off x="2702052"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9" name="AutoShape 169"/>
            <p:cNvSpPr/>
            <p:nvPr/>
          </p:nvSpPr>
          <p:spPr>
            <a:xfrm rot="21142780" flipH="1">
              <a:off x="2907030"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0" name="AutoShape 170"/>
            <p:cNvSpPr/>
            <p:nvPr/>
          </p:nvSpPr>
          <p:spPr>
            <a:xfrm rot="21437230" flipH="1">
              <a:off x="284035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1" name="AutoShape 171"/>
            <p:cNvSpPr/>
            <p:nvPr/>
          </p:nvSpPr>
          <p:spPr>
            <a:xfrm rot="162769">
              <a:off x="2741200"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2" name="Group 172"/>
          <p:cNvGrpSpPr/>
          <p:nvPr/>
        </p:nvGrpSpPr>
        <p:grpSpPr>
          <a:xfrm>
            <a:off x="2711005" y="4424553"/>
            <a:ext cx="226885" cy="256032"/>
            <a:chOff x="2711005" y="4424553"/>
            <a:chExt cx="226885" cy="256032"/>
          </a:xfrm>
        </p:grpSpPr>
        <p:sp>
          <p:nvSpPr>
            <p:cNvPr id="173" name="Freeform 173"/>
            <p:cNvSpPr/>
            <p:nvPr/>
          </p:nvSpPr>
          <p:spPr>
            <a:xfrm>
              <a:off x="277272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4" name="Freeform 174"/>
            <p:cNvSpPr/>
            <p:nvPr/>
          </p:nvSpPr>
          <p:spPr>
            <a:xfrm>
              <a:off x="2711005"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5" name="Freeform 175"/>
            <p:cNvSpPr/>
            <p:nvPr/>
          </p:nvSpPr>
          <p:spPr>
            <a:xfrm>
              <a:off x="281158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6" name="Group 176"/>
          <p:cNvGrpSpPr/>
          <p:nvPr/>
        </p:nvGrpSpPr>
        <p:grpSpPr>
          <a:xfrm>
            <a:off x="3163919" y="4613529"/>
            <a:ext cx="248317" cy="552641"/>
            <a:chOff x="3163919" y="4613529"/>
            <a:chExt cx="248317" cy="552641"/>
          </a:xfrm>
        </p:grpSpPr>
        <p:sp>
          <p:nvSpPr>
            <p:cNvPr id="177" name="AutoShape 177"/>
            <p:cNvSpPr/>
            <p:nvPr/>
          </p:nvSpPr>
          <p:spPr>
            <a:xfrm>
              <a:off x="3211449"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8" name="AutoShape 178"/>
            <p:cNvSpPr/>
            <p:nvPr/>
          </p:nvSpPr>
          <p:spPr>
            <a:xfrm rot="457219">
              <a:off x="3163919"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9" name="AutoShape 179"/>
            <p:cNvSpPr/>
            <p:nvPr/>
          </p:nvSpPr>
          <p:spPr>
            <a:xfrm rot="21142780" flipH="1">
              <a:off x="3368897"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0" name="AutoShape 180"/>
            <p:cNvSpPr/>
            <p:nvPr/>
          </p:nvSpPr>
          <p:spPr>
            <a:xfrm rot="21437230" flipH="1">
              <a:off x="330222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1" name="AutoShape 181"/>
            <p:cNvSpPr/>
            <p:nvPr/>
          </p:nvSpPr>
          <p:spPr>
            <a:xfrm rot="162769">
              <a:off x="320306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2" name="Group 182"/>
          <p:cNvGrpSpPr/>
          <p:nvPr/>
        </p:nvGrpSpPr>
        <p:grpSpPr>
          <a:xfrm>
            <a:off x="3172873" y="4424553"/>
            <a:ext cx="226885" cy="256032"/>
            <a:chOff x="3172873" y="4424553"/>
            <a:chExt cx="226885" cy="256032"/>
          </a:xfrm>
        </p:grpSpPr>
        <p:sp>
          <p:nvSpPr>
            <p:cNvPr id="183" name="Freeform 183"/>
            <p:cNvSpPr/>
            <p:nvPr/>
          </p:nvSpPr>
          <p:spPr>
            <a:xfrm>
              <a:off x="323459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4" name="Freeform 184"/>
            <p:cNvSpPr/>
            <p:nvPr/>
          </p:nvSpPr>
          <p:spPr>
            <a:xfrm>
              <a:off x="3172873"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5" name="Freeform 185"/>
            <p:cNvSpPr/>
            <p:nvPr/>
          </p:nvSpPr>
          <p:spPr>
            <a:xfrm>
              <a:off x="3273457"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6" name="Group 186"/>
          <p:cNvGrpSpPr/>
          <p:nvPr/>
        </p:nvGrpSpPr>
        <p:grpSpPr>
          <a:xfrm>
            <a:off x="3625787" y="4613529"/>
            <a:ext cx="248316" cy="552641"/>
            <a:chOff x="3625787" y="4613529"/>
            <a:chExt cx="248316" cy="552641"/>
          </a:xfrm>
        </p:grpSpPr>
        <p:sp>
          <p:nvSpPr>
            <p:cNvPr id="187" name="AutoShape 187"/>
            <p:cNvSpPr/>
            <p:nvPr/>
          </p:nvSpPr>
          <p:spPr>
            <a:xfrm>
              <a:off x="3673316"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8" name="AutoShape 188"/>
            <p:cNvSpPr/>
            <p:nvPr/>
          </p:nvSpPr>
          <p:spPr>
            <a:xfrm rot="457219">
              <a:off x="362578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9" name="AutoShape 189"/>
            <p:cNvSpPr/>
            <p:nvPr/>
          </p:nvSpPr>
          <p:spPr>
            <a:xfrm rot="21142780" flipH="1">
              <a:off x="3830764"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0" name="AutoShape 190"/>
            <p:cNvSpPr/>
            <p:nvPr/>
          </p:nvSpPr>
          <p:spPr>
            <a:xfrm rot="21437230" flipH="1">
              <a:off x="376408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1" name="AutoShape 191"/>
            <p:cNvSpPr/>
            <p:nvPr/>
          </p:nvSpPr>
          <p:spPr>
            <a:xfrm rot="162769">
              <a:off x="366493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2" name="Group 192"/>
          <p:cNvGrpSpPr/>
          <p:nvPr/>
        </p:nvGrpSpPr>
        <p:grpSpPr>
          <a:xfrm>
            <a:off x="3634740" y="4424553"/>
            <a:ext cx="226885" cy="256032"/>
            <a:chOff x="3634740" y="4424553"/>
            <a:chExt cx="226885" cy="256032"/>
          </a:xfrm>
        </p:grpSpPr>
        <p:sp>
          <p:nvSpPr>
            <p:cNvPr id="193" name="Freeform 193"/>
            <p:cNvSpPr/>
            <p:nvPr/>
          </p:nvSpPr>
          <p:spPr>
            <a:xfrm>
              <a:off x="3696462"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4" name="Freeform 194"/>
            <p:cNvSpPr/>
            <p:nvPr/>
          </p:nvSpPr>
          <p:spPr>
            <a:xfrm>
              <a:off x="3634740"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5" name="Freeform 195"/>
            <p:cNvSpPr/>
            <p:nvPr/>
          </p:nvSpPr>
          <p:spPr>
            <a:xfrm>
              <a:off x="3735324"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6" name="Group 196"/>
          <p:cNvGrpSpPr/>
          <p:nvPr/>
        </p:nvGrpSpPr>
        <p:grpSpPr>
          <a:xfrm>
            <a:off x="4087654" y="4613529"/>
            <a:ext cx="248317" cy="552641"/>
            <a:chOff x="4087654" y="4613529"/>
            <a:chExt cx="248317" cy="552641"/>
          </a:xfrm>
        </p:grpSpPr>
        <p:sp>
          <p:nvSpPr>
            <p:cNvPr id="197" name="AutoShape 197"/>
            <p:cNvSpPr/>
            <p:nvPr/>
          </p:nvSpPr>
          <p:spPr>
            <a:xfrm>
              <a:off x="413518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8" name="AutoShape 198"/>
            <p:cNvSpPr/>
            <p:nvPr/>
          </p:nvSpPr>
          <p:spPr>
            <a:xfrm rot="457219">
              <a:off x="4087654"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9" name="AutoShape 199"/>
            <p:cNvSpPr/>
            <p:nvPr/>
          </p:nvSpPr>
          <p:spPr>
            <a:xfrm rot="21142780" flipH="1">
              <a:off x="4292632"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0" name="AutoShape 200"/>
            <p:cNvSpPr/>
            <p:nvPr/>
          </p:nvSpPr>
          <p:spPr>
            <a:xfrm rot="21437230" flipH="1">
              <a:off x="422595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1" name="AutoShape 201"/>
            <p:cNvSpPr/>
            <p:nvPr/>
          </p:nvSpPr>
          <p:spPr>
            <a:xfrm rot="162769">
              <a:off x="412680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2" name="Group 202"/>
          <p:cNvGrpSpPr/>
          <p:nvPr/>
        </p:nvGrpSpPr>
        <p:grpSpPr>
          <a:xfrm>
            <a:off x="4096607" y="4424553"/>
            <a:ext cx="226885" cy="256032"/>
            <a:chOff x="4096607" y="4424553"/>
            <a:chExt cx="226885" cy="256032"/>
          </a:xfrm>
        </p:grpSpPr>
        <p:sp>
          <p:nvSpPr>
            <p:cNvPr id="203" name="Freeform 203"/>
            <p:cNvSpPr/>
            <p:nvPr/>
          </p:nvSpPr>
          <p:spPr>
            <a:xfrm>
              <a:off x="4158329"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4" name="Freeform 204"/>
            <p:cNvSpPr/>
            <p:nvPr/>
          </p:nvSpPr>
          <p:spPr>
            <a:xfrm>
              <a:off x="409660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5" name="Freeform 205"/>
            <p:cNvSpPr/>
            <p:nvPr/>
          </p:nvSpPr>
          <p:spPr>
            <a:xfrm>
              <a:off x="419719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6" name="Group 206"/>
          <p:cNvGrpSpPr/>
          <p:nvPr/>
        </p:nvGrpSpPr>
        <p:grpSpPr>
          <a:xfrm>
            <a:off x="4549521" y="4613529"/>
            <a:ext cx="248317" cy="552641"/>
            <a:chOff x="4549521" y="4613529"/>
            <a:chExt cx="248317" cy="552641"/>
          </a:xfrm>
        </p:grpSpPr>
        <p:sp>
          <p:nvSpPr>
            <p:cNvPr id="207" name="AutoShape 207"/>
            <p:cNvSpPr/>
            <p:nvPr/>
          </p:nvSpPr>
          <p:spPr>
            <a:xfrm>
              <a:off x="4597051"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8" name="AutoShape 208"/>
            <p:cNvSpPr/>
            <p:nvPr/>
          </p:nvSpPr>
          <p:spPr>
            <a:xfrm rot="457219">
              <a:off x="4549521"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9" name="AutoShape 209"/>
            <p:cNvSpPr/>
            <p:nvPr/>
          </p:nvSpPr>
          <p:spPr>
            <a:xfrm rot="21142780" flipH="1">
              <a:off x="4754499"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0" name="AutoShape 210"/>
            <p:cNvSpPr/>
            <p:nvPr/>
          </p:nvSpPr>
          <p:spPr>
            <a:xfrm rot="21437230" flipH="1">
              <a:off x="468782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1" name="AutoShape 211"/>
            <p:cNvSpPr/>
            <p:nvPr/>
          </p:nvSpPr>
          <p:spPr>
            <a:xfrm rot="162769">
              <a:off x="458866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2" name="Group 212"/>
          <p:cNvGrpSpPr/>
          <p:nvPr/>
        </p:nvGrpSpPr>
        <p:grpSpPr>
          <a:xfrm>
            <a:off x="4558474" y="4424553"/>
            <a:ext cx="226885" cy="256032"/>
            <a:chOff x="4558474" y="4424553"/>
            <a:chExt cx="226885" cy="256032"/>
          </a:xfrm>
        </p:grpSpPr>
        <p:sp>
          <p:nvSpPr>
            <p:cNvPr id="213" name="Freeform 213"/>
            <p:cNvSpPr/>
            <p:nvPr/>
          </p:nvSpPr>
          <p:spPr>
            <a:xfrm>
              <a:off x="4620196"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4" name="Freeform 214"/>
            <p:cNvSpPr/>
            <p:nvPr/>
          </p:nvSpPr>
          <p:spPr>
            <a:xfrm>
              <a:off x="455847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5" name="Freeform 215"/>
            <p:cNvSpPr/>
            <p:nvPr/>
          </p:nvSpPr>
          <p:spPr>
            <a:xfrm>
              <a:off x="465905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6" name="Group 216"/>
          <p:cNvGrpSpPr/>
          <p:nvPr/>
        </p:nvGrpSpPr>
        <p:grpSpPr>
          <a:xfrm>
            <a:off x="5011388" y="4613529"/>
            <a:ext cx="248317" cy="552641"/>
            <a:chOff x="5011388" y="4613529"/>
            <a:chExt cx="248317" cy="552641"/>
          </a:xfrm>
        </p:grpSpPr>
        <p:sp>
          <p:nvSpPr>
            <p:cNvPr id="217" name="AutoShape 217"/>
            <p:cNvSpPr/>
            <p:nvPr/>
          </p:nvSpPr>
          <p:spPr>
            <a:xfrm>
              <a:off x="50590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8" name="AutoShape 218"/>
            <p:cNvSpPr/>
            <p:nvPr/>
          </p:nvSpPr>
          <p:spPr>
            <a:xfrm rot="457219">
              <a:off x="5011388"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9" name="AutoShape 219"/>
            <p:cNvSpPr/>
            <p:nvPr/>
          </p:nvSpPr>
          <p:spPr>
            <a:xfrm rot="21142780" flipH="1">
              <a:off x="521636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0" name="AutoShape 220"/>
            <p:cNvSpPr/>
            <p:nvPr/>
          </p:nvSpPr>
          <p:spPr>
            <a:xfrm rot="21437230" flipH="1">
              <a:off x="514969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1" name="AutoShape 221"/>
            <p:cNvSpPr/>
            <p:nvPr/>
          </p:nvSpPr>
          <p:spPr>
            <a:xfrm rot="162769">
              <a:off x="505053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2" name="Group 222"/>
          <p:cNvGrpSpPr/>
          <p:nvPr/>
        </p:nvGrpSpPr>
        <p:grpSpPr>
          <a:xfrm>
            <a:off x="5020342" y="4424553"/>
            <a:ext cx="226885" cy="256032"/>
            <a:chOff x="5020342" y="4424553"/>
            <a:chExt cx="226885" cy="256032"/>
          </a:xfrm>
        </p:grpSpPr>
        <p:sp>
          <p:nvSpPr>
            <p:cNvPr id="223" name="Freeform 223"/>
            <p:cNvSpPr/>
            <p:nvPr/>
          </p:nvSpPr>
          <p:spPr>
            <a:xfrm>
              <a:off x="5082064"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4" name="Freeform 224"/>
            <p:cNvSpPr/>
            <p:nvPr/>
          </p:nvSpPr>
          <p:spPr>
            <a:xfrm>
              <a:off x="5020342"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5" name="Freeform 225"/>
            <p:cNvSpPr/>
            <p:nvPr/>
          </p:nvSpPr>
          <p:spPr>
            <a:xfrm>
              <a:off x="5120926"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6" name="Group 226"/>
          <p:cNvGrpSpPr/>
          <p:nvPr/>
        </p:nvGrpSpPr>
        <p:grpSpPr>
          <a:xfrm>
            <a:off x="6807708" y="3451003"/>
            <a:ext cx="236315" cy="430816"/>
            <a:chOff x="6807708" y="3451003"/>
            <a:chExt cx="236315" cy="430816"/>
          </a:xfrm>
        </p:grpSpPr>
        <p:sp>
          <p:nvSpPr>
            <p:cNvPr id="227" name="AutoShape 227"/>
            <p:cNvSpPr/>
            <p:nvPr/>
          </p:nvSpPr>
          <p:spPr>
            <a:xfrm>
              <a:off x="6851428"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8" name="AutoShape 228"/>
            <p:cNvSpPr/>
            <p:nvPr/>
          </p:nvSpPr>
          <p:spPr>
            <a:xfrm rot="457219">
              <a:off x="6807708"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9" name="AutoShape 229"/>
            <p:cNvSpPr/>
            <p:nvPr/>
          </p:nvSpPr>
          <p:spPr>
            <a:xfrm rot="21142780" flipH="1">
              <a:off x="7000684"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0" name="Freeform 230"/>
            <p:cNvSpPr/>
            <p:nvPr/>
          </p:nvSpPr>
          <p:spPr>
            <a:xfrm>
              <a:off x="68184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1" name="Group 231"/>
          <p:cNvGrpSpPr/>
          <p:nvPr/>
        </p:nvGrpSpPr>
        <p:grpSpPr>
          <a:xfrm>
            <a:off x="6842665" y="3811905"/>
            <a:ext cx="164211" cy="381952"/>
            <a:chOff x="6842665" y="3811905"/>
            <a:chExt cx="164211" cy="381952"/>
          </a:xfrm>
        </p:grpSpPr>
        <p:sp>
          <p:nvSpPr>
            <p:cNvPr id="232" name="AutoShape 232"/>
            <p:cNvSpPr/>
            <p:nvPr/>
          </p:nvSpPr>
          <p:spPr>
            <a:xfrm rot="21437230" flipH="1">
              <a:off x="69378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3" name="AutoShape 233"/>
            <p:cNvSpPr/>
            <p:nvPr/>
          </p:nvSpPr>
          <p:spPr>
            <a:xfrm rot="162769">
              <a:off x="684266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4" name="Group 234"/>
          <p:cNvGrpSpPr/>
          <p:nvPr/>
        </p:nvGrpSpPr>
        <p:grpSpPr>
          <a:xfrm>
            <a:off x="7270909" y="3451003"/>
            <a:ext cx="236315" cy="430816"/>
            <a:chOff x="7270909" y="3451003"/>
            <a:chExt cx="236315" cy="430816"/>
          </a:xfrm>
        </p:grpSpPr>
        <p:sp>
          <p:nvSpPr>
            <p:cNvPr id="235" name="AutoShape 235"/>
            <p:cNvSpPr/>
            <p:nvPr/>
          </p:nvSpPr>
          <p:spPr>
            <a:xfrm>
              <a:off x="73146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6" name="AutoShape 236"/>
            <p:cNvSpPr/>
            <p:nvPr/>
          </p:nvSpPr>
          <p:spPr>
            <a:xfrm rot="457219">
              <a:off x="72709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7" name="AutoShape 237"/>
            <p:cNvSpPr/>
            <p:nvPr/>
          </p:nvSpPr>
          <p:spPr>
            <a:xfrm rot="21142780" flipH="1">
              <a:off x="7463885"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8" name="Freeform 238"/>
            <p:cNvSpPr/>
            <p:nvPr/>
          </p:nvSpPr>
          <p:spPr>
            <a:xfrm>
              <a:off x="72816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9" name="Group 239"/>
          <p:cNvGrpSpPr/>
          <p:nvPr/>
        </p:nvGrpSpPr>
        <p:grpSpPr>
          <a:xfrm>
            <a:off x="7305866" y="3811905"/>
            <a:ext cx="164210" cy="381952"/>
            <a:chOff x="7305866" y="3811905"/>
            <a:chExt cx="164210" cy="381952"/>
          </a:xfrm>
        </p:grpSpPr>
        <p:sp>
          <p:nvSpPr>
            <p:cNvPr id="240" name="AutoShape 240"/>
            <p:cNvSpPr/>
            <p:nvPr/>
          </p:nvSpPr>
          <p:spPr>
            <a:xfrm rot="21437230" flipH="1">
              <a:off x="74010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1" name="AutoShape 241"/>
            <p:cNvSpPr/>
            <p:nvPr/>
          </p:nvSpPr>
          <p:spPr>
            <a:xfrm rot="162769">
              <a:off x="73058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2" name="Group 242"/>
          <p:cNvGrpSpPr/>
          <p:nvPr/>
        </p:nvGrpSpPr>
        <p:grpSpPr>
          <a:xfrm>
            <a:off x="7734109" y="3451003"/>
            <a:ext cx="236316" cy="430816"/>
            <a:chOff x="7734109" y="3451003"/>
            <a:chExt cx="236316" cy="430816"/>
          </a:xfrm>
        </p:grpSpPr>
        <p:sp>
          <p:nvSpPr>
            <p:cNvPr id="243" name="AutoShape 243"/>
            <p:cNvSpPr/>
            <p:nvPr/>
          </p:nvSpPr>
          <p:spPr>
            <a:xfrm>
              <a:off x="77778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4" name="AutoShape 244"/>
            <p:cNvSpPr/>
            <p:nvPr/>
          </p:nvSpPr>
          <p:spPr>
            <a:xfrm rot="457219">
              <a:off x="77341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5" name="AutoShape 245"/>
            <p:cNvSpPr/>
            <p:nvPr/>
          </p:nvSpPr>
          <p:spPr>
            <a:xfrm rot="21142780" flipH="1">
              <a:off x="7927086"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6" name="Freeform 246"/>
            <p:cNvSpPr/>
            <p:nvPr/>
          </p:nvSpPr>
          <p:spPr>
            <a:xfrm>
              <a:off x="77448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7" name="Group 247"/>
          <p:cNvGrpSpPr/>
          <p:nvPr/>
        </p:nvGrpSpPr>
        <p:grpSpPr>
          <a:xfrm>
            <a:off x="7769066" y="3811905"/>
            <a:ext cx="164211" cy="381952"/>
            <a:chOff x="7769066" y="3811905"/>
            <a:chExt cx="164211" cy="381952"/>
          </a:xfrm>
        </p:grpSpPr>
        <p:sp>
          <p:nvSpPr>
            <p:cNvPr id="248" name="AutoShape 248"/>
            <p:cNvSpPr/>
            <p:nvPr/>
          </p:nvSpPr>
          <p:spPr>
            <a:xfrm rot="21437230" flipH="1">
              <a:off x="786422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9" name="AutoShape 249"/>
            <p:cNvSpPr/>
            <p:nvPr/>
          </p:nvSpPr>
          <p:spPr>
            <a:xfrm rot="162769">
              <a:off x="77690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0" name="Group 250"/>
          <p:cNvGrpSpPr/>
          <p:nvPr/>
        </p:nvGrpSpPr>
        <p:grpSpPr>
          <a:xfrm>
            <a:off x="8197310" y="3451003"/>
            <a:ext cx="236316" cy="430816"/>
            <a:chOff x="8197310" y="3451003"/>
            <a:chExt cx="236316" cy="430816"/>
          </a:xfrm>
        </p:grpSpPr>
        <p:sp>
          <p:nvSpPr>
            <p:cNvPr id="251" name="AutoShape 251"/>
            <p:cNvSpPr/>
            <p:nvPr/>
          </p:nvSpPr>
          <p:spPr>
            <a:xfrm>
              <a:off x="8241030"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2" name="AutoShape 252"/>
            <p:cNvSpPr/>
            <p:nvPr/>
          </p:nvSpPr>
          <p:spPr>
            <a:xfrm rot="457219">
              <a:off x="81973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3" name="AutoShape 253"/>
            <p:cNvSpPr/>
            <p:nvPr/>
          </p:nvSpPr>
          <p:spPr>
            <a:xfrm rot="21142780" flipH="1">
              <a:off x="8390287"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4" name="Freeform 254"/>
            <p:cNvSpPr/>
            <p:nvPr/>
          </p:nvSpPr>
          <p:spPr>
            <a:xfrm>
              <a:off x="82080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5" name="Group 255"/>
          <p:cNvGrpSpPr/>
          <p:nvPr/>
        </p:nvGrpSpPr>
        <p:grpSpPr>
          <a:xfrm>
            <a:off x="8232267" y="3811905"/>
            <a:ext cx="164211" cy="381952"/>
            <a:chOff x="8232267" y="3811905"/>
            <a:chExt cx="164211" cy="381952"/>
          </a:xfrm>
        </p:grpSpPr>
        <p:sp>
          <p:nvSpPr>
            <p:cNvPr id="256" name="AutoShape 256"/>
            <p:cNvSpPr/>
            <p:nvPr/>
          </p:nvSpPr>
          <p:spPr>
            <a:xfrm rot="21437230" flipH="1">
              <a:off x="832742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7" name="AutoShape 257"/>
            <p:cNvSpPr/>
            <p:nvPr/>
          </p:nvSpPr>
          <p:spPr>
            <a:xfrm rot="162769">
              <a:off x="82322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8" name="Group 258"/>
          <p:cNvGrpSpPr/>
          <p:nvPr/>
        </p:nvGrpSpPr>
        <p:grpSpPr>
          <a:xfrm>
            <a:off x="8660511" y="3451003"/>
            <a:ext cx="236316" cy="430816"/>
            <a:chOff x="8660511" y="3451003"/>
            <a:chExt cx="236316" cy="430816"/>
          </a:xfrm>
        </p:grpSpPr>
        <p:sp>
          <p:nvSpPr>
            <p:cNvPr id="259" name="AutoShape 259"/>
            <p:cNvSpPr/>
            <p:nvPr/>
          </p:nvSpPr>
          <p:spPr>
            <a:xfrm>
              <a:off x="8704231"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0" name="AutoShape 260"/>
            <p:cNvSpPr/>
            <p:nvPr/>
          </p:nvSpPr>
          <p:spPr>
            <a:xfrm rot="457219">
              <a:off x="8660511"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1" name="AutoShape 261"/>
            <p:cNvSpPr/>
            <p:nvPr/>
          </p:nvSpPr>
          <p:spPr>
            <a:xfrm rot="21142780" flipH="1">
              <a:off x="88534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2" name="Freeform 262"/>
            <p:cNvSpPr/>
            <p:nvPr/>
          </p:nvSpPr>
          <p:spPr>
            <a:xfrm>
              <a:off x="86712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3" name="Group 263"/>
          <p:cNvGrpSpPr/>
          <p:nvPr/>
        </p:nvGrpSpPr>
        <p:grpSpPr>
          <a:xfrm>
            <a:off x="8695467" y="3811905"/>
            <a:ext cx="164212" cy="381952"/>
            <a:chOff x="8695467" y="3811905"/>
            <a:chExt cx="164212" cy="381952"/>
          </a:xfrm>
        </p:grpSpPr>
        <p:sp>
          <p:nvSpPr>
            <p:cNvPr id="264" name="AutoShape 264"/>
            <p:cNvSpPr/>
            <p:nvPr/>
          </p:nvSpPr>
          <p:spPr>
            <a:xfrm rot="21437230" flipH="1">
              <a:off x="8790623"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5" name="AutoShape 265"/>
            <p:cNvSpPr/>
            <p:nvPr/>
          </p:nvSpPr>
          <p:spPr>
            <a:xfrm rot="162769">
              <a:off x="86954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6" name="Group 266"/>
          <p:cNvGrpSpPr/>
          <p:nvPr/>
        </p:nvGrpSpPr>
        <p:grpSpPr>
          <a:xfrm>
            <a:off x="9123712" y="3451003"/>
            <a:ext cx="236315" cy="430816"/>
            <a:chOff x="9123712" y="3451003"/>
            <a:chExt cx="236315" cy="430816"/>
          </a:xfrm>
        </p:grpSpPr>
        <p:sp>
          <p:nvSpPr>
            <p:cNvPr id="267" name="AutoShape 267"/>
            <p:cNvSpPr/>
            <p:nvPr/>
          </p:nvSpPr>
          <p:spPr>
            <a:xfrm>
              <a:off x="9167432"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8" name="AutoShape 268"/>
            <p:cNvSpPr/>
            <p:nvPr/>
          </p:nvSpPr>
          <p:spPr>
            <a:xfrm rot="457219">
              <a:off x="9123712"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9" name="AutoShape 269"/>
            <p:cNvSpPr/>
            <p:nvPr/>
          </p:nvSpPr>
          <p:spPr>
            <a:xfrm rot="21142780" flipH="1">
              <a:off x="93166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0" name="Freeform 270"/>
            <p:cNvSpPr/>
            <p:nvPr/>
          </p:nvSpPr>
          <p:spPr>
            <a:xfrm>
              <a:off x="9134475"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1" name="Group 271"/>
          <p:cNvGrpSpPr/>
          <p:nvPr/>
        </p:nvGrpSpPr>
        <p:grpSpPr>
          <a:xfrm>
            <a:off x="9158668" y="3811905"/>
            <a:ext cx="164212" cy="381952"/>
            <a:chOff x="9158668" y="3811905"/>
            <a:chExt cx="164212" cy="381952"/>
          </a:xfrm>
        </p:grpSpPr>
        <p:sp>
          <p:nvSpPr>
            <p:cNvPr id="272" name="AutoShape 272"/>
            <p:cNvSpPr/>
            <p:nvPr/>
          </p:nvSpPr>
          <p:spPr>
            <a:xfrm rot="21437230" flipH="1">
              <a:off x="92538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3" name="AutoShape 273"/>
            <p:cNvSpPr/>
            <p:nvPr/>
          </p:nvSpPr>
          <p:spPr>
            <a:xfrm rot="162769">
              <a:off x="9158668"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4" name="Group 274"/>
          <p:cNvGrpSpPr/>
          <p:nvPr/>
        </p:nvGrpSpPr>
        <p:grpSpPr>
          <a:xfrm>
            <a:off x="9586913" y="3451003"/>
            <a:ext cx="236315" cy="430816"/>
            <a:chOff x="9586913" y="3451003"/>
            <a:chExt cx="236315" cy="430816"/>
          </a:xfrm>
        </p:grpSpPr>
        <p:sp>
          <p:nvSpPr>
            <p:cNvPr id="275" name="AutoShape 275"/>
            <p:cNvSpPr/>
            <p:nvPr/>
          </p:nvSpPr>
          <p:spPr>
            <a:xfrm>
              <a:off x="96306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6" name="AutoShape 276"/>
            <p:cNvSpPr/>
            <p:nvPr/>
          </p:nvSpPr>
          <p:spPr>
            <a:xfrm rot="457219">
              <a:off x="95869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7" name="AutoShape 277"/>
            <p:cNvSpPr/>
            <p:nvPr/>
          </p:nvSpPr>
          <p:spPr>
            <a:xfrm rot="21142780" flipH="1">
              <a:off x="9779889"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8" name="Freeform 278"/>
            <p:cNvSpPr/>
            <p:nvPr/>
          </p:nvSpPr>
          <p:spPr>
            <a:xfrm>
              <a:off x="95977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9" name="Group 279"/>
          <p:cNvGrpSpPr/>
          <p:nvPr/>
        </p:nvGrpSpPr>
        <p:grpSpPr>
          <a:xfrm>
            <a:off x="9621869" y="3811905"/>
            <a:ext cx="164211" cy="381952"/>
            <a:chOff x="9621869" y="3811905"/>
            <a:chExt cx="164211" cy="381952"/>
          </a:xfrm>
        </p:grpSpPr>
        <p:sp>
          <p:nvSpPr>
            <p:cNvPr id="280" name="AutoShape 280"/>
            <p:cNvSpPr/>
            <p:nvPr/>
          </p:nvSpPr>
          <p:spPr>
            <a:xfrm rot="21437230" flipH="1">
              <a:off x="97170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1" name="AutoShape 281"/>
            <p:cNvSpPr/>
            <p:nvPr/>
          </p:nvSpPr>
          <p:spPr>
            <a:xfrm rot="162769">
              <a:off x="9621869"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2" name="Group 282"/>
          <p:cNvGrpSpPr/>
          <p:nvPr/>
        </p:nvGrpSpPr>
        <p:grpSpPr>
          <a:xfrm>
            <a:off x="10050113" y="3451003"/>
            <a:ext cx="236316" cy="430816"/>
            <a:chOff x="10050113" y="3451003"/>
            <a:chExt cx="236316" cy="430816"/>
          </a:xfrm>
        </p:grpSpPr>
        <p:sp>
          <p:nvSpPr>
            <p:cNvPr id="283" name="AutoShape 283"/>
            <p:cNvSpPr/>
            <p:nvPr/>
          </p:nvSpPr>
          <p:spPr>
            <a:xfrm>
              <a:off x="100938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4" name="AutoShape 284"/>
            <p:cNvSpPr/>
            <p:nvPr/>
          </p:nvSpPr>
          <p:spPr>
            <a:xfrm rot="457219">
              <a:off x="100501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5" name="AutoShape 285"/>
            <p:cNvSpPr/>
            <p:nvPr/>
          </p:nvSpPr>
          <p:spPr>
            <a:xfrm rot="21142780" flipH="1">
              <a:off x="10243090"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6" name="Freeform 286"/>
            <p:cNvSpPr/>
            <p:nvPr/>
          </p:nvSpPr>
          <p:spPr>
            <a:xfrm>
              <a:off x="100609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7" name="Group 287"/>
          <p:cNvGrpSpPr/>
          <p:nvPr/>
        </p:nvGrpSpPr>
        <p:grpSpPr>
          <a:xfrm>
            <a:off x="10085070" y="3811905"/>
            <a:ext cx="164211" cy="381952"/>
            <a:chOff x="10085070" y="3811905"/>
            <a:chExt cx="164211" cy="381952"/>
          </a:xfrm>
        </p:grpSpPr>
        <p:sp>
          <p:nvSpPr>
            <p:cNvPr id="288" name="AutoShape 288"/>
            <p:cNvSpPr/>
            <p:nvPr/>
          </p:nvSpPr>
          <p:spPr>
            <a:xfrm rot="21437230" flipH="1">
              <a:off x="1018022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9" name="AutoShape 289"/>
            <p:cNvSpPr/>
            <p:nvPr/>
          </p:nvSpPr>
          <p:spPr>
            <a:xfrm rot="162769">
              <a:off x="1008507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0" name="Group 290"/>
          <p:cNvGrpSpPr/>
          <p:nvPr/>
        </p:nvGrpSpPr>
        <p:grpSpPr>
          <a:xfrm>
            <a:off x="10513409" y="3451003"/>
            <a:ext cx="236221" cy="430816"/>
            <a:chOff x="10513409" y="3451003"/>
            <a:chExt cx="236221" cy="430816"/>
          </a:xfrm>
        </p:grpSpPr>
        <p:sp>
          <p:nvSpPr>
            <p:cNvPr id="291" name="AutoShape 291"/>
            <p:cNvSpPr/>
            <p:nvPr/>
          </p:nvSpPr>
          <p:spPr>
            <a:xfrm>
              <a:off x="105570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2" name="AutoShape 292"/>
            <p:cNvSpPr/>
            <p:nvPr/>
          </p:nvSpPr>
          <p:spPr>
            <a:xfrm rot="457219">
              <a:off x="105134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3" name="AutoShape 293"/>
            <p:cNvSpPr/>
            <p:nvPr/>
          </p:nvSpPr>
          <p:spPr>
            <a:xfrm rot="21142780" flipH="1">
              <a:off x="107062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4" name="Freeform 294"/>
            <p:cNvSpPr/>
            <p:nvPr/>
          </p:nvSpPr>
          <p:spPr>
            <a:xfrm>
              <a:off x="105241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5" name="Group 295"/>
          <p:cNvGrpSpPr/>
          <p:nvPr/>
        </p:nvGrpSpPr>
        <p:grpSpPr>
          <a:xfrm>
            <a:off x="10548271" y="3811905"/>
            <a:ext cx="164211" cy="381952"/>
            <a:chOff x="10548271" y="3811905"/>
            <a:chExt cx="164211" cy="381952"/>
          </a:xfrm>
        </p:grpSpPr>
        <p:sp>
          <p:nvSpPr>
            <p:cNvPr id="296" name="AutoShape 296"/>
            <p:cNvSpPr/>
            <p:nvPr/>
          </p:nvSpPr>
          <p:spPr>
            <a:xfrm rot="21437230" flipH="1">
              <a:off x="1064342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7" name="AutoShape 297"/>
            <p:cNvSpPr/>
            <p:nvPr/>
          </p:nvSpPr>
          <p:spPr>
            <a:xfrm rot="162769">
              <a:off x="1054827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8" name="Group 298"/>
          <p:cNvGrpSpPr/>
          <p:nvPr/>
        </p:nvGrpSpPr>
        <p:grpSpPr>
          <a:xfrm>
            <a:off x="10976610" y="3451003"/>
            <a:ext cx="236220" cy="430816"/>
            <a:chOff x="10976610" y="3451003"/>
            <a:chExt cx="236220" cy="430816"/>
          </a:xfrm>
        </p:grpSpPr>
        <p:sp>
          <p:nvSpPr>
            <p:cNvPr id="299" name="AutoShape 299"/>
            <p:cNvSpPr/>
            <p:nvPr/>
          </p:nvSpPr>
          <p:spPr>
            <a:xfrm>
              <a:off x="110202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0" name="AutoShape 300"/>
            <p:cNvSpPr/>
            <p:nvPr/>
          </p:nvSpPr>
          <p:spPr>
            <a:xfrm rot="457219">
              <a:off x="109766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1" name="AutoShape 301"/>
            <p:cNvSpPr/>
            <p:nvPr/>
          </p:nvSpPr>
          <p:spPr>
            <a:xfrm rot="21142780" flipH="1">
              <a:off x="111694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2" name="Freeform 302"/>
            <p:cNvSpPr/>
            <p:nvPr/>
          </p:nvSpPr>
          <p:spPr>
            <a:xfrm>
              <a:off x="109873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3" name="Group 303"/>
          <p:cNvGrpSpPr/>
          <p:nvPr/>
        </p:nvGrpSpPr>
        <p:grpSpPr>
          <a:xfrm>
            <a:off x="11011472" y="3811905"/>
            <a:ext cx="164211" cy="381952"/>
            <a:chOff x="11011472" y="3811905"/>
            <a:chExt cx="164211" cy="381952"/>
          </a:xfrm>
        </p:grpSpPr>
        <p:sp>
          <p:nvSpPr>
            <p:cNvPr id="304" name="AutoShape 304"/>
            <p:cNvSpPr/>
            <p:nvPr/>
          </p:nvSpPr>
          <p:spPr>
            <a:xfrm rot="21437230" flipH="1">
              <a:off x="1110662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5" name="AutoShape 305"/>
            <p:cNvSpPr/>
            <p:nvPr/>
          </p:nvSpPr>
          <p:spPr>
            <a:xfrm rot="162769">
              <a:off x="1101147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6" name="Group 306"/>
          <p:cNvGrpSpPr/>
          <p:nvPr/>
        </p:nvGrpSpPr>
        <p:grpSpPr>
          <a:xfrm>
            <a:off x="6807708" y="4424744"/>
            <a:ext cx="236315" cy="430911"/>
            <a:chOff x="6807708" y="4424744"/>
            <a:chExt cx="236315" cy="430911"/>
          </a:xfrm>
        </p:grpSpPr>
        <p:sp>
          <p:nvSpPr>
            <p:cNvPr id="307" name="AutoShape 307"/>
            <p:cNvSpPr/>
            <p:nvPr/>
          </p:nvSpPr>
          <p:spPr>
            <a:xfrm>
              <a:off x="6851428"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8" name="AutoShape 308"/>
            <p:cNvSpPr/>
            <p:nvPr/>
          </p:nvSpPr>
          <p:spPr>
            <a:xfrm rot="457219">
              <a:off x="6807708"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9" name="AutoShape 309"/>
            <p:cNvSpPr/>
            <p:nvPr/>
          </p:nvSpPr>
          <p:spPr>
            <a:xfrm rot="21142780" flipH="1">
              <a:off x="7000684"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0" name="Freeform 310"/>
            <p:cNvSpPr/>
            <p:nvPr/>
          </p:nvSpPr>
          <p:spPr>
            <a:xfrm>
              <a:off x="68184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1" name="Group 311"/>
          <p:cNvGrpSpPr/>
          <p:nvPr/>
        </p:nvGrpSpPr>
        <p:grpSpPr>
          <a:xfrm>
            <a:off x="6842665" y="4785646"/>
            <a:ext cx="164211" cy="381952"/>
            <a:chOff x="6842665" y="4785646"/>
            <a:chExt cx="164211" cy="381952"/>
          </a:xfrm>
        </p:grpSpPr>
        <p:sp>
          <p:nvSpPr>
            <p:cNvPr id="312" name="AutoShape 312"/>
            <p:cNvSpPr/>
            <p:nvPr/>
          </p:nvSpPr>
          <p:spPr>
            <a:xfrm rot="21437230" flipH="1">
              <a:off x="69378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3" name="AutoShape 313"/>
            <p:cNvSpPr/>
            <p:nvPr/>
          </p:nvSpPr>
          <p:spPr>
            <a:xfrm rot="162769">
              <a:off x="684266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4" name="Group 314"/>
          <p:cNvGrpSpPr/>
          <p:nvPr/>
        </p:nvGrpSpPr>
        <p:grpSpPr>
          <a:xfrm>
            <a:off x="7270909" y="4424744"/>
            <a:ext cx="236315" cy="430911"/>
            <a:chOff x="7270909" y="4424744"/>
            <a:chExt cx="236315" cy="430911"/>
          </a:xfrm>
        </p:grpSpPr>
        <p:sp>
          <p:nvSpPr>
            <p:cNvPr id="315" name="AutoShape 315"/>
            <p:cNvSpPr/>
            <p:nvPr/>
          </p:nvSpPr>
          <p:spPr>
            <a:xfrm>
              <a:off x="73146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6" name="AutoShape 316"/>
            <p:cNvSpPr/>
            <p:nvPr/>
          </p:nvSpPr>
          <p:spPr>
            <a:xfrm rot="457219">
              <a:off x="72709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7" name="AutoShape 317"/>
            <p:cNvSpPr/>
            <p:nvPr/>
          </p:nvSpPr>
          <p:spPr>
            <a:xfrm rot="21142780" flipH="1">
              <a:off x="7463885"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8" name="Freeform 318"/>
            <p:cNvSpPr/>
            <p:nvPr/>
          </p:nvSpPr>
          <p:spPr>
            <a:xfrm>
              <a:off x="72816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9" name="Group 319"/>
          <p:cNvGrpSpPr/>
          <p:nvPr/>
        </p:nvGrpSpPr>
        <p:grpSpPr>
          <a:xfrm>
            <a:off x="7305866" y="4785646"/>
            <a:ext cx="164210" cy="381952"/>
            <a:chOff x="7305866" y="4785646"/>
            <a:chExt cx="164210" cy="381952"/>
          </a:xfrm>
        </p:grpSpPr>
        <p:sp>
          <p:nvSpPr>
            <p:cNvPr id="320" name="AutoShape 320"/>
            <p:cNvSpPr/>
            <p:nvPr/>
          </p:nvSpPr>
          <p:spPr>
            <a:xfrm rot="21437230" flipH="1">
              <a:off x="74010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1" name="AutoShape 321"/>
            <p:cNvSpPr/>
            <p:nvPr/>
          </p:nvSpPr>
          <p:spPr>
            <a:xfrm rot="162769">
              <a:off x="73058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2" name="Group 322"/>
          <p:cNvGrpSpPr/>
          <p:nvPr/>
        </p:nvGrpSpPr>
        <p:grpSpPr>
          <a:xfrm>
            <a:off x="7734109" y="4424744"/>
            <a:ext cx="236316" cy="430911"/>
            <a:chOff x="7734109" y="4424744"/>
            <a:chExt cx="236316" cy="430911"/>
          </a:xfrm>
        </p:grpSpPr>
        <p:sp>
          <p:nvSpPr>
            <p:cNvPr id="323" name="AutoShape 323"/>
            <p:cNvSpPr/>
            <p:nvPr/>
          </p:nvSpPr>
          <p:spPr>
            <a:xfrm>
              <a:off x="77778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4" name="AutoShape 324"/>
            <p:cNvSpPr/>
            <p:nvPr/>
          </p:nvSpPr>
          <p:spPr>
            <a:xfrm rot="457219">
              <a:off x="77341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5" name="AutoShape 325"/>
            <p:cNvSpPr/>
            <p:nvPr/>
          </p:nvSpPr>
          <p:spPr>
            <a:xfrm rot="21142780" flipH="1">
              <a:off x="7927086"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6" name="Freeform 326"/>
            <p:cNvSpPr/>
            <p:nvPr/>
          </p:nvSpPr>
          <p:spPr>
            <a:xfrm>
              <a:off x="77448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7" name="Group 327"/>
          <p:cNvGrpSpPr/>
          <p:nvPr/>
        </p:nvGrpSpPr>
        <p:grpSpPr>
          <a:xfrm>
            <a:off x="7769066" y="4785646"/>
            <a:ext cx="164211" cy="381952"/>
            <a:chOff x="7769066" y="4785646"/>
            <a:chExt cx="164211" cy="381952"/>
          </a:xfrm>
        </p:grpSpPr>
        <p:sp>
          <p:nvSpPr>
            <p:cNvPr id="328" name="AutoShape 328"/>
            <p:cNvSpPr/>
            <p:nvPr/>
          </p:nvSpPr>
          <p:spPr>
            <a:xfrm rot="21437230" flipH="1">
              <a:off x="786422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9" name="AutoShape 329"/>
            <p:cNvSpPr/>
            <p:nvPr/>
          </p:nvSpPr>
          <p:spPr>
            <a:xfrm rot="162769">
              <a:off x="77690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0" name="Group 330"/>
          <p:cNvGrpSpPr/>
          <p:nvPr/>
        </p:nvGrpSpPr>
        <p:grpSpPr>
          <a:xfrm>
            <a:off x="8197310" y="4424744"/>
            <a:ext cx="236316" cy="430911"/>
            <a:chOff x="8197310" y="4424744"/>
            <a:chExt cx="236316" cy="430911"/>
          </a:xfrm>
        </p:grpSpPr>
        <p:sp>
          <p:nvSpPr>
            <p:cNvPr id="331" name="AutoShape 331"/>
            <p:cNvSpPr/>
            <p:nvPr/>
          </p:nvSpPr>
          <p:spPr>
            <a:xfrm>
              <a:off x="8241030"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2" name="AutoShape 332"/>
            <p:cNvSpPr/>
            <p:nvPr/>
          </p:nvSpPr>
          <p:spPr>
            <a:xfrm rot="457219">
              <a:off x="81973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3" name="AutoShape 333"/>
            <p:cNvSpPr/>
            <p:nvPr/>
          </p:nvSpPr>
          <p:spPr>
            <a:xfrm rot="21142780" flipH="1">
              <a:off x="8390287"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4" name="Freeform 334"/>
            <p:cNvSpPr/>
            <p:nvPr/>
          </p:nvSpPr>
          <p:spPr>
            <a:xfrm>
              <a:off x="82080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5" name="Group 335"/>
          <p:cNvGrpSpPr/>
          <p:nvPr/>
        </p:nvGrpSpPr>
        <p:grpSpPr>
          <a:xfrm>
            <a:off x="8232267" y="4785646"/>
            <a:ext cx="164211" cy="381952"/>
            <a:chOff x="8232267" y="4785646"/>
            <a:chExt cx="164211" cy="381952"/>
          </a:xfrm>
        </p:grpSpPr>
        <p:sp>
          <p:nvSpPr>
            <p:cNvPr id="336" name="AutoShape 336"/>
            <p:cNvSpPr/>
            <p:nvPr/>
          </p:nvSpPr>
          <p:spPr>
            <a:xfrm rot="21437230" flipH="1">
              <a:off x="832742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7" name="AutoShape 337"/>
            <p:cNvSpPr/>
            <p:nvPr/>
          </p:nvSpPr>
          <p:spPr>
            <a:xfrm rot="162769">
              <a:off x="82322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8" name="Group 338"/>
          <p:cNvGrpSpPr/>
          <p:nvPr/>
        </p:nvGrpSpPr>
        <p:grpSpPr>
          <a:xfrm>
            <a:off x="8660511" y="4424744"/>
            <a:ext cx="236316" cy="430911"/>
            <a:chOff x="8660511" y="4424744"/>
            <a:chExt cx="236316" cy="430911"/>
          </a:xfrm>
        </p:grpSpPr>
        <p:sp>
          <p:nvSpPr>
            <p:cNvPr id="339" name="AutoShape 339"/>
            <p:cNvSpPr/>
            <p:nvPr/>
          </p:nvSpPr>
          <p:spPr>
            <a:xfrm>
              <a:off x="8704231"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0" name="AutoShape 340"/>
            <p:cNvSpPr/>
            <p:nvPr/>
          </p:nvSpPr>
          <p:spPr>
            <a:xfrm rot="457219">
              <a:off x="8660511"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1" name="AutoShape 341"/>
            <p:cNvSpPr/>
            <p:nvPr/>
          </p:nvSpPr>
          <p:spPr>
            <a:xfrm rot="21142780" flipH="1">
              <a:off x="88534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2" name="Freeform 342"/>
            <p:cNvSpPr/>
            <p:nvPr/>
          </p:nvSpPr>
          <p:spPr>
            <a:xfrm>
              <a:off x="86712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3" name="Group 343"/>
          <p:cNvGrpSpPr/>
          <p:nvPr/>
        </p:nvGrpSpPr>
        <p:grpSpPr>
          <a:xfrm>
            <a:off x="8695467" y="4785646"/>
            <a:ext cx="164212" cy="381952"/>
            <a:chOff x="8695467" y="4785646"/>
            <a:chExt cx="164212" cy="381952"/>
          </a:xfrm>
        </p:grpSpPr>
        <p:sp>
          <p:nvSpPr>
            <p:cNvPr id="344" name="AutoShape 344"/>
            <p:cNvSpPr/>
            <p:nvPr/>
          </p:nvSpPr>
          <p:spPr>
            <a:xfrm rot="21437230" flipH="1">
              <a:off x="8790623"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5" name="AutoShape 345"/>
            <p:cNvSpPr/>
            <p:nvPr/>
          </p:nvSpPr>
          <p:spPr>
            <a:xfrm rot="162769">
              <a:off x="86954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6" name="Group 346"/>
          <p:cNvGrpSpPr/>
          <p:nvPr/>
        </p:nvGrpSpPr>
        <p:grpSpPr>
          <a:xfrm>
            <a:off x="9123712" y="4424744"/>
            <a:ext cx="236315" cy="430911"/>
            <a:chOff x="9123712" y="4424744"/>
            <a:chExt cx="236315" cy="430911"/>
          </a:xfrm>
        </p:grpSpPr>
        <p:sp>
          <p:nvSpPr>
            <p:cNvPr id="347" name="AutoShape 347"/>
            <p:cNvSpPr/>
            <p:nvPr/>
          </p:nvSpPr>
          <p:spPr>
            <a:xfrm>
              <a:off x="9167432"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8" name="AutoShape 348"/>
            <p:cNvSpPr/>
            <p:nvPr/>
          </p:nvSpPr>
          <p:spPr>
            <a:xfrm rot="457219">
              <a:off x="9123712"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9" name="AutoShape 349"/>
            <p:cNvSpPr/>
            <p:nvPr/>
          </p:nvSpPr>
          <p:spPr>
            <a:xfrm rot="21142780" flipH="1">
              <a:off x="93166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0" name="Freeform 350"/>
            <p:cNvSpPr/>
            <p:nvPr/>
          </p:nvSpPr>
          <p:spPr>
            <a:xfrm>
              <a:off x="9134475"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1" name="Group 351"/>
          <p:cNvGrpSpPr/>
          <p:nvPr/>
        </p:nvGrpSpPr>
        <p:grpSpPr>
          <a:xfrm>
            <a:off x="9158668" y="4785646"/>
            <a:ext cx="164212" cy="381952"/>
            <a:chOff x="9158668" y="4785646"/>
            <a:chExt cx="164212" cy="381952"/>
          </a:xfrm>
        </p:grpSpPr>
        <p:sp>
          <p:nvSpPr>
            <p:cNvPr id="352" name="AutoShape 352"/>
            <p:cNvSpPr/>
            <p:nvPr/>
          </p:nvSpPr>
          <p:spPr>
            <a:xfrm rot="21437230" flipH="1">
              <a:off x="92538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3" name="AutoShape 353"/>
            <p:cNvSpPr/>
            <p:nvPr/>
          </p:nvSpPr>
          <p:spPr>
            <a:xfrm rot="162769">
              <a:off x="9158668"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4" name="Group 354"/>
          <p:cNvGrpSpPr/>
          <p:nvPr/>
        </p:nvGrpSpPr>
        <p:grpSpPr>
          <a:xfrm>
            <a:off x="9586913" y="4424744"/>
            <a:ext cx="236315" cy="430911"/>
            <a:chOff x="9586913" y="4424744"/>
            <a:chExt cx="236315" cy="430911"/>
          </a:xfrm>
        </p:grpSpPr>
        <p:sp>
          <p:nvSpPr>
            <p:cNvPr id="355" name="AutoShape 355"/>
            <p:cNvSpPr/>
            <p:nvPr/>
          </p:nvSpPr>
          <p:spPr>
            <a:xfrm>
              <a:off x="96306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6" name="AutoShape 356"/>
            <p:cNvSpPr/>
            <p:nvPr/>
          </p:nvSpPr>
          <p:spPr>
            <a:xfrm rot="457219">
              <a:off x="95869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7" name="AutoShape 357"/>
            <p:cNvSpPr/>
            <p:nvPr/>
          </p:nvSpPr>
          <p:spPr>
            <a:xfrm rot="21142780" flipH="1">
              <a:off x="9779889"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8" name="Freeform 358"/>
            <p:cNvSpPr/>
            <p:nvPr/>
          </p:nvSpPr>
          <p:spPr>
            <a:xfrm>
              <a:off x="95977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9" name="Group 359"/>
          <p:cNvGrpSpPr/>
          <p:nvPr/>
        </p:nvGrpSpPr>
        <p:grpSpPr>
          <a:xfrm>
            <a:off x="9621869" y="4785646"/>
            <a:ext cx="164211" cy="381952"/>
            <a:chOff x="9621869" y="4785646"/>
            <a:chExt cx="164211" cy="381952"/>
          </a:xfrm>
        </p:grpSpPr>
        <p:sp>
          <p:nvSpPr>
            <p:cNvPr id="360" name="AutoShape 360"/>
            <p:cNvSpPr/>
            <p:nvPr/>
          </p:nvSpPr>
          <p:spPr>
            <a:xfrm rot="21437230" flipH="1">
              <a:off x="97170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1" name="AutoShape 361"/>
            <p:cNvSpPr/>
            <p:nvPr/>
          </p:nvSpPr>
          <p:spPr>
            <a:xfrm rot="162769">
              <a:off x="9621869"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2" name="Group 362"/>
          <p:cNvGrpSpPr/>
          <p:nvPr/>
        </p:nvGrpSpPr>
        <p:grpSpPr>
          <a:xfrm>
            <a:off x="10050113" y="4424744"/>
            <a:ext cx="236316" cy="430911"/>
            <a:chOff x="10050113" y="4424744"/>
            <a:chExt cx="236316" cy="430911"/>
          </a:xfrm>
        </p:grpSpPr>
        <p:sp>
          <p:nvSpPr>
            <p:cNvPr id="363" name="AutoShape 363"/>
            <p:cNvSpPr/>
            <p:nvPr/>
          </p:nvSpPr>
          <p:spPr>
            <a:xfrm>
              <a:off x="100938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4" name="AutoShape 364"/>
            <p:cNvSpPr/>
            <p:nvPr/>
          </p:nvSpPr>
          <p:spPr>
            <a:xfrm rot="457219">
              <a:off x="100501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5" name="AutoShape 365"/>
            <p:cNvSpPr/>
            <p:nvPr/>
          </p:nvSpPr>
          <p:spPr>
            <a:xfrm rot="21142780" flipH="1">
              <a:off x="10243090"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6" name="Freeform 366"/>
            <p:cNvSpPr/>
            <p:nvPr/>
          </p:nvSpPr>
          <p:spPr>
            <a:xfrm>
              <a:off x="100609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7" name="Group 367"/>
          <p:cNvGrpSpPr/>
          <p:nvPr/>
        </p:nvGrpSpPr>
        <p:grpSpPr>
          <a:xfrm>
            <a:off x="10085070" y="4785646"/>
            <a:ext cx="164211" cy="381952"/>
            <a:chOff x="10085070" y="4785646"/>
            <a:chExt cx="164211" cy="381952"/>
          </a:xfrm>
        </p:grpSpPr>
        <p:sp>
          <p:nvSpPr>
            <p:cNvPr id="368" name="AutoShape 368"/>
            <p:cNvSpPr/>
            <p:nvPr/>
          </p:nvSpPr>
          <p:spPr>
            <a:xfrm rot="21437230" flipH="1">
              <a:off x="1018022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9" name="AutoShape 369"/>
            <p:cNvSpPr/>
            <p:nvPr/>
          </p:nvSpPr>
          <p:spPr>
            <a:xfrm rot="162769">
              <a:off x="1008507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0" name="Group 370"/>
          <p:cNvGrpSpPr/>
          <p:nvPr/>
        </p:nvGrpSpPr>
        <p:grpSpPr>
          <a:xfrm>
            <a:off x="10513409" y="4424744"/>
            <a:ext cx="236221" cy="430911"/>
            <a:chOff x="10513409" y="4424744"/>
            <a:chExt cx="236221" cy="430911"/>
          </a:xfrm>
        </p:grpSpPr>
        <p:sp>
          <p:nvSpPr>
            <p:cNvPr id="371" name="AutoShape 371"/>
            <p:cNvSpPr/>
            <p:nvPr/>
          </p:nvSpPr>
          <p:spPr>
            <a:xfrm>
              <a:off x="105570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2" name="AutoShape 372"/>
            <p:cNvSpPr/>
            <p:nvPr/>
          </p:nvSpPr>
          <p:spPr>
            <a:xfrm rot="457219">
              <a:off x="105134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3" name="AutoShape 373"/>
            <p:cNvSpPr/>
            <p:nvPr/>
          </p:nvSpPr>
          <p:spPr>
            <a:xfrm rot="21142780" flipH="1">
              <a:off x="107062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4" name="Freeform 374"/>
            <p:cNvSpPr/>
            <p:nvPr/>
          </p:nvSpPr>
          <p:spPr>
            <a:xfrm>
              <a:off x="105241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5" name="Group 375"/>
          <p:cNvGrpSpPr/>
          <p:nvPr/>
        </p:nvGrpSpPr>
        <p:grpSpPr>
          <a:xfrm>
            <a:off x="10548271" y="4785646"/>
            <a:ext cx="164211" cy="381952"/>
            <a:chOff x="10548271" y="4785646"/>
            <a:chExt cx="164211" cy="381952"/>
          </a:xfrm>
        </p:grpSpPr>
        <p:sp>
          <p:nvSpPr>
            <p:cNvPr id="376" name="AutoShape 376"/>
            <p:cNvSpPr/>
            <p:nvPr/>
          </p:nvSpPr>
          <p:spPr>
            <a:xfrm rot="21437230" flipH="1">
              <a:off x="1064342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7" name="AutoShape 377"/>
            <p:cNvSpPr/>
            <p:nvPr/>
          </p:nvSpPr>
          <p:spPr>
            <a:xfrm rot="162769">
              <a:off x="1054827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8" name="Group 378"/>
          <p:cNvGrpSpPr/>
          <p:nvPr/>
        </p:nvGrpSpPr>
        <p:grpSpPr>
          <a:xfrm>
            <a:off x="10976610" y="4424744"/>
            <a:ext cx="236220" cy="430911"/>
            <a:chOff x="10976610" y="4424744"/>
            <a:chExt cx="236220" cy="430911"/>
          </a:xfrm>
        </p:grpSpPr>
        <p:sp>
          <p:nvSpPr>
            <p:cNvPr id="379" name="AutoShape 379"/>
            <p:cNvSpPr/>
            <p:nvPr/>
          </p:nvSpPr>
          <p:spPr>
            <a:xfrm>
              <a:off x="110202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0" name="AutoShape 380"/>
            <p:cNvSpPr/>
            <p:nvPr/>
          </p:nvSpPr>
          <p:spPr>
            <a:xfrm rot="457219">
              <a:off x="109766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1" name="AutoShape 381"/>
            <p:cNvSpPr/>
            <p:nvPr/>
          </p:nvSpPr>
          <p:spPr>
            <a:xfrm rot="21142780" flipH="1">
              <a:off x="111694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2" name="Freeform 382"/>
            <p:cNvSpPr/>
            <p:nvPr/>
          </p:nvSpPr>
          <p:spPr>
            <a:xfrm>
              <a:off x="109873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83" name="Group 383"/>
          <p:cNvGrpSpPr/>
          <p:nvPr/>
        </p:nvGrpSpPr>
        <p:grpSpPr>
          <a:xfrm>
            <a:off x="11011472" y="4785646"/>
            <a:ext cx="164211" cy="381952"/>
            <a:chOff x="11011472" y="4785646"/>
            <a:chExt cx="164211" cy="381952"/>
          </a:xfrm>
        </p:grpSpPr>
        <p:sp>
          <p:nvSpPr>
            <p:cNvPr id="384" name="AutoShape 384"/>
            <p:cNvSpPr/>
            <p:nvPr/>
          </p:nvSpPr>
          <p:spPr>
            <a:xfrm rot="21437230" flipH="1">
              <a:off x="1110662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5" name="AutoShape 385"/>
            <p:cNvSpPr/>
            <p:nvPr/>
          </p:nvSpPr>
          <p:spPr>
            <a:xfrm rot="162769">
              <a:off x="1101147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6" name="AutoShape 386"/>
          <p:cNvSpPr/>
          <p:nvPr/>
        </p:nvSpPr>
        <p:spPr>
          <a:xfrm>
            <a:off x="692334" y="5368319"/>
            <a:ext cx="4775817" cy="98289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IP地址是用于唯一标识互联网上每台计算机或设备的32位地址。随着互联网的发展，IPv4地址资源逐渐耗尽，IPv6地址开始得到广泛应用。</a:t>
            </a:r>
            <a:endParaRPr lang="en-US" sz="1100"/>
          </a:p>
        </p:txBody>
      </p:sp>
      <p:sp>
        <p:nvSpPr>
          <p:cNvPr id="387" name="AutoShape 387"/>
          <p:cNvSpPr/>
          <p:nvPr/>
        </p:nvSpPr>
        <p:spPr>
          <a:xfrm>
            <a:off x="6723849" y="5368319"/>
            <a:ext cx="4775817" cy="90486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DNS（Domain Name System）将易于记忆的域名转换为IP地址，使人们能够通过域名访问互联网上的资源。DNS服务器在全球范围内构成层次结构，以解析域名和IP地址之间的映射关系。</a:t>
            </a:r>
            <a:endParaRPr lang="en-US" sz="1100"/>
          </a:p>
        </p:txBody>
      </p:sp>
      <p:grpSp>
        <p:nvGrpSpPr>
          <p:cNvPr id="388" name="Group 388"/>
          <p:cNvGrpSpPr/>
          <p:nvPr/>
        </p:nvGrpSpPr>
        <p:grpSpPr>
          <a:xfrm>
            <a:off x="454963" y="93878"/>
            <a:ext cx="10641129" cy="914400"/>
            <a:chOff x="454963" y="93878"/>
            <a:chExt cx="10641129" cy="914400"/>
          </a:xfrm>
        </p:grpSpPr>
        <p:sp>
          <p:nvSpPr>
            <p:cNvPr id="389" name="AutoShape 38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0" name="AutoShape 39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1" name="AutoShape 39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2" name="AutoShape 39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3" name="AutoShape 39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4" name="AutoShape 39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5" name="AutoShape 39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6" name="AutoShape 39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7" name="AutoShape 39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8" name="AutoShape 39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9" name="AutoShape 39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0" name="AutoShape 40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1" name="AutoShape 40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2" name="AutoShape 40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3" name="AutoShape 40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4" name="AutoShape 40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5" name="AutoShape 40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6" name="AutoShape 40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7" name="AutoShape 40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8" name="AutoShape 40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9" name="TextBox 40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IP地址与DNS</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局域网技术</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1905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1905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1905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以太网技术</a:t>
              </a:r>
            </a:p>
          </p:txBody>
        </p:sp>
      </p:grpSp>
      <p:sp>
        <p:nvSpPr>
          <p:cNvPr id="82" name="TextBox 82"/>
          <p:cNvSpPr txBox="1"/>
          <p:nvPr/>
        </p:nvSpPr>
        <p:spPr>
          <a:xfrm>
            <a:off x="4959831" y="1714627"/>
            <a:ext cx="6500165" cy="39603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以太网技术概述：以太网是一种常见的局域网技术，它使用CSMA/CD协议来控制网络中的数据传输。以太网技术具有简单、高效、可靠的特点，因此在许多企业和组织中得到广泛应用。</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以太网帧结构：以太网帧是数据传输的基本单位，它由目标地址、源地址、类型/长度、数据和帧校验序列等部分组成。了解以太网帧结构对于网络管理员和开发人员来说非常重要，因为它涉及到数据包的封装和解析。</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以太网电缆和连接器：以太网电缆通常使用双绞线或光纤，而连接器则包括RJ-45和SC等类型。在构建以太网网络时，选择合适的电缆和连接器对于确保网络的稳定性和性能至关重要。</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以太网交换机和路由器：以太网交换机和路由器是构建以太网网络的重要设备。交换机工作在数据链路层，用于连接多个以太网设备并实现数据的快速转发。路由器则工作在网络层，用于连接不同的网络并实现数据的路由。</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963"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76483" y="1792120"/>
            <a:ext cx="0" cy="4187687"/>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4" name="Freeform 4"/>
          <p:cNvSpPr/>
          <p:nvPr/>
        </p:nvSpPr>
        <p:spPr>
          <a:xfrm rot="-5400000">
            <a:off x="921706"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5400000">
            <a:off x="921706"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29362"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无线局域网技术是一种利用无线电波传输数据的局域网技术。与传统的有线局域网相比，无线局域网具有灵活性高、易于扩展和维护等优点。</a:t>
            </a:r>
          </a:p>
        </p:txBody>
      </p:sp>
      <p:sp>
        <p:nvSpPr>
          <p:cNvPr id="7" name="TextBox 7"/>
          <p:cNvSpPr txBox="1"/>
          <p:nvPr/>
        </p:nvSpPr>
        <p:spPr>
          <a:xfrm>
            <a:off x="929362"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无线局域网技术概述</a:t>
            </a:r>
          </a:p>
        </p:txBody>
      </p:sp>
      <p:sp>
        <p:nvSpPr>
          <p:cNvPr id="8" name="AutoShape 8"/>
          <p:cNvSpPr/>
          <p:nvPr/>
        </p:nvSpPr>
        <p:spPr>
          <a:xfrm>
            <a:off x="3290712"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3377522"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3512232" y="1792120"/>
            <a:ext cx="0" cy="4187687"/>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1" name="Freeform 11"/>
          <p:cNvSpPr/>
          <p:nvPr/>
        </p:nvSpPr>
        <p:spPr>
          <a:xfrm rot="-5400000">
            <a:off x="375745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5400000">
            <a:off x="375745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3765111"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无线局域网主要由无线网卡、接入点（AP）和网络管理软件等部分组成。无线网卡负责发送和接收无线信号，接入点则负责将无线信号转换为有线信号，以便与互联网或其他网络进行通信。</a:t>
            </a:r>
          </a:p>
        </p:txBody>
      </p:sp>
      <p:sp>
        <p:nvSpPr>
          <p:cNvPr id="14" name="TextBox 14"/>
          <p:cNvSpPr txBox="1"/>
          <p:nvPr/>
        </p:nvSpPr>
        <p:spPr>
          <a:xfrm>
            <a:off x="3765111"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无线局域网的组成</a:t>
            </a:r>
          </a:p>
        </p:txBody>
      </p:sp>
      <p:sp>
        <p:nvSpPr>
          <p:cNvPr id="15" name="AutoShape 15"/>
          <p:cNvSpPr/>
          <p:nvPr/>
        </p:nvSpPr>
        <p:spPr>
          <a:xfrm>
            <a:off x="6126461"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6347981" y="1792120"/>
            <a:ext cx="0" cy="4187687"/>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Freeform 17"/>
          <p:cNvSpPr/>
          <p:nvPr/>
        </p:nvSpPr>
        <p:spPr>
          <a:xfrm rot="-5400000">
            <a:off x="659320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rot="-5400000">
            <a:off x="659320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600860"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无线局域网的传输方式包括扩频通信、跳频通信和直接序列扩频等。不同的传输方式具有不同的特点和应用场景，选择合适的传输方式对于确保无线局域网的性能至关重要。</a:t>
            </a:r>
          </a:p>
        </p:txBody>
      </p:sp>
      <p:sp>
        <p:nvSpPr>
          <p:cNvPr id="20" name="TextBox 20"/>
          <p:cNvSpPr txBox="1"/>
          <p:nvPr/>
        </p:nvSpPr>
        <p:spPr>
          <a:xfrm>
            <a:off x="6600860"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无线局域网的传输方式</a:t>
            </a:r>
          </a:p>
        </p:txBody>
      </p:sp>
      <p:sp>
        <p:nvSpPr>
          <p:cNvPr id="21" name="AutoShape 21"/>
          <p:cNvSpPr/>
          <p:nvPr/>
        </p:nvSpPr>
        <p:spPr>
          <a:xfrm>
            <a:off x="8962210"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2" name="Connector 22"/>
          <p:cNvCxnSpPr/>
          <p:nvPr/>
        </p:nvCxnSpPr>
        <p:spPr>
          <a:xfrm flipH="1">
            <a:off x="9183730" y="1792120"/>
            <a:ext cx="0" cy="4187687"/>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23" name="Freeform 23"/>
          <p:cNvSpPr/>
          <p:nvPr/>
        </p:nvSpPr>
        <p:spPr>
          <a:xfrm rot="-5400000">
            <a:off x="9428954"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rot="-5400000">
            <a:off x="9428954"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9436609"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无线局域网的安全问题一直是备受关注的话题。常见的安全措施包括使用加密技术、访问控制列表和防火墙等。了解并采取适当的安全措施对于保护无线局域网免受攻击和数据泄露至关重要。</a:t>
            </a:r>
          </a:p>
        </p:txBody>
      </p:sp>
      <p:sp>
        <p:nvSpPr>
          <p:cNvPr id="26" name="TextBox 26"/>
          <p:cNvSpPr txBox="1"/>
          <p:nvPr/>
        </p:nvSpPr>
        <p:spPr>
          <a:xfrm>
            <a:off x="9436609"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无线局域网的安全问题</a:t>
            </a:r>
          </a:p>
        </p:txBody>
      </p:sp>
      <p:sp>
        <p:nvSpPr>
          <p:cNvPr id="27" name="AutoShape 27"/>
          <p:cNvSpPr/>
          <p:nvPr/>
        </p:nvSpPr>
        <p:spPr>
          <a:xfrm>
            <a:off x="541773"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213271"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020"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0" name="Group 30"/>
          <p:cNvGrpSpPr/>
          <p:nvPr/>
        </p:nvGrpSpPr>
        <p:grpSpPr>
          <a:xfrm>
            <a:off x="454963" y="93878"/>
            <a:ext cx="10641129" cy="914400"/>
            <a:chOff x="454963" y="93878"/>
            <a:chExt cx="10641129" cy="914400"/>
          </a:xfrm>
        </p:grpSpPr>
        <p:sp>
          <p:nvSpPr>
            <p:cNvPr id="31" name="AutoShape 3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无线局域网技术</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98971" y="1841134"/>
            <a:ext cx="2146861" cy="2146861"/>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98971" y="2499066"/>
            <a:ext cx="2092425" cy="830997"/>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4950">
                <a:solidFill>
                  <a:schemeClr val="accent1">
                    <a:alpha val="100000"/>
                  </a:schemeClr>
                </a:solidFill>
                <a:latin typeface="Microsoft Yahei"/>
                <a:ea typeface="Microsoft Yahei"/>
                <a:cs typeface="Microsoft Yahei"/>
              </a:rPr>
              <a:t>01</a:t>
            </a:r>
            <a:endParaRPr lang="en-US" sz="1100"/>
          </a:p>
        </p:txBody>
      </p:sp>
      <p:sp>
        <p:nvSpPr>
          <p:cNvPr id="4" name="AutoShape 4"/>
          <p:cNvSpPr/>
          <p:nvPr/>
        </p:nvSpPr>
        <p:spPr>
          <a:xfrm>
            <a:off x="3614704" y="1841134"/>
            <a:ext cx="2146861" cy="2146861"/>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3614704" y="2499066"/>
            <a:ext cx="2146861" cy="830997"/>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4950">
                <a:solidFill>
                  <a:schemeClr val="accent1">
                    <a:alpha val="100000"/>
                  </a:schemeClr>
                </a:solidFill>
                <a:latin typeface="Microsoft Yahei"/>
                <a:ea typeface="Microsoft Yahei"/>
                <a:cs typeface="Microsoft Yahei"/>
              </a:rPr>
              <a:t>02</a:t>
            </a:r>
            <a:endParaRPr lang="en-US" sz="1100"/>
          </a:p>
        </p:txBody>
      </p:sp>
      <p:sp>
        <p:nvSpPr>
          <p:cNvPr id="6" name="AutoShape 6"/>
          <p:cNvSpPr/>
          <p:nvPr/>
        </p:nvSpPr>
        <p:spPr>
          <a:xfrm>
            <a:off x="6430437" y="1841134"/>
            <a:ext cx="2146861" cy="2146861"/>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430437" y="2499066"/>
            <a:ext cx="2146861" cy="830997"/>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950">
                <a:solidFill>
                  <a:schemeClr val="accent1">
                    <a:alpha val="100000"/>
                  </a:schemeClr>
                </a:solidFill>
                <a:latin typeface="Microsoft Yahei"/>
                <a:ea typeface="Microsoft Yahei"/>
                <a:cs typeface="Microsoft Yahei"/>
              </a:rPr>
              <a:t>03</a:t>
            </a:r>
            <a:endParaRPr lang="en-US" sz="1100"/>
          </a:p>
        </p:txBody>
      </p:sp>
      <p:sp>
        <p:nvSpPr>
          <p:cNvPr id="8" name="AutoShape 8"/>
          <p:cNvSpPr/>
          <p:nvPr/>
        </p:nvSpPr>
        <p:spPr>
          <a:xfrm>
            <a:off x="9246171" y="1841134"/>
            <a:ext cx="2146861" cy="2146861"/>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246171" y="2499066"/>
            <a:ext cx="2146861" cy="830997"/>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950">
                <a:solidFill>
                  <a:schemeClr val="accent1">
                    <a:alpha val="100000"/>
                  </a:schemeClr>
                </a:solidFill>
                <a:latin typeface="Microsoft Yahei"/>
                <a:ea typeface="Microsoft Yahei"/>
                <a:cs typeface="Microsoft Yahei"/>
              </a:rPr>
              <a:t>04</a:t>
            </a:r>
            <a:endParaRPr lang="en-US" sz="1100"/>
          </a:p>
        </p:txBody>
      </p:sp>
      <p:sp>
        <p:nvSpPr>
          <p:cNvPr id="10" name="AutoShape 10"/>
          <p:cNvSpPr/>
          <p:nvPr/>
        </p:nvSpPr>
        <p:spPr>
          <a:xfrm>
            <a:off x="704340" y="3646674"/>
            <a:ext cx="2251017" cy="239267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200">
                <a:solidFill>
                  <a:schemeClr val="dk1">
                    <a:alpha val="100000"/>
                  </a:schemeClr>
                </a:solidFill>
                <a:latin typeface="Microsoft Yahei"/>
                <a:ea typeface="Microsoft Yahei"/>
                <a:cs typeface="Microsoft Yahei"/>
              </a:rPr>
              <a:t>虚拟专用网技术概述：虚拟专用网（VPN）是一种可以在公共网络上建立加密通道的技术，通过这种技术可以使远程用户访问公司内部网络资源时，实现安全的连接和数据传输。VPN通常被用于企业分支机构、远程用户和合作伙伴之间建立安全的通信链路。</a:t>
            </a:r>
            <a:endParaRPr lang="en-US" sz="1100"/>
          </a:p>
        </p:txBody>
      </p:sp>
      <p:sp>
        <p:nvSpPr>
          <p:cNvPr id="11" name="AutoShape 11"/>
          <p:cNvSpPr/>
          <p:nvPr/>
        </p:nvSpPr>
        <p:spPr>
          <a:xfrm>
            <a:off x="3510548" y="3646674"/>
            <a:ext cx="2251017" cy="239267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200">
                <a:solidFill>
                  <a:schemeClr val="dk1">
                    <a:alpha val="100000"/>
                  </a:schemeClr>
                </a:solidFill>
                <a:latin typeface="Microsoft Yahei"/>
                <a:ea typeface="Microsoft Yahei"/>
                <a:cs typeface="Microsoft Yahei"/>
              </a:rPr>
              <a:t>VPN的分类：根据实现方式的不同，VPN可以分为远程访问VPN和站点到站点VPN。远程访问VPN通常用于远程用户访问公司内部网络资源，而站点到站点VPN则用于企业分支机构或合作伙伴之间建立安全的通信链路。</a:t>
            </a:r>
            <a:endParaRPr lang="en-US" sz="1100"/>
          </a:p>
        </p:txBody>
      </p:sp>
      <p:sp>
        <p:nvSpPr>
          <p:cNvPr id="12" name="AutoShape 12"/>
          <p:cNvSpPr/>
          <p:nvPr/>
        </p:nvSpPr>
        <p:spPr>
          <a:xfrm>
            <a:off x="6430437" y="3646674"/>
            <a:ext cx="2251017" cy="239267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200">
                <a:solidFill>
                  <a:schemeClr val="dk1">
                    <a:alpha val="100000"/>
                  </a:schemeClr>
                </a:solidFill>
                <a:latin typeface="Microsoft Yahei"/>
                <a:ea typeface="Microsoft Yahei"/>
                <a:cs typeface="Microsoft Yahei"/>
              </a:rPr>
              <a:t>VPN的关键技术：VPN的实现需要用到一些关键技术，如隧道技术、加密技术和身份认证技术等。这些技术可以确保数据在公共网络上传输时的机密性和完整性，同时还可以验证用户的身份，防止未授权访问。</a:t>
            </a:r>
            <a:endParaRPr lang="en-US" sz="1100"/>
          </a:p>
        </p:txBody>
      </p:sp>
      <p:sp>
        <p:nvSpPr>
          <p:cNvPr id="13" name="AutoShape 13"/>
          <p:cNvSpPr/>
          <p:nvPr/>
        </p:nvSpPr>
        <p:spPr>
          <a:xfrm>
            <a:off x="9246171" y="3646674"/>
            <a:ext cx="2251017" cy="239267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200">
                <a:solidFill>
                  <a:schemeClr val="dk1">
                    <a:alpha val="100000"/>
                  </a:schemeClr>
                </a:solidFill>
                <a:latin typeface="Microsoft Yahei"/>
                <a:ea typeface="Microsoft Yahei"/>
                <a:cs typeface="Microsoft Yahei"/>
              </a:rPr>
              <a:t>VPN的优缺点：VPN具有一些明显的优点，如可以降低通信成本、提高网络安全性等。但是VPN也存在一些缺点，如可能会影响网络性能、存在一定的管理维护成本等。因此在使用VPN时需要根据实际需求进行权衡和选择。</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虚拟专用网技术</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网络设备与连接</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04</a:t>
              </a:r>
            </a:p>
          </p:txBody>
        </p:sp>
      </p:gr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路由器</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路由器是连接不同网络的设备，能够根据IP地址将数据包从一个网络转发到另一个网络。主要功能包括路由、网络分段、动态主机配置协议（DHCP）和网络地址转换（NAT）。</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交换机</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交换机是一种多端口网络设备，能够连接多个终端并实现数据交换。交换机根据MAC地址表进行数据帧的转发，支持虚拟局域网（VLAN）和生成树协议（STP）。</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路由器与交换机</a:t>
              </a:r>
            </a:p>
          </p:txBody>
        </p:sp>
      </p:gr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3" r="16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调制解调器是一种将数字信号转换为模拟信号或将模拟信号转换为数字信号的设备。它通常用于将计算机连接到电话线以进行拨号上网。</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DSL（数字用户线）是一种利用现有电话线提供高速数字接入的技术。常见的DSL技术包括ADSL和VDSL。DSL调制解调器是实现DSL连接的关键设备。</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调制解调器与DSL</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DSL</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调制解调器</a:t>
            </a:r>
            <a:endParaRPr lang="en-US" sz="1100"/>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500" r="12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有线电视网络通常使用同轴电缆传输电视信号。随着技术的发展，有线电视网络也提供了数据传输服务，如宽带上网和语音服务。</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有线电视</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光纤是一种利用光信号传输数据的通信介质。光纤具有传输速度快、容量大、抗干扰能力强等优点，是现代通信网络的主要传输介质。光纤可以用于构建高速局域网和广域网，提供高带宽的数据传输服务。</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光纤</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有线电视与光纤</a:t>
              </a:r>
            </a:p>
          </p:txBody>
        </p:sp>
      </p:gr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https://d.book118.com/427150144133006026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127</Paragraphs>
  <Slides>22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22</vt:i4>
      </vt:variant>
    </vt:vector>
  </HeadingPairs>
  <TitlesOfParts>
    <vt:vector baseType="lpstr" size="2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2024-08-31T23:35:08.176</cp:lastPrinted>
  <dcterms:created xsi:type="dcterms:W3CDTF">2024-08-31T15:35:08Z</dcterms:created>
  <dcterms:modified xsi:type="dcterms:W3CDTF">2024-08-31T15:35:10Z</dcterms:modified>
</cp:coreProperties>
</file>