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E34EBA-556B-412E-9924-E5D734AAE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F0E7FC-1CD3-4753-B698-4D34C632E0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044C94-8E27-49C5-B019-B6B1CFBCE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D4A3F8-97CE-4CC2-AC81-615350C62C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8BF136-74C0-4A65-A8CA-665983C5A6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24F74B-1906-440C-9450-BABC447D90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D4856B-702B-4EC8-9793-8F2B0126C7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34D5C5-D6D1-4799-8BAF-85BAB75B14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A2A6FC-A6F6-481E-8363-F201070A88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EF2FB8-21A8-4C19-BF90-AA65F768A2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ACA00B-2BC9-4C8B-9B16-E18F7CA0A9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20002405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851005" y="1505033"/>
            <a:ext cx="6403477" cy="1549400"/>
          </a:xfrm>
          <a:prstGeom prst="rect">
            <a:avLst/>
          </a:prstGeom>
          <a:solidFill>
            <a:srgbClr val="FFFFFF">
              <a:alpha val="6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6306139" y="831933"/>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306139" y="752867"/>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rot="5400000">
            <a:off x="7538039" y="2035567"/>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flipV="1">
            <a:off x="6306139" y="3054433"/>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flipV="1">
            <a:off x="6306139" y="3316149"/>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8077800" y="6066367"/>
            <a:ext cx="995680" cy="33718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8900000">
            <a:off x="9348575" y="853255"/>
            <a:ext cx="484717" cy="484716"/>
          </a:xfrm>
          <a:custGeom>
            <a:rect l="l" t="t" r="r" b="b"/>
            <a:pathLst>
              <a:path w="2504" h="2504">
                <a:moveTo>
                  <a:pt x="2199" y="0"/>
                </a:moveTo>
                <a:lnTo>
                  <a:pt x="2504" y="0"/>
                </a:lnTo>
                <a:lnTo>
                  <a:pt x="2504" y="2504"/>
                </a:lnTo>
                <a:lnTo>
                  <a:pt x="0" y="2504"/>
                </a:lnTo>
                <a:lnTo>
                  <a:pt x="0" y="2199"/>
                </a:lnTo>
                <a:lnTo>
                  <a:pt x="1970" y="2199"/>
                </a:lnTo>
                <a:lnTo>
                  <a:pt x="87" y="315"/>
                </a:lnTo>
                <a:lnTo>
                  <a:pt x="303" y="99"/>
                </a:lnTo>
                <a:lnTo>
                  <a:pt x="2199" y="1996"/>
                </a:lnTo>
                <a:lnTo>
                  <a:pt x="2199" y="0"/>
                </a:lnTo>
                <a:close/>
              </a:path>
            </a:pathLst>
          </a:custGeom>
          <a:solidFill>
            <a:srgbClr val="77777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298645" y="5433981"/>
            <a:ext cx="2227456" cy="51789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282828">
                    <a:alpha val="100000"/>
                  </a:srgbClr>
                </a:solidFill>
                <a:latin typeface="Microsoft Yahei"/>
                <a:ea typeface="Microsoft Yahei"/>
                <a:cs typeface="Microsoft Yahei"/>
              </a:rPr>
              <a:t>汇报人：AA</a:t>
            </a:r>
          </a:p>
        </p:txBody>
      </p:sp>
      <p:sp>
        <p:nvSpPr>
          <p:cNvPr id="11" name="TextBox 11"/>
          <p:cNvSpPr txBox="1"/>
          <p:nvPr/>
        </p:nvSpPr>
        <p:spPr>
          <a:xfrm>
            <a:off x="8298645" y="5901249"/>
            <a:ext cx="2259190" cy="502303"/>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282828">
                    <a:alpha val="100000"/>
                  </a:srgbClr>
                </a:solidFill>
                <a:latin typeface="Microsoft Yahei"/>
                <a:ea typeface="Microsoft Yahei"/>
                <a:cs typeface="Microsoft Yahei"/>
              </a:rPr>
              <a:t>2024-01-30</a:t>
            </a:r>
          </a:p>
        </p:txBody>
      </p:sp>
      <p:sp>
        <p:nvSpPr>
          <p:cNvPr id="12" name="TextBox 12"/>
          <p:cNvSpPr txBox="1"/>
          <p:nvPr/>
        </p:nvSpPr>
        <p:spPr>
          <a:xfrm>
            <a:off x="2195475" y="1574610"/>
            <a:ext cx="5714538" cy="1410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3600" b="1">
                <a:solidFill>
                  <a:srgbClr val="262626">
                    <a:alpha val="100000"/>
                  </a:srgbClr>
                </a:solidFill>
                <a:latin typeface="Microsoft Yahei"/>
                <a:ea typeface="Microsoft Yahei"/>
                <a:cs typeface="Microsoft Yahei"/>
              </a:rPr>
              <a:t>货币政策与财政政策《金融学》课件</a:t>
            </a:r>
          </a:p>
        </p:txBody>
      </p:sp>
      <p:sp>
        <p:nvSpPr>
          <p:cNvPr id="13" name="AutoShape 13"/>
          <p:cNvSpPr/>
          <p:nvPr/>
        </p:nvSpPr>
        <p:spPr>
          <a:xfrm>
            <a:off x="8011592" y="5578629"/>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011592" y="6066367"/>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85781" y="0"/>
            <a:ext cx="12192000" cy="6855462"/>
          </a:xfrm>
          <a:prstGeom prst="rect">
            <a:avLst/>
          </a:prstGeom>
        </p:spPr>
      </p:pic>
      <p:sp>
        <p:nvSpPr>
          <p:cNvPr id="3" name="Freeform 3"/>
          <p:cNvSpPr/>
          <p:nvPr/>
        </p:nvSpPr>
        <p:spPr>
          <a:xfrm>
            <a:off x="4813900" y="0"/>
            <a:ext cx="7378100" cy="6858000"/>
          </a:xfrm>
          <a:custGeom>
            <a:rect l="l" t="t" r="r" b="b"/>
            <a:pathLst>
              <a:path w="4663122" h="5152502">
                <a:moveTo>
                  <a:pt x="0" y="10050"/>
                </a:moveTo>
                <a:lnTo>
                  <a:pt x="4663122" y="0"/>
                </a:lnTo>
                <a:lnTo>
                  <a:pt x="4663122" y="5142453"/>
                </a:lnTo>
                <a:lnTo>
                  <a:pt x="1002507" y="5152502"/>
                </a:lnTo>
                <a:lnTo>
                  <a:pt x="0" y="10050"/>
                </a:lnTo>
                <a:close/>
              </a:path>
            </a:pathLst>
          </a:cu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6808145" y="810373"/>
            <a:ext cx="4824872" cy="496448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货币政策与财政政策概述</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货币政策工具与实施</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财政政策工具与实施</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货币政策与财政政策协调配合</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货币政策与财政政策对经济的影响</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国际视野下的货币政策与财政政策</a:t>
            </a:r>
          </a:p>
        </p:txBody>
      </p:sp>
      <p:sp>
        <p:nvSpPr>
          <p:cNvPr id="5" name="TextBox 5"/>
          <p:cNvSpPr txBox="1"/>
          <p:nvPr/>
        </p:nvSpPr>
        <p:spPr>
          <a:xfrm>
            <a:off x="-334293" y="2409137"/>
            <a:ext cx="4128953" cy="16630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9600" b="1">
                <a:solidFill>
                  <a:srgbClr val="FFFFFF">
                    <a:alpha val="100000"/>
                  </a:srgbClr>
                </a:solidFill>
                <a:latin typeface="微软雅黑"/>
                <a:ea typeface="微软雅黑"/>
                <a:cs typeface="微软雅黑"/>
              </a:rPr>
              <a:t>目 录</a:t>
            </a:r>
          </a:p>
        </p:txBody>
      </p:sp>
      <p:sp>
        <p:nvSpPr>
          <p:cNvPr id="6" name="AutoShape 6"/>
          <p:cNvSpPr/>
          <p:nvPr/>
        </p:nvSpPr>
        <p:spPr>
          <a:xfrm>
            <a:off x="1558734" y="1924940"/>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558734" y="1845874"/>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2790634" y="3128574"/>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flipV="1">
            <a:off x="1558734" y="4147440"/>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flipV="1">
            <a:off x="1558734" y="4409156"/>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货币政策与财政政策概述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货币政策是指中央银行或货币当局通过控制货币供应量和利率等手段，影响经济活动，实现价格稳定、经济增长等宏观经济目标的政策。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货币政策的主要目标包括稳定物价、促进经济增长、实现充分就业和平衡国际收支等。其中，稳定物价是货币政策的首要目标，也是中央银行实施货币政策的核心任务。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目标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货币政策定义及目标</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财政政策是指政府通过调整财政支出和税收政策等手段，影响社会总需求和总供给，实现宏观经济稳定和增长的政策。</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目标</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财政政策的目标包括促进经济增长、调节收入分配、保障社会公平和稳定经济等。其中，促进经济增长是财政政策的主要目标之一，通过增加政府支出和减税等措施来刺激总需求，推动经济增长。</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财政政策定义及目标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货币政策和财政政策都是宏观经济调控的重要手段，二者之间存在着密切的联系和相互影响。一方面，货币政策和财政政策可以相互补充，共同作用于经济；另一方面，二者之间也存在一定的矛盾和冲突，需要协调配合。</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相互关系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为了实现宏观经济目标，货币政策和财政政策需要相互协调配合。具体来说，可以采取以下措施：一是加强政策沟通和协调，确保政策目标的一致性；二是根据经济形势和需要，灵活运用货币政策和财政政策工具，实现政策效应的最大化；三是注重政策的长期性和稳定性，避免频繁调整和过度刺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协调配合</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两者关系与协调</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货币政策工具与实施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5" name="Picture 5"/>
          <p:cNvPicPr>
            <a:picLocks noChangeAspect="1"/>
          </p:cNvPicPr>
          <p:nvPr/>
        </p:nvPicPr>
        <p:blipFill>
          <a:blip r:embed="rId2"/>
          <a:srcRect t="12299" b="122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891" b="589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货币政策工具种类</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一般性货币政策工具</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包括存款准备金率、再贴现率和公开市场业务，通过调节货币供应量和利率水平来影响宏观经济。</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选择性货币政策工具</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针对特定领域或行业实施的货币政策工具，如消费者信用控制、证券市场信用控制等。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创新性货币政策工具</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为应对金融危机或经济衰退而创新出的货币政策工具，如短期流动性调节工具（SLO）、常备借贷便利（SLF）等。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375" r="153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根据宏观经济形势和调控需要，确定货币政策的最终目标，如稳定物价、促进经济增长等。</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确定货币政策目标</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选择货币政策工具</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实施货币政策操作</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监测和评估效果</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根据货币政策目标，选择合适的货币政策工具进行实施。</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通过货币政策工具的操作，调节货币供应量和利率水平，实现货币政策目标。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对货币政策实施效果进行监测和评估，根据评估结果及时调整货币政策。</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货币政策实施流程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6" name="Picture 6"/>
          <p:cNvPicPr>
            <a:picLocks noChangeAspect="1"/>
          </p:cNvPicPr>
          <p:nvPr/>
        </p:nvPicPr>
        <p:blipFill>
          <a:blip r:embed="rId2">
            <a:alphaModFix/>
          </a:blip>
          <a:srcRect l="6110" r="611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包括经济增长率、通货膨胀率、失业率等宏观经济指标，以及货币供应量、利率等金融指标。</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评估指标</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采用定量分析和定性分析相结合的方法，对货币政策效果进行全面评估。</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评估方法</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将评估结果及时反馈给货币政策制定和实施部门，为下一步货币政策调整提供参考依据。</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评估结果反馈</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通过对货币政策效果的评估，可以检验货币政策的有效性和科学性，提高货币政策制定的针对性和灵活性。</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评估意义</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货币政策效果评估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03</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财政政策工具与实施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财政政策工具种类</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税收</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通过调整税率、税基和税收优惠等措施，影响企业和个人的可支配收入，进而调节总需求。</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政府转移支付</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通过社会福利、失业救济等支出，增加低收入群体的收入，提高消费水平。</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政府支出</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通过增加或减少政府对商品和劳务的购买，直接影响总需求。</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公债</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政府通过发行公债筹集资金，用于基础设施建设、社会保障等支出，同时调节市场流动性。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7958" r="1795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明确财政政策要实现的宏观经济目标，如经济增长、物价稳定、充分就业等。</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确定政策目标</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根据政策目标，选择合适的财政政策工具，制定具体的政策方案。</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制定政策方案</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通过各级政府部门和财政机构，将政策方案付诸实施。</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政策执行</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对政策执行情况进行监督，根据实际效果进行必要的调整。</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政策监督与调整</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财政政策实施流程</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https://d.book118.com/427200024052006040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373737"/>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2024-09-12T16:47:02.956</cp:lastPrinted>
  <dcterms:created xsi:type="dcterms:W3CDTF">2024-09-12T08:47:02Z</dcterms:created>
  <dcterms:modified xsi:type="dcterms:W3CDTF">2024-09-12T08:47:05Z</dcterms:modified>
</cp:coreProperties>
</file>