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04BFA09-C67D-440A-8343-576BF7BB32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9CC4535-7357-4B77-A02E-F14B83A4FF7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16A0DF9-BC1C-4389-A71E-C549C11E20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BE4ABAB-1D28-47FD-A5E9-81E14F01D71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47B82CC-E790-49AD-80D0-2642FC7D605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B57F528-4E51-4C72-98A0-746AC54060F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88047CC-D8B2-4447-BE78-95CFDC74317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54C5C70-5B0A-4284-80CF-BCD879F3BDB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9F5C7A2-1094-4018-ABC4-CB9916B0249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C111F84-8C8E-40EC-902E-8DBCC14923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C2C687C-9330-4BE8-8A20-A5038F87ABB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27200032104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5315495" y="927427"/>
            <a:ext cx="812800" cy="731520"/>
          </a:xfrm>
          <a:prstGeom prst="rect">
            <a:avLst/>
          </a:prstGeom>
        </p:spPr>
      </p:pic>
      <p:sp>
        <p:nvSpPr>
          <p:cNvPr id="3" name="AutoShape 3"/>
          <p:cNvSpPr/>
          <p:nvPr/>
        </p:nvSpPr>
        <p:spPr>
          <a:xfrm rot="2657183">
            <a:off x="7142739" y="769563"/>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2685974">
            <a:off x="6633365" y="506931"/>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685974">
            <a:off x="7446339" y="236818"/>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685974">
            <a:off x="11517212" y="2896896"/>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685974">
            <a:off x="6777271" y="3320747"/>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3"/>
          <a:stretch>
            <a:fillRect/>
          </a:stretch>
        </p:blipFill>
        <p:spPr>
          <a:xfrm flipH="1">
            <a:off x="8211116" y="641491"/>
            <a:ext cx="3983355" cy="5732145"/>
          </a:xfrm>
          <a:prstGeom prst="rect">
            <a:avLst/>
          </a:prstGeom>
        </p:spPr>
      </p:pic>
      <p:sp>
        <p:nvSpPr>
          <p:cNvPr id="9" name="AutoShape 9"/>
          <p:cNvSpPr/>
          <p:nvPr/>
        </p:nvSpPr>
        <p:spPr>
          <a:xfrm rot="2657183">
            <a:off x="11213724" y="770198"/>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2685974">
            <a:off x="10704350" y="507566"/>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rot="2685974">
            <a:off x="11517324" y="237453"/>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04" y="6381115"/>
            <a:ext cx="12195175" cy="4768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2004898" y="5075611"/>
            <a:ext cx="2468880" cy="3962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1575">
                <a:solidFill>
                  <a:schemeClr val="accent1">
                    <a:alpha val="100000"/>
                  </a:schemeClr>
                </a:solidFill>
                <a:latin typeface="Microsoft Yahei"/>
                <a:ea typeface="Microsoft Yahei"/>
                <a:cs typeface="Microsoft Yahei"/>
              </a:rPr>
              <a:t>汇报人：xxx</a:t>
            </a:r>
          </a:p>
        </p:txBody>
      </p:sp>
      <p:sp>
        <p:nvSpPr>
          <p:cNvPr id="14" name="TextBox 14"/>
          <p:cNvSpPr txBox="1"/>
          <p:nvPr/>
        </p:nvSpPr>
        <p:spPr>
          <a:xfrm>
            <a:off x="4760192" y="5075611"/>
            <a:ext cx="2468880" cy="3962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1500">
                <a:solidFill>
                  <a:schemeClr val="accent1">
                    <a:alpha val="100000"/>
                  </a:schemeClr>
                </a:solidFill>
                <a:latin typeface="Microsoft Yahei"/>
                <a:ea typeface="Microsoft Yahei"/>
                <a:cs typeface="Microsoft Yahei"/>
              </a:rPr>
              <a:t>2024-01-30</a:t>
            </a:r>
          </a:p>
        </p:txBody>
      </p:sp>
      <p:sp>
        <p:nvSpPr>
          <p:cNvPr id="15" name="TextBox 15"/>
          <p:cNvSpPr txBox="1"/>
          <p:nvPr/>
        </p:nvSpPr>
        <p:spPr>
          <a:xfrm>
            <a:off x="931384" y="1759797"/>
            <a:ext cx="7657616" cy="2750967"/>
          </a:xfrm>
          <a:prstGeom prst="rect">
            <a:avLst/>
          </a:prstGeom>
        </p:spPr>
        <p:txBody>
          <a:bodyPr vert="horz" wrap="square" lIns="114300" tIns="57150" rIns="114300" bIns="5715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4500" b="1">
                <a:solidFill>
                  <a:schemeClr val="accent1">
                    <a:alpha val="100000"/>
                  </a:schemeClr>
                </a:solidFill>
                <a:latin typeface="Microsoft Yahei"/>
                <a:ea typeface="Microsoft Yahei"/>
                <a:cs typeface="Microsoft Yahei"/>
              </a:rPr>
              <a:t>医护一体化在临床护理应用方面的现状及进展分析</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4" name="AutoShape 4"/>
          <p:cNvSpPr/>
          <p:nvPr/>
        </p:nvSpPr>
        <p:spPr>
          <a:xfrm>
            <a:off x="-704" y="6381115"/>
            <a:ext cx="12195175" cy="476885"/>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42202" y="3100183"/>
            <a:ext cx="3335655" cy="624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724">
                <a:solidFill>
                  <a:schemeClr val="accent1">
                    <a:alpha val="100000"/>
                  </a:schemeClr>
                </a:solidFill>
                <a:latin typeface="微软雅黑"/>
                <a:ea typeface="微软雅黑"/>
                <a:cs typeface="微软雅黑"/>
              </a:rPr>
              <a:t>Contents</a:t>
            </a:r>
          </a:p>
        </p:txBody>
      </p:sp>
      <p:sp>
        <p:nvSpPr>
          <p:cNvPr id="6" name="TextBox 6"/>
          <p:cNvSpPr txBox="1"/>
          <p:nvPr/>
        </p:nvSpPr>
        <p:spPr>
          <a:xfrm>
            <a:off x="742202" y="2288631"/>
            <a:ext cx="3335655" cy="1005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800" b="1">
                <a:solidFill>
                  <a:schemeClr val="accent1">
                    <a:alpha val="100000"/>
                  </a:schemeClr>
                </a:solidFill>
                <a:latin typeface="微软雅黑"/>
                <a:ea typeface="微软雅黑"/>
                <a:cs typeface="微软雅黑"/>
              </a:rPr>
              <a:t>目录</a:t>
            </a:r>
          </a:p>
        </p:txBody>
      </p:sp>
      <p:sp>
        <p:nvSpPr>
          <p:cNvPr id="7" name="TextBox 7"/>
          <p:cNvSpPr txBox="1"/>
          <p:nvPr/>
        </p:nvSpPr>
        <p:spPr>
          <a:xfrm>
            <a:off x="4912220" y="714964"/>
            <a:ext cx="5606620"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医护一体化概述</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临床护理应用现状分析</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医护一体化在临床护理中优势体现</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近期进展及创新成果展示</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未来发展趋势预测与挑战应对</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总结反思与改进建议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noFill/>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5" name="TextBox 5"/>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3600" b="1">
                <a:solidFill>
                  <a:srgbClr val="FFFFFF">
                    <a:alpha val="100000"/>
                  </a:srgbClr>
                </a:solidFill>
                <a:latin typeface="Microsoft Yahei"/>
                <a:ea typeface="Microsoft Yahei"/>
                <a:cs typeface="Microsoft Yahei"/>
              </a:rPr>
              <a:t>01</a:t>
            </a:r>
          </a:p>
        </p:txBody>
      </p:sp>
      <p:sp>
        <p:nvSpPr>
          <p:cNvPr id="6" name="TextBox 6"/>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医护一体化概述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医护一体化是指医生与护士在平等自主、相互尊重和信任且有一定专业知识与能力的前提下，通过开放的沟通和协调，共同决策，共同承担责任，为患者提供医疗护理服务的过程。</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随着医疗技术的不断发展和人们对健康需求的提高，传统的医疗护理模式已经无法满足患者的需求。因此，医护一体化作为一种新型的医疗服务模式，逐渐受到人们的关注。</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背景</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医生与护士各自独立工作，缺乏有效的沟通与协作。</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初级阶段</a:t>
            </a:r>
          </a:p>
        </p:txBody>
      </p:sp>
      <p:pic>
        <p:nvPicPr>
          <p:cNvPr id="5" name="Picture 5"/>
          <p:cNvPicPr>
            <a:picLocks noChangeAspect="1"/>
          </p:cNvPicPr>
          <p:nvPr/>
        </p:nvPicPr>
        <p:blipFill>
          <a:blip r:embed="rId2"/>
          <a:srcRect l="8008" r="8008"/>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医生与护士开始尝试合作，但合作程度和效果有限。</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发展阶段</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医生与护士形成紧密的合作关系，共同制定治疗方案，提供全方位的医疗护理服务。</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成熟阶段</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医护一体化发展历程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4343439" y="1390903"/>
            <a:ext cx="3583020" cy="975360"/>
            <a:chOff x="4343439" y="1390903"/>
            <a:chExt cx="3583020" cy="975360"/>
          </a:xfrm>
        </p:grpSpPr>
        <p:sp>
          <p:nvSpPr>
            <p:cNvPr id="3" name="AutoShape 3"/>
            <p:cNvSpPr/>
            <p:nvPr/>
          </p:nvSpPr>
          <p:spPr>
            <a:xfrm>
              <a:off x="695109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6" name="Picture 6"/>
          <p:cNvPicPr>
            <a:picLocks noChangeAspect="1"/>
          </p:cNvPicPr>
          <p:nvPr/>
        </p:nvPicPr>
        <p:blipFill>
          <a:blip r:embed="rId2">
            <a:alphaModFix/>
          </a:blip>
          <a:srcRect l="13535" r="13535"/>
          <a:stretch>
            <a:fillRect/>
          </a:stretch>
        </p:blipFill>
        <p:spPr>
          <a:xfrm>
            <a:off x="8437172" y="1327341"/>
            <a:ext cx="3341640" cy="4581961"/>
          </a:xfrm>
          <a:prstGeom prst="rect">
            <a:avLst/>
          </a:prstGeom>
        </p:spPr>
      </p:pic>
      <p:sp>
        <p:nvSpPr>
          <p:cNvPr id="7" name="AutoShape 7"/>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01242"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医护一体化能够加强医生与护士之间的沟通与协作，确保患者得到全面、连续、有效的医疗护理服务，从而提高医疗质量。</a:t>
            </a:r>
          </a:p>
        </p:txBody>
      </p:sp>
      <p:sp>
        <p:nvSpPr>
          <p:cNvPr id="10" name="AutoShape 10"/>
          <p:cNvSpPr/>
          <p:nvPr/>
        </p:nvSpPr>
        <p:spPr>
          <a:xfrm>
            <a:off x="314677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01242" y="1602358"/>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提高医疗质量</a:t>
            </a:r>
          </a:p>
        </p:txBody>
      </p:sp>
      <p:sp>
        <p:nvSpPr>
          <p:cNvPr id="12" name="TextBox 12"/>
          <p:cNvSpPr txBox="1"/>
          <p:nvPr/>
        </p:nvSpPr>
        <p:spPr>
          <a:xfrm>
            <a:off x="4405571"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医护一体化能够更好地满足患者的需求，提升患者的满意度和信任度。</a:t>
            </a:r>
          </a:p>
        </p:txBody>
      </p:sp>
      <p:sp>
        <p:nvSpPr>
          <p:cNvPr id="13" name="TextBox 13"/>
          <p:cNvSpPr txBox="1"/>
          <p:nvPr/>
        </p:nvSpPr>
        <p:spPr>
          <a:xfrm>
            <a:off x="4405571" y="1601372"/>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提升患者满意度</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4982395"/>
            <a:ext cx="3433799"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医护一体化能够促进医疗资源的合理配置和利用，避免资源浪费和短缺现象的发生。</a:t>
            </a:r>
          </a:p>
        </p:txBody>
      </p:sp>
      <p:sp>
        <p:nvSpPr>
          <p:cNvPr id="17" name="AutoShape 17"/>
          <p:cNvSpPr/>
          <p:nvPr/>
        </p:nvSpPr>
        <p:spPr>
          <a:xfrm>
            <a:off x="314677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601242"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优化医疗资源配置</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4982395"/>
            <a:ext cx="3438525"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医护一体化作为一种新型的医疗服务模式，能够推动医疗卫生事业的发展和创新，提高医疗卫生服务的整体水平和效率。</a:t>
            </a:r>
          </a:p>
        </p:txBody>
      </p:sp>
      <p:sp>
        <p:nvSpPr>
          <p:cNvPr id="22" name="AutoShape 22"/>
          <p:cNvSpPr/>
          <p:nvPr/>
        </p:nvSpPr>
        <p:spPr>
          <a:xfrm>
            <a:off x="695109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386521"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推动医疗卫生事业发展</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医护一体化重要性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noFill/>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5" name="TextBox 5"/>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3600" b="1">
                <a:solidFill>
                  <a:srgbClr val="FFFFFF">
                    <a:alpha val="100000"/>
                  </a:srgbClr>
                </a:solidFill>
                <a:latin typeface="Microsoft Yahei"/>
                <a:ea typeface="Microsoft Yahei"/>
                <a:cs typeface="Microsoft Yahei"/>
              </a:rPr>
              <a:t>02</a:t>
            </a:r>
          </a:p>
        </p:txBody>
      </p:sp>
      <p:sp>
        <p:nvSpPr>
          <p:cNvPr id="6" name="TextBox 6"/>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临床护理应用现状分析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国内外应用现状对比</a:t>
              </a:r>
            </a:p>
          </p:txBody>
        </p:sp>
      </p:grpSp>
      <p:sp>
        <p:nvSpPr>
          <p:cNvPr id="24" name="TextBox 24"/>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500">
                <a:solidFill>
                  <a:schemeClr val="dk1">
                    <a:alpha val="100000"/>
                  </a:schemeClr>
                </a:solidFill>
                <a:latin typeface="Microsoft Yahei"/>
                <a:ea typeface="Microsoft Yahei"/>
                <a:cs typeface="Microsoft Yahei"/>
              </a:rPr>
              <a:t>在国内，医护一体化模式逐渐在临床护理中得到推广和应用，但整体应用水平参差不齐。一些大型综合性医院已经开始尝试构建医护一体化的工作模式和流程，取得了一定的成效。</a:t>
            </a:r>
          </a:p>
        </p:txBody>
      </p:sp>
      <p:sp>
        <p:nvSpPr>
          <p:cNvPr id="25" name="TextBox 25"/>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国内应用</a:t>
            </a:r>
          </a:p>
        </p:txBody>
      </p:sp>
      <p:sp>
        <p:nvSpPr>
          <p:cNvPr id="26" name="TextBox 26"/>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500">
                <a:solidFill>
                  <a:schemeClr val="dk1">
                    <a:alpha val="100000"/>
                  </a:schemeClr>
                </a:solidFill>
                <a:latin typeface="Microsoft Yahei"/>
                <a:ea typeface="Microsoft Yahei"/>
                <a:cs typeface="Microsoft Yahei"/>
              </a:rPr>
              <a:t>相比之下，国外医护一体化模式的应用更加成熟和广泛。在欧美等国家，医护一体化已经成为临床护理的常规模式，医生和护士之间有着紧密的合作关系，共同为患者提供全方位的护理服务。</a:t>
            </a:r>
          </a:p>
        </p:txBody>
      </p:sp>
      <p:sp>
        <p:nvSpPr>
          <p:cNvPr id="27" name="TextBox 27"/>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国外应用</a:t>
            </a:r>
          </a:p>
        </p:txBody>
      </p:sp>
      <p:sp>
        <p:nvSpPr>
          <p:cNvPr id="28" name="AutoShape 28"/>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某三甲医院通过构建医护一体化工作模式，实现了医生和护士之间的有效沟通和协作，提高了护理质量和患者满意度。该医院建立了医护一体化的查房制度、病例讨论制度和护理计划制定制度，确保了医生和护士对患者病情的全面了解和掌握。</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案例一</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某国外医疗机构通过实施医护一体化模式，成功降低了患者的并发症发生率和死亡率。该机构建立了由医生和护士共同组成的跨学科团队，对患者进行全面评估和治疗，确保了患者得到及时、有效的护理和治疗。</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案例二</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成功案例分享与剖析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272111" y="1332346"/>
            <a:ext cx="8763000" cy="554392"/>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沟通协作问题</a:t>
            </a:r>
          </a:p>
        </p:txBody>
      </p:sp>
      <p:sp>
        <p:nvSpPr>
          <p:cNvPr id="12" name="TextBox 12"/>
          <p:cNvSpPr txBox="1"/>
          <p:nvPr/>
        </p:nvSpPr>
        <p:spPr>
          <a:xfrm>
            <a:off x="2260628" y="2068171"/>
            <a:ext cx="8972550" cy="763780"/>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在医护一体化模式中，医生和护士之间的沟通协作至关重要。然而，在实际应用中，由于双方专业背景和工作职责的差异，沟通协作往往存在障碍，影响了医护一体化的实施效果。</a:t>
            </a:r>
          </a:p>
        </p:txBody>
      </p:sp>
      <p:sp>
        <p:nvSpPr>
          <p:cNvPr id="13" name="TextBox 13"/>
          <p:cNvSpPr txBox="1"/>
          <p:nvPr/>
        </p:nvSpPr>
        <p:spPr>
          <a:xfrm>
            <a:off x="2292537" y="3112406"/>
            <a:ext cx="8763000" cy="554392"/>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培训和教育问题</a:t>
            </a:r>
          </a:p>
        </p:txBody>
      </p:sp>
      <p:sp>
        <p:nvSpPr>
          <p:cNvPr id="14" name="TextBox 14"/>
          <p:cNvSpPr txBox="1"/>
          <p:nvPr/>
        </p:nvSpPr>
        <p:spPr>
          <a:xfrm>
            <a:off x="2260628" y="3840062"/>
            <a:ext cx="8972550" cy="763538"/>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医护一体化模式要求医生和护士具备跨学科的知识和技能，因此需要加强相关培训和教育。然而，目前针对医护一体化的培训和教育资源相对匮乏，制约了该模式的应用和发展。</a:t>
            </a:r>
          </a:p>
        </p:txBody>
      </p:sp>
      <p:sp>
        <p:nvSpPr>
          <p:cNvPr id="15" name="TextBox 15"/>
          <p:cNvSpPr txBox="1"/>
          <p:nvPr/>
        </p:nvSpPr>
        <p:spPr>
          <a:xfrm>
            <a:off x="2329113" y="4825747"/>
            <a:ext cx="8766979" cy="644550"/>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制度和政策问题</a:t>
            </a:r>
          </a:p>
        </p:txBody>
      </p:sp>
      <p:sp>
        <p:nvSpPr>
          <p:cNvPr id="16" name="TextBox 16"/>
          <p:cNvSpPr txBox="1"/>
          <p:nvPr/>
        </p:nvSpPr>
        <p:spPr>
          <a:xfrm>
            <a:off x="2260628" y="5562499"/>
            <a:ext cx="8972550" cy="764985"/>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医护一体化模式的实施需要得到制度和政策的支持和保障。然而，目前相关制度和政策尚不完善，缺乏针对医护一体化的具体规定和指导意见，影响了该模式的推广和应用。</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存在问题及挑战</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noFill/>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5" name="TextBox 5"/>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3600" b="1">
                <a:solidFill>
                  <a:srgbClr val="FFFFFF">
                    <a:alpha val="100000"/>
                  </a:srgbClr>
                </a:solidFill>
                <a:latin typeface="Microsoft Yahei"/>
                <a:ea typeface="Microsoft Yahei"/>
                <a:cs typeface="Microsoft Yahei"/>
              </a:rPr>
              <a:t>03</a:t>
            </a:r>
          </a:p>
        </p:txBody>
      </p:sp>
      <p:sp>
        <p:nvSpPr>
          <p:cNvPr id="6" name="TextBox 6"/>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医护一体化在临床护理中优势体现</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9792" b="29792"/>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6919" b="6919"/>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提高诊疗质量和效率</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优化医疗流程</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FFFDFD">
                    <a:alpha val="100000"/>
                  </a:srgbClr>
                </a:solidFill>
                <a:latin typeface="Microsoft Yahei"/>
                <a:ea typeface="Microsoft Yahei"/>
                <a:cs typeface="Microsoft Yahei"/>
              </a:rPr>
              <a:t>医护一体化模式使医生和护士能够共同参与患者的诊疗过程，实现医疗资源的优化配置，从而提高诊疗效率。</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减少医疗差错</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FFFDFD">
                    <a:alpha val="100000"/>
                  </a:srgbClr>
                </a:solidFill>
                <a:latin typeface="Microsoft Yahei"/>
                <a:ea typeface="Microsoft Yahei"/>
                <a:cs typeface="Microsoft Yahei"/>
              </a:rPr>
              <a:t>医护一体化有助于加强医护之间的沟通与协作，降低因信息沟通不畅导致的医疗差错发生率。</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提升护理水平</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FFFDFD">
                    <a:alpha val="100000"/>
                  </a:srgbClr>
                </a:solidFill>
                <a:latin typeface="Microsoft Yahei"/>
                <a:ea typeface="Microsoft Yahei"/>
                <a:cs typeface="Microsoft Yahei"/>
              </a:rPr>
              <a:t>医护一体化模式要求护士具备更高的专业知识和技能，从而能够更好地配合医生进行诊疗工作，提升整体护理水平。</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695570" y="1775671"/>
            <a:ext cx="3353958" cy="93345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强化团队协作</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医护一体化模式打破了传统医疗团队中医生与护士之间的界限，促进了跨学科合作与交流，有利于解决复杂的临床问题。</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489344" y="1899496"/>
            <a:ext cx="3368604" cy="68580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共享知识与经验</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医护一体化使得医生和护士能够共同分享各自的专业知识和临床经验，相互学习、相互借鉴，共同提高。</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244774" y="1751287"/>
            <a:ext cx="3353753" cy="93345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拓展诊疗思路</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医护一体化有助于医生护士从各自的专业角度出发，共同拓展诊疗思路，为患者提供更加全面、个性化的诊疗方案。</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促进跨学科合作与交流</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https://d.book118.com/427200032104006042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75</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2024-09-15T20:28:30.495</cp:lastPrinted>
  <dcterms:created xsi:type="dcterms:W3CDTF">2024-09-15T12:28:30Z</dcterms:created>
  <dcterms:modified xsi:type="dcterms:W3CDTF">2024-09-15T12:28:32Z</dcterms:modified>
</cp:coreProperties>
</file>