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53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7DEAA-2B48-402F-9E10-1A78B5486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CC59D-F259-42DB-AF29-F0C2474C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746A7-B348-4E59-98D5-5BC53B1B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8E5E9-EDF1-4B9A-AC40-E3501AB19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64D4D-9736-4FBD-9C53-644902A82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B9117-F3B7-4C26-B12B-5A8C53EB1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54D36-2C1A-4E27-84A4-8D92E5011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60A8F-A367-41FC-909E-D1864AC0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A990B-0219-4A9D-9630-76F5D17F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39305-AD1B-45FB-BBEF-B1D464FF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EECDE-92C9-4B3A-A8AD-1BBD6562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68" r:id="rId2"/>
    <p:sldLayoutId id="2147488769" r:id="rId3"/>
    <p:sldLayoutId id="2147488770" r:id="rId4"/>
    <p:sldLayoutId id="2147488771" r:id="rId5"/>
    <p:sldLayoutId id="2147488772" r:id="rId6"/>
    <p:sldLayoutId id="2147488773" r:id="rId7"/>
    <p:sldLayoutId id="2147488774" r:id="rId8"/>
    <p:sldLayoutId id="2147488775" r:id="rId9"/>
    <p:sldLayoutId id="2147488776" r:id="rId10"/>
    <p:sldLayoutId id="21474887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14" Type="http://schemas.openxmlformats.org/officeDocument/2006/relationships/tags" Target="../tags/tag441.xml" /><Relationship Id="rId15" Type="http://schemas.openxmlformats.org/officeDocument/2006/relationships/tags" Target="../tags/tag442.xml" /><Relationship Id="rId16" Type="http://schemas.openxmlformats.org/officeDocument/2006/relationships/tags" Target="../tags/tag443.xml" /><Relationship Id="rId17" Type="http://schemas.openxmlformats.org/officeDocument/2006/relationships/tags" Target="../tags/tag444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13" Type="http://schemas.openxmlformats.org/officeDocument/2006/relationships/tags" Target="../tags/tag468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12" Type="http://schemas.openxmlformats.org/officeDocument/2006/relationships/tags" Target="../tags/tag482.xml" /><Relationship Id="rId13" Type="http://schemas.openxmlformats.org/officeDocument/2006/relationships/tags" Target="../tags/tag483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tags" Target="../tags/tag477.xml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2.xml" /><Relationship Id="rId11" Type="http://schemas.openxmlformats.org/officeDocument/2006/relationships/tags" Target="../tags/tag493.xml" /><Relationship Id="rId12" Type="http://schemas.openxmlformats.org/officeDocument/2006/relationships/tags" Target="../tags/tag494.xml" /><Relationship Id="rId13" Type="http://schemas.openxmlformats.org/officeDocument/2006/relationships/tags" Target="../tags/tag495.xml" /><Relationship Id="rId14" Type="http://schemas.openxmlformats.org/officeDocument/2006/relationships/tags" Target="../tags/tag496.xml" /><Relationship Id="rId15" Type="http://schemas.openxmlformats.org/officeDocument/2006/relationships/tags" Target="../tags/tag497.xml" /><Relationship Id="rId16" Type="http://schemas.openxmlformats.org/officeDocument/2006/relationships/tags" Target="../tags/tag498.xml" /><Relationship Id="rId17" Type="http://schemas.openxmlformats.org/officeDocument/2006/relationships/tags" Target="../tags/tag499.xml" /><Relationship Id="rId18" Type="http://schemas.openxmlformats.org/officeDocument/2006/relationships/tags" Target="../tags/tag500.xml" /><Relationship Id="rId19" Type="http://schemas.openxmlformats.org/officeDocument/2006/relationships/tags" Target="../tags/tag501.xml" /><Relationship Id="rId2" Type="http://schemas.openxmlformats.org/officeDocument/2006/relationships/tags" Target="../tags/tag484.xml" /><Relationship Id="rId20" Type="http://schemas.openxmlformats.org/officeDocument/2006/relationships/tags" Target="../tags/tag502.xml" /><Relationship Id="rId21" Type="http://schemas.openxmlformats.org/officeDocument/2006/relationships/tags" Target="../tags/tag503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tags" Target="../tags/tag489.xml" /><Relationship Id="rId8" Type="http://schemas.openxmlformats.org/officeDocument/2006/relationships/tags" Target="../tags/tag490.xml" /><Relationship Id="rId9" Type="http://schemas.openxmlformats.org/officeDocument/2006/relationships/tags" Target="../tags/tag4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2.xml" /><Relationship Id="rId11" Type="http://schemas.openxmlformats.org/officeDocument/2006/relationships/tags" Target="../tags/tag513.xml" /><Relationship Id="rId12" Type="http://schemas.openxmlformats.org/officeDocument/2006/relationships/tags" Target="../tags/tag514.xml" /><Relationship Id="rId13" Type="http://schemas.openxmlformats.org/officeDocument/2006/relationships/tags" Target="../tags/tag515.xml" /><Relationship Id="rId2" Type="http://schemas.openxmlformats.org/officeDocument/2006/relationships/tags" Target="../tags/tag50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Relationship Id="rId7" Type="http://schemas.openxmlformats.org/officeDocument/2006/relationships/tags" Target="../tags/tag509.xml" /><Relationship Id="rId8" Type="http://schemas.openxmlformats.org/officeDocument/2006/relationships/tags" Target="../tags/tag510.xml" /><Relationship Id="rId9" Type="http://schemas.openxmlformats.org/officeDocument/2006/relationships/tags" Target="../tags/tag5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4.xml" /><Relationship Id="rId11" Type="http://schemas.openxmlformats.org/officeDocument/2006/relationships/tags" Target="../tags/tag525.xml" /><Relationship Id="rId12" Type="http://schemas.openxmlformats.org/officeDocument/2006/relationships/tags" Target="../tags/tag526.xml" /><Relationship Id="rId13" Type="http://schemas.openxmlformats.org/officeDocument/2006/relationships/tags" Target="../tags/tag527.xml" /><Relationship Id="rId14" Type="http://schemas.openxmlformats.org/officeDocument/2006/relationships/tags" Target="../tags/tag528.xml" /><Relationship Id="rId15" Type="http://schemas.openxmlformats.org/officeDocument/2006/relationships/tags" Target="../tags/tag529.xml" /><Relationship Id="rId16" Type="http://schemas.openxmlformats.org/officeDocument/2006/relationships/tags" Target="../tags/tag530.xml" /><Relationship Id="rId17" Type="http://schemas.openxmlformats.org/officeDocument/2006/relationships/tags" Target="../tags/tag531.xml" /><Relationship Id="rId18" Type="http://schemas.openxmlformats.org/officeDocument/2006/relationships/tags" Target="../tags/tag532.xml" /><Relationship Id="rId19" Type="http://schemas.openxmlformats.org/officeDocument/2006/relationships/tags" Target="../tags/tag533.xml" /><Relationship Id="rId2" Type="http://schemas.openxmlformats.org/officeDocument/2006/relationships/tags" Target="../tags/tag516.xml" /><Relationship Id="rId3" Type="http://schemas.openxmlformats.org/officeDocument/2006/relationships/tags" Target="../tags/tag517.x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Relationship Id="rId7" Type="http://schemas.openxmlformats.org/officeDocument/2006/relationships/tags" Target="../tags/tag521.xml" /><Relationship Id="rId8" Type="http://schemas.openxmlformats.org/officeDocument/2006/relationships/tags" Target="../tags/tag522.xml" /><Relationship Id="rId9" Type="http://schemas.openxmlformats.org/officeDocument/2006/relationships/tags" Target="../tags/tag5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0123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石油开采业的资本市场与融资渠道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石油开采业的资本市场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融资渠道在石油开采业中的重要性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石油开采业的融资方式与选择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石油开采业资本市场的监管与政策影响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未来石油开采业资本市场的发展趋势与展望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石油开采业的资本市场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资本市场的定义和作用</a:t>
            </a:r>
            <a:endParaRPr lang="zh-CN" altLang="en-US"/>
          </a:p>
        </p:txBody>
      </p:sp>
      <p:sp>
        <p:nvSpPr>
          <p:cNvPr id="105076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定义：资本市场是进行长期资本借贷和证券交易的市场，包括股票市场、债券市场和其他金融衍生品市场。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7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作用：资本市场为企业提供了融资渠道，使企业能够筹集资金用于扩大生产、研发新技术、并购其他企业等。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8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资本市场促进了资源的优化配置，使资金能够流向效益最好的企业和项目，从而提高整个经济的效率。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8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资本市场还为投资者提供了投资渠道，使投资者能够通过购买股票、债券等金融产品获得收益。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石油开采业与资本市场的关联</a:t>
            </a:r>
            <a:endParaRPr lang="zh-CN" altLang="en-US"/>
          </a:p>
        </p:txBody>
      </p:sp>
      <p:sp>
        <p:nvSpPr>
          <p:cNvPr id="105083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3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4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4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资本市场的融资渠道可以帮助石油开采业扩大生产规模，提高市场竞争力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4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4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石油开采业需要大量的资金投入，资本市场可以为其提供融资渠道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石油价格的波动会影响资本市场的表现，从而影响石油开采业的盈利能力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石油开采业的发展状况也会影响资本市场的投资者信心，从而影响资本市场的表现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石油开采业资本市场的特点</a:t>
            </a:r>
            <a:endParaRPr lang="zh-CN" altLang="en-US"/>
          </a:p>
        </p:txBody>
      </p:sp>
      <p:sp>
        <p:nvSpPr>
          <p:cNvPr id="10509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资本密集型：需要大量的资金投入，包括勘探、开发、生产等环节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风险高：受国际油价波动、政治风险、技术风险等因素影响较大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投资周期长：从勘探到生产需要较长时间，回报周期也较长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政策影响大：政府政策、法规、税收等对石油开采业的资本市场有重要影响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石油开采业资本市场的风险与机遇</a:t>
            </a:r>
            <a:endParaRPr lang="zh-CN" altLang="en-US"/>
          </a:p>
        </p:txBody>
      </p:sp>
      <p:sp>
        <p:nvSpPr>
          <p:cNvPr id="10509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风险：油价波动、政策变化、技术更新、环境污染等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机遇：市场需求增长、技术创新、政策支持等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风险管理：建立风险管理体系，加强风险识别、评估和应对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机遇把握：积极寻求合作伙伴，拓展融资渠道，提高企业竞争力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4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融资渠道在石油开采业中的重要性</a:t>
            </a:r>
            <a:endParaRPr lang="zh-CN" altLang="en-US"/>
          </a:p>
        </p:txBody>
      </p:sp>
      <p:sp>
        <p:nvSpPr>
          <p:cNvPr id="105104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融资渠道的定义和类型</a:t>
            </a:r>
            <a:endParaRPr lang="zh-CN" altLang="en-US"/>
          </a:p>
        </p:txBody>
      </p:sp>
      <p:sp>
        <p:nvSpPr>
          <p:cNvPr id="1051410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12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4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融资渠道的定义：企业通过不同途径筹集资金的方式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6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18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融资渠道的类型：银行贷款、股权融资、债券融资、租赁融资等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2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24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融资渠道在石油开采业中的重要性：石油开采业需要大量资金，融资渠道可以帮助企业筹集资金，支持企业发展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8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30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融资渠道的选择：企业需要根据自身情况选择合适的融资渠道，以降低融资成本，提高资金使用效率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石油开采业融资需求分析</a:t>
            </a:r>
            <a:endParaRPr lang="zh-CN" altLang="en-US"/>
          </a:p>
        </p:txBody>
      </p:sp>
      <p:sp>
        <p:nvSpPr>
          <p:cNvPr id="10514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石油开采业的资金需求巨大，需要大量的资金投入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石油开采业的周期较长，需要融资来支持长期发展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石油开采业的技术更新较快，需要融资来支持技术创新和设备更新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石油开采业的风险较高，需要融资来分散风险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融资渠道对石油开采业的影响</a:t>
            </a:r>
            <a:endParaRPr lang="zh-CN" altLang="en-US"/>
          </a:p>
        </p:txBody>
      </p:sp>
      <p:sp>
        <p:nvSpPr>
          <p:cNvPr id="10515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6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资金来源：为石油开采项目提供资金支持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风险分担：降低石油开采业的投资风险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7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技术创新：促进石油开采技术的研发和应用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7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市场竞争力：提高石油开采企业在市场中的竞争力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石油开采业融资渠道的挑战与解决方案</a:t>
            </a:r>
            <a:endParaRPr lang="zh-CN" altLang="en-US"/>
          </a:p>
        </p:txBody>
      </p:sp>
      <p:sp>
        <p:nvSpPr>
          <p:cNvPr id="105163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76888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2" name="矩形 4"/>
          <p:cNvSpPr/>
          <p:nvPr>
            <p:custDataLst>
              <p:tags r:id="rId3"/>
            </p:custDataLst>
          </p:nvPr>
        </p:nvSpPr>
        <p:spPr>
          <a:xfrm>
            <a:off x="851576" y="4113606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07165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解决方案：优化融资结构，降低融资成本，提高融资效率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3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76888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38" name="矩形 57"/>
          <p:cNvSpPr/>
          <p:nvPr>
            <p:custDataLst>
              <p:tags r:id="rId6"/>
            </p:custDataLst>
          </p:nvPr>
        </p:nvSpPr>
        <p:spPr>
          <a:xfrm>
            <a:off x="4404603" y="4113606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07165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挑战：信息不对称，融资环境不稳定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4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76888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4" name="矩形 61"/>
          <p:cNvSpPr/>
          <p:nvPr>
            <p:custDataLst>
              <p:tags r:id="rId9"/>
            </p:custDataLst>
          </p:nvPr>
        </p:nvSpPr>
        <p:spPr>
          <a:xfrm>
            <a:off x="7957631" y="4113606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07165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解决方案：加强信息披露，提高市场透明度，稳定融资环境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4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372230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50" name="矩形 65"/>
          <p:cNvSpPr/>
          <p:nvPr>
            <p:custDataLst>
              <p:tags r:id="rId12"/>
            </p:custDataLst>
          </p:nvPr>
        </p:nvSpPr>
        <p:spPr>
          <a:xfrm>
            <a:off x="838200" y="1716346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67439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挑战：资金需求大，投资风险高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5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372230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6" name="矩形 69"/>
          <p:cNvSpPr/>
          <p:nvPr>
            <p:custDataLst>
              <p:tags r:id="rId15"/>
            </p:custDataLst>
          </p:nvPr>
        </p:nvSpPr>
        <p:spPr>
          <a:xfrm>
            <a:off x="4390620" y="1716346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67439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解决方案：多元化融资渠道，包括银行贷款、股权融资、债券融资等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6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372230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62" name="矩形 73"/>
          <p:cNvSpPr/>
          <p:nvPr>
            <p:custDataLst>
              <p:tags r:id="rId18"/>
            </p:custDataLst>
          </p:nvPr>
        </p:nvSpPr>
        <p:spPr>
          <a:xfrm>
            <a:off x="7943647" y="1716346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67439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挑战：融资成本高，融资难度大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70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石油开采业的融资方式与选择</a:t>
            </a:r>
            <a:endParaRPr lang="zh-CN" altLang="en-US"/>
          </a:p>
        </p:txBody>
      </p:sp>
      <p:sp>
        <p:nvSpPr>
          <p:cNvPr id="105171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2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https://d.book118.com/428000123036006035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7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3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石油开采业的资本市场与融资渠道</vt:lpstr>
      <vt:lpstr>目录</vt:lpstr>
      <vt:lpstr>单击编辑章节标题</vt:lpstr>
      <vt:lpstr>石油开采业的资本市场</vt:lpstr>
      <vt:lpstr>PowerPoint Presentation</vt:lpstr>
      <vt:lpstr>资本市场的定义和作用</vt:lpstr>
      <vt:lpstr>石油开采业与资本市场的关联</vt:lpstr>
      <vt:lpstr>石油开采业资本市场的特点</vt:lpstr>
      <vt:lpstr>石油开采业资本市场的风险与机遇</vt:lpstr>
      <vt:lpstr>融资渠道在石油开采业中的重要性</vt:lpstr>
      <vt:lpstr>PowerPoint Presentation</vt:lpstr>
      <vt:lpstr>融资渠道的定义和类型</vt:lpstr>
      <vt:lpstr>石油开采业融资需求分析</vt:lpstr>
      <vt:lpstr>融资渠道对石油开采业的影响</vt:lpstr>
      <vt:lpstr>石油开采业融资渠道的挑战与解决方案</vt:lpstr>
      <vt:lpstr>石油开采业的融资方式与选择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2024-09-14T00:04:04.356</cp:lastPrinted>
  <dcterms:created xsi:type="dcterms:W3CDTF">2024-09-13T16:04:04Z</dcterms:created>
  <dcterms:modified xsi:type="dcterms:W3CDTF">2024-09-13T16:04:07Z</dcterms:modified>
</cp:coreProperties>
</file>