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784911-0431-439D-A0F7-FF846EC04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71D88-7536-4258-9124-66F518CB8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9C245-6450-41CC-B5F5-B3424B6FC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013CB-532F-4FD1-8923-7DE75DDC1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148143-0FBA-4D87-9E5E-4A523B523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78016D-BABB-4C24-90B6-BEEFF934D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54FA1D-8F5F-4BE4-A91F-487A8782E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15F8BB-3AF7-4ADA-8609-03A0F109C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EC786B-88D3-4338-A091-3FC46DC69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482042-D272-4AB4-884A-F435E90D2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8D27C-8C6C-4562-8029-BE59671E0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0303500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XX-12-31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钢制家具项目评价分析报告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项目评价方法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项目实施情况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项目效益分析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项目问题与建议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钢制家具具有耐用、环保、易于维护等特点，符合现代人生活需求和审美观念。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当前家具市场以木质家具为主，但随着环保意识的提高和技术的进步，钢制家具的需求逐渐增加。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开发一系列具有市场竞争力的钢制家具产品。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提高品牌知名度和市场份额。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建立完善的生产和销售网络，实现可持续发展。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3652304" y="1008278"/>
            <a:ext cx="4886325" cy="4876800"/>
          </a:xfrm>
          <a:custGeom>
            <a:rect l="l" t="t" r="r" b="b"/>
            <a:pathLst>
              <a:path w="3078" h="3072">
                <a:moveTo>
                  <a:pt x="1464" y="3072"/>
                </a:moveTo>
                <a:lnTo>
                  <a:pt x="0" y="1462"/>
                </a:lnTo>
                <a:lnTo>
                  <a:pt x="1613" y="0"/>
                </a:lnTo>
                <a:lnTo>
                  <a:pt x="3078" y="1605"/>
                </a:lnTo>
                <a:lnTo>
                  <a:pt x="1464" y="3072"/>
                </a:lnTo>
                <a:close/>
              </a:path>
            </a:pathLst>
          </a:custGeom>
          <a:ln w="12668">
            <a:solidFill>
              <a:srgbClr val="EE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718979" y="1067015"/>
            <a:ext cx="4751387" cy="4749801"/>
          </a:xfrm>
          <a:custGeom>
            <a:rect l="l" t="t" r="r" b="b"/>
            <a:pathLst>
              <a:path w="2993" h="2992">
                <a:moveTo>
                  <a:pt x="1385" y="2992"/>
                </a:moveTo>
                <a:lnTo>
                  <a:pt x="0" y="1388"/>
                </a:lnTo>
                <a:lnTo>
                  <a:pt x="1603" y="0"/>
                </a:lnTo>
                <a:lnTo>
                  <a:pt x="2993" y="1605"/>
                </a:lnTo>
                <a:lnTo>
                  <a:pt x="1385" y="2992"/>
                </a:lnTo>
                <a:close/>
              </a:path>
            </a:pathLst>
          </a:custGeom>
          <a:ln w="12668">
            <a:solidFill>
              <a:srgbClr val="EDECE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779304" y="1133690"/>
            <a:ext cx="4632325" cy="4616451"/>
          </a:xfrm>
          <a:custGeom>
            <a:rect l="l" t="t" r="r" b="b"/>
            <a:pathLst>
              <a:path w="2918" h="2908">
                <a:moveTo>
                  <a:pt x="1310" y="2908"/>
                </a:moveTo>
                <a:lnTo>
                  <a:pt x="0" y="1309"/>
                </a:lnTo>
                <a:lnTo>
                  <a:pt x="1602" y="0"/>
                </a:lnTo>
                <a:lnTo>
                  <a:pt x="2918" y="1600"/>
                </a:lnTo>
                <a:lnTo>
                  <a:pt x="1310" y="2908"/>
                </a:lnTo>
                <a:close/>
              </a:path>
            </a:pathLst>
          </a:custGeom>
          <a:ln w="12668">
            <a:solidFill>
              <a:srgbClr val="ECECE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3845979" y="1201953"/>
            <a:ext cx="4498975" cy="4489450"/>
          </a:xfrm>
          <a:custGeom>
            <a:rect l="l" t="t" r="r" b="b"/>
            <a:pathLst>
              <a:path w="2834" h="2828">
                <a:moveTo>
                  <a:pt x="1236" y="2828"/>
                </a:moveTo>
                <a:lnTo>
                  <a:pt x="0" y="1228"/>
                </a:lnTo>
                <a:lnTo>
                  <a:pt x="1597" y="0"/>
                </a:lnTo>
                <a:lnTo>
                  <a:pt x="2834" y="1594"/>
                </a:lnTo>
                <a:lnTo>
                  <a:pt x="1236" y="2828"/>
                </a:lnTo>
                <a:close/>
              </a:path>
            </a:pathLst>
          </a:custGeom>
          <a:ln w="12668">
            <a:solidFill>
              <a:srgbClr val="EBEB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912654" y="1260690"/>
            <a:ext cx="4364037" cy="4362451"/>
          </a:xfrm>
          <a:custGeom>
            <a:rect l="l" t="t" r="r" b="b"/>
            <a:pathLst>
              <a:path w="2749" h="2748">
                <a:moveTo>
                  <a:pt x="1157" y="2748"/>
                </a:moveTo>
                <a:lnTo>
                  <a:pt x="0" y="1160"/>
                </a:lnTo>
                <a:lnTo>
                  <a:pt x="1592" y="0"/>
                </a:lnTo>
                <a:lnTo>
                  <a:pt x="2749" y="1594"/>
                </a:lnTo>
                <a:lnTo>
                  <a:pt x="1157" y="2748"/>
                </a:lnTo>
                <a:close/>
              </a:path>
            </a:pathLst>
          </a:custGeom>
          <a:ln w="12668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3972979" y="1327366"/>
            <a:ext cx="4237037" cy="4229100"/>
          </a:xfrm>
          <a:custGeom>
            <a:rect l="l" t="t" r="r" b="b"/>
            <a:pathLst>
              <a:path w="2669" h="2664">
                <a:moveTo>
                  <a:pt x="1082" y="2664"/>
                </a:moveTo>
                <a:lnTo>
                  <a:pt x="0" y="1081"/>
                </a:lnTo>
                <a:lnTo>
                  <a:pt x="1591" y="0"/>
                </a:lnTo>
                <a:lnTo>
                  <a:pt x="2669" y="1589"/>
                </a:lnTo>
                <a:lnTo>
                  <a:pt x="1082" y="2664"/>
                </a:lnTo>
                <a:close/>
              </a:path>
            </a:pathLst>
          </a:custGeom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039654" y="1395628"/>
            <a:ext cx="4110037" cy="4102100"/>
          </a:xfrm>
          <a:custGeom>
            <a:rect l="l" t="t" r="r" b="b"/>
            <a:pathLst>
              <a:path w="2589" h="2584">
                <a:moveTo>
                  <a:pt x="1003" y="2584"/>
                </a:moveTo>
                <a:lnTo>
                  <a:pt x="0" y="1001"/>
                </a:lnTo>
                <a:lnTo>
                  <a:pt x="1587" y="0"/>
                </a:lnTo>
                <a:lnTo>
                  <a:pt x="2589" y="1583"/>
                </a:lnTo>
                <a:lnTo>
                  <a:pt x="1003" y="2584"/>
                </a:lnTo>
                <a:close/>
              </a:path>
            </a:pathLst>
          </a:custGeom>
          <a:ln w="12668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106329" y="1462303"/>
            <a:ext cx="3976687" cy="3968750"/>
          </a:xfrm>
          <a:custGeom>
            <a:rect l="l" t="t" r="r" b="b"/>
            <a:pathLst>
              <a:path w="2505" h="2500">
                <a:moveTo>
                  <a:pt x="924" y="2500"/>
                </a:moveTo>
                <a:lnTo>
                  <a:pt x="0" y="921"/>
                </a:lnTo>
                <a:lnTo>
                  <a:pt x="1582" y="0"/>
                </a:lnTo>
                <a:lnTo>
                  <a:pt x="2505" y="1573"/>
                </a:lnTo>
                <a:lnTo>
                  <a:pt x="924" y="2500"/>
                </a:lnTo>
                <a:close/>
              </a:path>
            </a:pathLst>
          </a:custGeom>
          <a:ln w="12668">
            <a:solidFill>
              <a:srgbClr val="E8E7E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166654" y="1521041"/>
            <a:ext cx="3849687" cy="3841750"/>
          </a:xfrm>
          <a:custGeom>
            <a:rect l="l" t="t" r="r" b="b"/>
            <a:pathLst>
              <a:path w="2425" h="2420">
                <a:moveTo>
                  <a:pt x="849" y="2420"/>
                </a:moveTo>
                <a:lnTo>
                  <a:pt x="0" y="847"/>
                </a:lnTo>
                <a:lnTo>
                  <a:pt x="1576" y="0"/>
                </a:lnTo>
                <a:lnTo>
                  <a:pt x="2425" y="1573"/>
                </a:lnTo>
                <a:lnTo>
                  <a:pt x="849" y="2420"/>
                </a:lnTo>
                <a:close/>
              </a:path>
            </a:pathLst>
          </a:custGeom>
          <a:ln w="12668">
            <a:solidFill>
              <a:srgbClr val="E7E6E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233329" y="1587716"/>
            <a:ext cx="3722687" cy="3716337"/>
          </a:xfrm>
          <a:custGeom>
            <a:rect l="l" t="t" r="r" b="b"/>
            <a:pathLst>
              <a:path w="2345" h="2341">
                <a:moveTo>
                  <a:pt x="769" y="2341"/>
                </a:moveTo>
                <a:lnTo>
                  <a:pt x="0" y="768"/>
                </a:lnTo>
                <a:lnTo>
                  <a:pt x="1571" y="0"/>
                </a:lnTo>
                <a:lnTo>
                  <a:pt x="2345" y="1568"/>
                </a:lnTo>
                <a:lnTo>
                  <a:pt x="769" y="2341"/>
                </a:lnTo>
                <a:close/>
              </a:path>
            </a:pathLst>
          </a:custGeom>
          <a:ln w="12668">
            <a:solidFill>
              <a:srgbClr val="E6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01591" y="1655978"/>
            <a:ext cx="3587750" cy="3581400"/>
          </a:xfrm>
          <a:custGeom>
            <a:rect l="l" t="t" r="r" b="b"/>
            <a:pathLst>
              <a:path w="2260" h="2256">
                <a:moveTo>
                  <a:pt x="695" y="2256"/>
                </a:moveTo>
                <a:lnTo>
                  <a:pt x="0" y="688"/>
                </a:lnTo>
                <a:lnTo>
                  <a:pt x="1565" y="0"/>
                </a:lnTo>
                <a:lnTo>
                  <a:pt x="2260" y="1562"/>
                </a:lnTo>
                <a:lnTo>
                  <a:pt x="695" y="2256"/>
                </a:lnTo>
                <a:close/>
              </a:path>
            </a:pathLst>
          </a:custGeom>
          <a:ln w="12668">
            <a:solidFill>
              <a:srgbClr val="E5E5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360329" y="1714716"/>
            <a:ext cx="3462337" cy="3454400"/>
          </a:xfrm>
          <a:custGeom>
            <a:rect l="l" t="t" r="r" b="b"/>
            <a:pathLst>
              <a:path w="2181" h="2176">
                <a:moveTo>
                  <a:pt x="621" y="2176"/>
                </a:moveTo>
                <a:lnTo>
                  <a:pt x="0" y="619"/>
                </a:lnTo>
                <a:lnTo>
                  <a:pt x="1565" y="0"/>
                </a:lnTo>
                <a:lnTo>
                  <a:pt x="2181" y="1562"/>
                </a:lnTo>
                <a:lnTo>
                  <a:pt x="621" y="2176"/>
                </a:lnTo>
                <a:close/>
              </a:path>
            </a:pathLst>
          </a:custGeom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27004" y="1781391"/>
            <a:ext cx="3335337" cy="3328987"/>
          </a:xfrm>
          <a:custGeom>
            <a:rect l="l" t="t" r="r" b="b"/>
            <a:pathLst>
              <a:path w="2101" h="2097">
                <a:moveTo>
                  <a:pt x="541" y="2097"/>
                </a:moveTo>
                <a:lnTo>
                  <a:pt x="0" y="540"/>
                </a:lnTo>
                <a:lnTo>
                  <a:pt x="1560" y="0"/>
                </a:lnTo>
                <a:lnTo>
                  <a:pt x="2101" y="1557"/>
                </a:lnTo>
                <a:lnTo>
                  <a:pt x="541" y="2097"/>
                </a:lnTo>
                <a:close/>
              </a:path>
            </a:pathLst>
          </a:custGeom>
          <a:ln w="12668">
            <a:solidFill>
              <a:srgbClr val="E3E3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495266" y="1849653"/>
            <a:ext cx="3200400" cy="3194050"/>
          </a:xfrm>
          <a:custGeom>
            <a:rect l="l" t="t" r="r" b="b"/>
            <a:pathLst>
              <a:path w="2015" h="2011">
                <a:moveTo>
                  <a:pt x="461" y="2012"/>
                </a:moveTo>
                <a:lnTo>
                  <a:pt x="0" y="460"/>
                </a:lnTo>
                <a:lnTo>
                  <a:pt x="1554" y="0"/>
                </a:lnTo>
                <a:lnTo>
                  <a:pt x="2016" y="1551"/>
                </a:lnTo>
                <a:lnTo>
                  <a:pt x="461" y="2012"/>
                </a:lnTo>
                <a:close/>
              </a:path>
            </a:pathLst>
          </a:custGeom>
          <a:ln w="12668">
            <a:solidFill>
              <a:srgbClr val="E2E2E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54004" y="1908391"/>
            <a:ext cx="3073400" cy="3068637"/>
          </a:xfrm>
          <a:custGeom>
            <a:rect l="l" t="t" r="r" b="b"/>
            <a:pathLst>
              <a:path w="1935" h="1933">
                <a:moveTo>
                  <a:pt x="387" y="1933"/>
                </a:moveTo>
                <a:lnTo>
                  <a:pt x="0" y="386"/>
                </a:lnTo>
                <a:lnTo>
                  <a:pt x="1554" y="0"/>
                </a:lnTo>
                <a:lnTo>
                  <a:pt x="1936" y="1546"/>
                </a:lnTo>
                <a:lnTo>
                  <a:pt x="387" y="1933"/>
                </a:lnTo>
                <a:close/>
              </a:path>
            </a:pathLst>
          </a:custGeom>
          <a:ln w="12668">
            <a:solidFill>
              <a:srgbClr val="E1E1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0679" y="1975066"/>
            <a:ext cx="2947987" cy="2933700"/>
          </a:xfrm>
          <a:custGeom>
            <a:rect l="l" t="t" r="r" b="b"/>
            <a:pathLst>
              <a:path w="1857" h="1848">
                <a:moveTo>
                  <a:pt x="308" y="1848"/>
                </a:moveTo>
                <a:lnTo>
                  <a:pt x="0" y="307"/>
                </a:lnTo>
                <a:lnTo>
                  <a:pt x="1544" y="0"/>
                </a:lnTo>
                <a:lnTo>
                  <a:pt x="1857" y="1541"/>
                </a:lnTo>
                <a:lnTo>
                  <a:pt x="308" y="1848"/>
                </a:lnTo>
                <a:close/>
              </a:path>
            </a:pathLst>
          </a:custGeom>
          <a:ln w="12668">
            <a:solidFill>
              <a:srgbClr val="E1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4688941" y="2041741"/>
            <a:ext cx="2813050" cy="2808287"/>
          </a:xfrm>
          <a:custGeom>
            <a:rect l="l" t="t" r="r" b="b"/>
            <a:pathLst>
              <a:path w="1771" h="1769">
                <a:moveTo>
                  <a:pt x="228" y="1769"/>
                </a:moveTo>
                <a:lnTo>
                  <a:pt x="0" y="228"/>
                </a:lnTo>
                <a:lnTo>
                  <a:pt x="1538" y="0"/>
                </a:lnTo>
                <a:lnTo>
                  <a:pt x="1772" y="1536"/>
                </a:lnTo>
                <a:lnTo>
                  <a:pt x="228" y="1769"/>
                </a:lnTo>
                <a:close/>
              </a:path>
            </a:pathLst>
          </a:custGeom>
          <a:ln w="12668">
            <a:solidFill>
              <a:srgbClr val="E0DF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4755616" y="2100478"/>
            <a:ext cx="2678113" cy="2682875"/>
          </a:xfrm>
          <a:custGeom>
            <a:rect l="l" t="t" r="r" b="b"/>
            <a:pathLst>
              <a:path w="1687" h="1690">
                <a:moveTo>
                  <a:pt x="154" y="1690"/>
                </a:moveTo>
                <a:lnTo>
                  <a:pt x="0" y="154"/>
                </a:lnTo>
                <a:lnTo>
                  <a:pt x="1534" y="0"/>
                </a:lnTo>
                <a:lnTo>
                  <a:pt x="1687" y="1536"/>
                </a:lnTo>
                <a:lnTo>
                  <a:pt x="154" y="1690"/>
                </a:lnTo>
                <a:close/>
              </a:path>
            </a:pathLst>
          </a:custGeom>
          <a:ln w="12668">
            <a:solidFill>
              <a:srgbClr val="DF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4814354" y="2168741"/>
            <a:ext cx="2560637" cy="2546350"/>
          </a:xfrm>
          <a:custGeom>
            <a:rect l="l" t="t" r="r" b="b"/>
            <a:pathLst>
              <a:path w="1613" h="1604">
                <a:moveTo>
                  <a:pt x="80" y="1604"/>
                </a:moveTo>
                <a:lnTo>
                  <a:pt x="0" y="79"/>
                </a:lnTo>
                <a:lnTo>
                  <a:pt x="1534" y="0"/>
                </a:lnTo>
                <a:lnTo>
                  <a:pt x="1613" y="1530"/>
                </a:lnTo>
                <a:lnTo>
                  <a:pt x="80" y="1604"/>
                </a:lnTo>
                <a:close/>
              </a:path>
            </a:pathLst>
          </a:custGeom>
          <a:solidFill>
            <a:srgbClr val="04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rcRect l="16240" r="16240"/>
          <a:stretch>
            <a:fillRect/>
          </a:stretch>
        </p:blipFill>
        <p:spPr>
          <a:xfrm>
            <a:off x="4901338" y="2257609"/>
            <a:ext cx="2386669" cy="2355913"/>
          </a:xfrm>
          <a:prstGeom prst="rect">
            <a:avLst/>
          </a:prstGeom>
          <a:ln w="12668"/>
        </p:spPr>
      </p:pic>
      <p:grpSp>
        <p:nvGrpSpPr>
          <p:cNvPr id="44" name="Group 44"/>
          <p:cNvGrpSpPr/>
          <p:nvPr/>
        </p:nvGrpSpPr>
        <p:grpSpPr>
          <a:xfrm>
            <a:off x="653186" y="1428545"/>
            <a:ext cx="3394996" cy="490334"/>
            <a:chOff x="653186" y="1428545"/>
            <a:chExt cx="3394996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653186" y="14285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产品设计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85016" y="1781107"/>
            <a:ext cx="2931336" cy="1654845"/>
            <a:chOff x="885016" y="1781107"/>
            <a:chExt cx="2931336" cy="1654845"/>
          </a:xfrm>
        </p:grpSpPr>
        <p:sp>
          <p:nvSpPr>
            <p:cNvPr id="47" name="TextBox 47"/>
            <p:cNvSpPr txBox="1"/>
            <p:nvPr/>
          </p:nvSpPr>
          <p:spPr>
            <a:xfrm>
              <a:off x="885016" y="1781107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根据市场需求和消费者偏好，设计不同风格和功能的钢制家具。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653186" y="3877672"/>
            <a:ext cx="3394996" cy="490334"/>
            <a:chOff x="653186" y="3877672"/>
            <a:chExt cx="3394996" cy="490334"/>
          </a:xfrm>
        </p:grpSpPr>
        <p:sp>
          <p:nvSpPr>
            <p:cNvPr id="49" name="TextBox 49"/>
            <p:cNvSpPr txBox="1"/>
            <p:nvPr/>
          </p:nvSpPr>
          <p:spPr>
            <a:xfrm>
              <a:off x="653186" y="3877672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供应链管理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85016" y="4230233"/>
            <a:ext cx="2931336" cy="1654845"/>
            <a:chOff x="885016" y="4230233"/>
            <a:chExt cx="2931336" cy="1654845"/>
          </a:xfrm>
        </p:grpSpPr>
        <p:sp>
          <p:nvSpPr>
            <p:cNvPr id="51" name="TextBox 51"/>
            <p:cNvSpPr txBox="1"/>
            <p:nvPr/>
          </p:nvSpPr>
          <p:spPr>
            <a:xfrm>
              <a:off x="885016" y="4230233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建立稳定的供应链体系，确保原材料的供应和质量。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8276691" y="1360283"/>
            <a:ext cx="3394996" cy="490334"/>
            <a:chOff x="8276691" y="1360283"/>
            <a:chExt cx="3394996" cy="490334"/>
          </a:xfrm>
        </p:grpSpPr>
        <p:sp>
          <p:nvSpPr>
            <p:cNvPr id="53" name="TextBox 53"/>
            <p:cNvSpPr txBox="1"/>
            <p:nvPr/>
          </p:nvSpPr>
          <p:spPr>
            <a:xfrm>
              <a:off x="8276691" y="136028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生产工艺</a:t>
              </a:r>
            </a:p>
          </p:txBody>
        </p:sp>
      </p:grpSp>
      <p:grpSp>
        <p:nvGrpSpPr>
          <p:cNvPr id="54" name="Group 54"/>
          <p:cNvGrpSpPr/>
          <p:nvPr/>
        </p:nvGrpSpPr>
        <p:grpSpPr>
          <a:xfrm>
            <a:off x="8508521" y="1712845"/>
            <a:ext cx="2931336" cy="1654845"/>
            <a:chOff x="8508521" y="1712845"/>
            <a:chExt cx="2931336" cy="1654845"/>
          </a:xfrm>
        </p:grpSpPr>
        <p:sp>
          <p:nvSpPr>
            <p:cNvPr id="55" name="TextBox 55"/>
            <p:cNvSpPr txBox="1"/>
            <p:nvPr/>
          </p:nvSpPr>
          <p:spPr>
            <a:xfrm>
              <a:off x="8508521" y="1712845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研究并优化钢制家具的生产工艺，提高产品质量和降低成本。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8276691" y="3809410"/>
            <a:ext cx="3394996" cy="490334"/>
            <a:chOff x="8276691" y="3809410"/>
            <a:chExt cx="3394996" cy="490334"/>
          </a:xfrm>
        </p:grpSpPr>
        <p:sp>
          <p:nvSpPr>
            <p:cNvPr id="57" name="TextBox 57"/>
            <p:cNvSpPr txBox="1"/>
            <p:nvPr/>
          </p:nvSpPr>
          <p:spPr>
            <a:xfrm>
              <a:off x="8276691" y="380941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销售与推广</a:t>
              </a:r>
            </a:p>
          </p:txBody>
        </p:sp>
      </p:grpSp>
      <p:grpSp>
        <p:nvGrpSpPr>
          <p:cNvPr id="58" name="Group 58"/>
          <p:cNvGrpSpPr/>
          <p:nvPr/>
        </p:nvGrpSpPr>
        <p:grpSpPr>
          <a:xfrm>
            <a:off x="8508521" y="4161971"/>
            <a:ext cx="2931336" cy="1654845"/>
            <a:chOff x="8508521" y="4161971"/>
            <a:chExt cx="2931336" cy="1654845"/>
          </a:xfrm>
        </p:grpSpPr>
        <p:sp>
          <p:nvSpPr>
            <p:cNvPr id="59" name="TextBox 59"/>
            <p:cNvSpPr txBox="1"/>
            <p:nvPr/>
          </p:nvSpPr>
          <p:spPr>
            <a:xfrm>
              <a:off x="8508521" y="4161971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制定有效的销售策略和推广方案，扩大市场份额。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项目评价方法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332131" y="4551331"/>
            <a:ext cx="333375" cy="333375"/>
            <a:chOff x="3332131" y="4551331"/>
            <a:chExt cx="333375" cy="333375"/>
          </a:xfrm>
        </p:grpSpPr>
        <p:sp>
          <p:nvSpPr>
            <p:cNvPr id="7" name="AutoShape 7"/>
            <p:cNvSpPr/>
            <p:nvPr/>
          </p:nvSpPr>
          <p:spPr>
            <a:xfrm>
              <a:off x="3332131" y="4551331"/>
              <a:ext cx="333375" cy="33337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4</a:t>
              </a:r>
              <a:endParaRPr lang="en-US" sz="1100"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688419" y="1750981"/>
            <a:ext cx="333375" cy="334994"/>
            <a:chOff x="8688419" y="1750981"/>
            <a:chExt cx="333375" cy="334994"/>
          </a:xfrm>
        </p:grpSpPr>
        <p:sp>
          <p:nvSpPr>
            <p:cNvPr id="9" name="AutoShape 9"/>
            <p:cNvSpPr/>
            <p:nvPr/>
          </p:nvSpPr>
          <p:spPr>
            <a:xfrm>
              <a:off x="8688419" y="1750981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2</a:t>
              </a: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8915400" y="4337018"/>
            <a:ext cx="333375" cy="334994"/>
            <a:chOff x="8915400" y="4337018"/>
            <a:chExt cx="333375" cy="334994"/>
          </a:xfrm>
        </p:grpSpPr>
        <p:sp>
          <p:nvSpPr>
            <p:cNvPr id="11" name="AutoShape 11"/>
            <p:cNvSpPr/>
            <p:nvPr/>
          </p:nvSpPr>
          <p:spPr>
            <a:xfrm>
              <a:off x="8915400" y="4337018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3</a:t>
              </a:r>
              <a:endParaRPr lang="en-US" sz="1100"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财务评价</a:t>
              </a:r>
            </a:p>
          </p:txBody>
        </p:sp>
      </p:grpSp>
      <p:sp>
        <p:nvSpPr>
          <p:cNvPr id="34" name="Freeform 34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358979" y="1463569"/>
            <a:ext cx="2426717" cy="490334"/>
            <a:chOff x="358979" y="1463569"/>
            <a:chExt cx="2426717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358979" y="146356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8456" y="1876743"/>
            <a:ext cx="2267763" cy="1552257"/>
            <a:chOff x="438456" y="1876743"/>
            <a:chExt cx="2267763" cy="1552257"/>
          </a:xfrm>
        </p:grpSpPr>
        <p:sp>
          <p:nvSpPr>
            <p:cNvPr id="38" name="TextBox 38"/>
            <p:cNvSpPr txBox="1"/>
            <p:nvPr/>
          </p:nvSpPr>
          <p:spPr>
            <a:xfrm>
              <a:off x="438456" y="18767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评估项目投资带来的收益与投资成本之间的关系，衡量项目的盈利潜力。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9248775" y="1020657"/>
            <a:ext cx="2426717" cy="490334"/>
            <a:chOff x="9248775" y="1020657"/>
            <a:chExt cx="242671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9248775" y="1020657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净现值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328252" y="1433831"/>
            <a:ext cx="2267763" cy="1552257"/>
            <a:chOff x="9328252" y="1433831"/>
            <a:chExt cx="2267763" cy="1552257"/>
          </a:xfrm>
        </p:grpSpPr>
        <p:sp>
          <p:nvSpPr>
            <p:cNvPr id="42" name="TextBox 42"/>
            <p:cNvSpPr txBox="1"/>
            <p:nvPr/>
          </p:nvSpPr>
          <p:spPr>
            <a:xfrm>
              <a:off x="9328252" y="14338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考虑资金的时间价值，评估项目在整个生命周期内的总收益。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9328252" y="3735303"/>
            <a:ext cx="2426717" cy="490334"/>
            <a:chOff x="9328252" y="3735303"/>
            <a:chExt cx="2426717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9328252" y="3735303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内部收益率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407729" y="4148477"/>
            <a:ext cx="2267763" cy="1552257"/>
            <a:chOff x="9407729" y="4148477"/>
            <a:chExt cx="2267763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9407729" y="4148477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反映项目的实际收益率，帮助投资者判断项目的投资价值。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94339" y="4238625"/>
            <a:ext cx="2426717" cy="490334"/>
            <a:chOff x="694339" y="4238625"/>
            <a:chExt cx="2426717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694339" y="4238625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敏感性分析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3817" y="4651799"/>
            <a:ext cx="2267763" cy="1552257"/>
            <a:chOff x="773817" y="4651799"/>
            <a:chExt cx="2267763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773817" y="465179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分析项目主要因素变动对项目财务评价的影响，评估项目的风险承受能力。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52" name="Freeform 52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Freeform 68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Freeform 69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技术评价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技术成熟度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评估所采用技术的成熟度和可靠性，确保项目实施过程中技术问题得到有效解决。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知识产权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分析项目涉及的知识产权问题，保护企业的合法权益。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技术创新性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分析项目所采用技术的创新程度，以及是否具有竞争优势。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设备与工艺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评估项目所需设备和工艺的先进性、适用性和经济性。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评估市场需求、竞争状况等因素对项目的影响，以及应对市场变化的策略。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技术风险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分析项目实施过程中可能出现的技术难题和应对措施。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财务风险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评估资金筹措、成本控制等方面的风险，以及风险应对策略。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评估项目可能面临的法律风险和合规性问题，以及应对策略。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分析项目对社会的贡献，包括就业机会、经济发展等。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社会效益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评估项目对环境、社区等方面的影响，以及如何降低负面影响。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社会影响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了解社会公众对项目的态度和接受程度，以提高项目的社会认可度。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社会接受度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协调与项目相关的利益相关者之间的关系，确保项目的顺利实施。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利益相关者关系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社会评价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项目实施情况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进度情况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进度控制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项目组对钢制家具的生产进度进行了严格的控制，确保按时完成各项任务。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进度调整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在项目实施过程中，根据实际情况对进度进行了必要的调整，以确保整体进度的顺利进行。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进度反馈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项目组定期向相关人员反馈进度情况，以便及时发现和解决问题，确保项目按计划推进。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https://d.book118.com/428003035004006031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2024-09-07T15:52:06.215</cp:lastPrinted>
  <dcterms:created xsi:type="dcterms:W3CDTF">2024-09-07T07:52:06Z</dcterms:created>
  <dcterms:modified xsi:type="dcterms:W3CDTF">2024-09-07T07:52:08Z</dcterms:modified>
</cp:coreProperties>
</file>