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77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0021824" cy="7516368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D7F43-2317-4348-9136-C337717D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83C92-AAC1-458E-8061-15A138AA1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BA95-0053-46F6-B3E0-01C26BF0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6CFE2-129B-4E5D-A822-733CC8F2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9B8A5-E278-4777-BEDD-C85D01F1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D8416-7EAA-4640-B371-72A8B2ED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42E71-EFFC-4BFE-9081-38EBC7DD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F6CC4-E6EF-4DCC-9CF4-1426747E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ACF49-71C6-4175-8F1E-20D28F5F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8219A-5E40-4DB2-8DB2-7A65CDE6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64EC7-C316-48FC-B33C-A6B4218B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  <a:latin typeface="Arial" pitchFamily="34" charset="0"/>
              <a:ea typeface="宋体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  <a:latin typeface="Arial" pitchFamily="34" charset="0"/>
              <a:ea typeface="宋体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534" u="none">
                <a:solidFill>
                  <a:schemeClr val="tx1"/>
                </a:solidFill>
                <a:ea typeface="宋体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en-US" altLang="zh-CN" sz="1534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33" name="Slide Number Placeholder 3"/>
          <p:cNvSpPr/>
          <p:nvPr>
            <p:ph type="sldNum" sz="quarter"/>
          </p:nvPr>
        </p:nvSpPr>
        <p:spPr>
          <a:xfrm>
            <a:off x="7182307" y="6844767"/>
            <a:ext cx="2508936" cy="5219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501091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1002182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503274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2004365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C997AA54-2385-4441-99F7-FEAC8A3B43DB}" type="slidenum">
              <a:rPr kumimoji="0" lang="en-US" altLang="zh-CN" sz="1534" u="none">
                <a:solidFill>
                  <a:schemeClr val="tx1"/>
                </a:solidFill>
                <a:ea typeface="宋体"/>
              </a:rPr>
              <a:t>*</a:t>
            </a:fld>
          </a:p>
        </p:txBody>
      </p:sp>
      <p:sp>
        <p:nvSpPr>
          <p:cNvPr id="1034" name="Rectangle 2"/>
          <p:cNvSpPr/>
          <p:nvPr>
            <p:ph type="title" idx="1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5" name="Rectangle 3"/>
          <p:cNvSpPr/>
          <p:nvPr>
            <p:ph type="body" idx="2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6" name="Date Placeholder 1"/>
          <p:cNvSpPr/>
          <p:nvPr>
            <p:ph type="dt" sz="half" idx="3"/>
          </p:nvPr>
        </p:nvSpPr>
        <p:spPr>
          <a:xfrm>
            <a:off x="330581" y="6844767"/>
            <a:ext cx="2508936" cy="5219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501091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1002182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503274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2004365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  <a:latin typeface="Arial" pitchFamily="34" charset="0"/>
              <a:ea typeface="宋体"/>
            </a:endParaRPr>
          </a:p>
        </p:txBody>
      </p:sp>
      <p:sp>
        <p:nvSpPr>
          <p:cNvPr id="1037" name="Footer Placeholder 2"/>
          <p:cNvSpPr/>
          <p:nvPr>
            <p:ph type="ftr" sz="quarter" idx="4"/>
          </p:nvPr>
        </p:nvSpPr>
        <p:spPr>
          <a:xfrm>
            <a:off x="3424123" y="6844767"/>
            <a:ext cx="3173577" cy="5219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501091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1002182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503274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2004365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  <a:latin typeface="Arial" pitchFamily="34" charset="0"/>
              <a:ea typeface="宋体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1pPr>
      <a:lvl2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2pPr>
      <a:lvl3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3pPr>
      <a:lvl4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4pPr>
      <a:lvl5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5pPr>
    </p:titleStyle>
    <p:bodyStyle>
      <a:lvl1pPr marL="375818" indent="-375818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charset="2"/>
        <a:buChar char="v"/>
        <a:defRPr kumimoji="0" sz="3507" b="0" i="0" u="none">
          <a:solidFill>
            <a:schemeClr val="tx1"/>
          </a:solidFill>
          <a:latin typeface="Arial" pitchFamily="34" charset="0"/>
          <a:ea typeface="宋体"/>
        </a:defRPr>
      </a:lvl1pPr>
      <a:lvl2pPr marL="814273" indent="-313182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charset="2"/>
        <a:buChar char=""/>
        <a:defRPr kumimoji="0" sz="3069" b="0" i="0" u="none">
          <a:solidFill>
            <a:schemeClr val="tx1"/>
          </a:solidFill>
          <a:latin typeface="Arial" pitchFamily="34" charset="0"/>
          <a:ea typeface="宋体"/>
        </a:defRPr>
      </a:lvl2pPr>
      <a:lvl3pPr marL="1252728" indent="-250546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charset="2"/>
        <a:buChar char="v"/>
        <a:defRPr kumimoji="0" sz="2630" b="0" i="0" u="none">
          <a:solidFill>
            <a:schemeClr val="tx1"/>
          </a:solidFill>
          <a:latin typeface="Arial" pitchFamily="34" charset="0"/>
          <a:ea typeface="宋体"/>
        </a:defRPr>
      </a:lvl3pPr>
      <a:lvl4pPr marL="1753819" indent="-250546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charset="2"/>
        <a:buChar char=""/>
        <a:defRPr kumimoji="0" sz="2192" b="0" i="0" u="none">
          <a:solidFill>
            <a:schemeClr val="tx1"/>
          </a:solidFill>
          <a:latin typeface="Arial" pitchFamily="34" charset="0"/>
          <a:ea typeface="宋体"/>
        </a:defRPr>
      </a:lvl4pPr>
      <a:lvl5pPr marL="2254910" indent="-250546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charset="2"/>
        <a:buChar char="v"/>
        <a:defRPr kumimoji="0" sz="2192" b="0" i="0" u="none">
          <a:solidFill>
            <a:schemeClr val="tx1"/>
          </a:solidFill>
          <a:latin typeface="Arial" pitchFamily="34" charset="0"/>
          <a:ea typeface="宋体"/>
        </a:defRPr>
      </a:lvl5pPr>
    </p:bodyStyle>
    <p:otherStyle>
      <a:lvl1pPr marL="0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1pPr>
      <a:lvl2pPr marL="501091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2pPr>
      <a:lvl3pPr marL="1002182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3pPr>
      <a:lvl4pPr marL="1503274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4pPr>
      <a:lvl5pPr marL="2004365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Slide Number Placeholder 3"/>
          <p:cNvSpPr/>
          <p:nvPr>
            <p:ph type="sldNum" sz="quarter"/>
          </p:nvPr>
        </p:nvSpPr>
        <p:spPr>
          <a:xfrm>
            <a:off x="7182307" y="6844767"/>
            <a:ext cx="2508936" cy="5219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501091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1002182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503274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2004365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4F62CF8-BAE6-4492-8424-9B74445C51C9}" type="slidenum">
              <a:rPr kumimoji="0" lang="en-US" altLang="zh-CN" sz="1534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27" name="Rectangle 2"/>
          <p:cNvSpPr/>
          <p:nvPr>
            <p:ph type="title" idx="1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Rectangle 3"/>
          <p:cNvSpPr/>
          <p:nvPr>
            <p:ph type="body" idx="2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Date Placeholder 1"/>
          <p:cNvSpPr/>
          <p:nvPr>
            <p:ph type="dt" sz="half" idx="3"/>
          </p:nvPr>
        </p:nvSpPr>
        <p:spPr>
          <a:xfrm>
            <a:off x="330581" y="6844767"/>
            <a:ext cx="2508936" cy="5219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501091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1002182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503274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2004365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</a:endParaRPr>
          </a:p>
        </p:txBody>
      </p:sp>
      <p:sp>
        <p:nvSpPr>
          <p:cNvPr id="1030" name="Footer Placeholder 2"/>
          <p:cNvSpPr/>
          <p:nvPr>
            <p:ph type="ftr" sz="quarter" idx="4"/>
          </p:nvPr>
        </p:nvSpPr>
        <p:spPr>
          <a:xfrm>
            <a:off x="3424123" y="6844767"/>
            <a:ext cx="3173577" cy="5219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501091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1002182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503274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2004365" indent="0" algn="l" defTabSz="10021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73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21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4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1pPr>
      <a:lvl2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2pPr>
      <a:lvl3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3pPr>
      <a:lvl4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4pPr>
      <a:lvl5pPr marL="0" indent="0" algn="ctr" defTabSz="10021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22" b="0" i="0" u="none">
          <a:solidFill>
            <a:schemeClr val="tx2"/>
          </a:solidFill>
          <a:latin typeface="Arial" pitchFamily="34" charset="0"/>
          <a:ea typeface="宋体"/>
        </a:defRPr>
      </a:lvl5pPr>
    </p:titleStyle>
    <p:bodyStyle>
      <a:lvl1pPr marL="375818" indent="-375818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charset="2"/>
        <a:buChar char="v"/>
        <a:defRPr kumimoji="0" sz="3507" b="0" i="0" u="none">
          <a:solidFill>
            <a:schemeClr val="tx1"/>
          </a:solidFill>
          <a:latin typeface="Arial" pitchFamily="34" charset="0"/>
          <a:ea typeface="宋体"/>
        </a:defRPr>
      </a:lvl1pPr>
      <a:lvl2pPr marL="814273" indent="-313182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charset="2"/>
        <a:buChar char=""/>
        <a:defRPr kumimoji="0" sz="3069" b="0" i="0" u="none">
          <a:solidFill>
            <a:schemeClr val="tx1"/>
          </a:solidFill>
          <a:latin typeface="Arial" pitchFamily="34" charset="0"/>
          <a:ea typeface="宋体"/>
        </a:defRPr>
      </a:lvl2pPr>
      <a:lvl3pPr marL="1252728" indent="-250546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charset="2"/>
        <a:buChar char="v"/>
        <a:defRPr kumimoji="0" sz="2630" b="0" i="0" u="none">
          <a:solidFill>
            <a:schemeClr val="tx1"/>
          </a:solidFill>
          <a:latin typeface="Arial" pitchFamily="34" charset="0"/>
          <a:ea typeface="宋体"/>
        </a:defRPr>
      </a:lvl3pPr>
      <a:lvl4pPr marL="1753819" indent="-250546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charset="2"/>
        <a:buChar char=""/>
        <a:defRPr kumimoji="0" sz="2192" b="0" i="0" u="none">
          <a:solidFill>
            <a:schemeClr val="tx1"/>
          </a:solidFill>
          <a:latin typeface="Arial" pitchFamily="34" charset="0"/>
          <a:ea typeface="宋体"/>
        </a:defRPr>
      </a:lvl4pPr>
      <a:lvl5pPr marL="2254910" indent="-250546" algn="l" defTabSz="10021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charset="2"/>
        <a:buChar char="v"/>
        <a:defRPr kumimoji="0" sz="2192" b="0" i="0" u="none">
          <a:solidFill>
            <a:schemeClr val="tx1"/>
          </a:solidFill>
          <a:latin typeface="Arial" pitchFamily="34" charset="0"/>
          <a:ea typeface="宋体"/>
        </a:defRPr>
      </a:lvl5pPr>
    </p:bodyStyle>
    <p:otherStyle>
      <a:lvl1pPr marL="0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1pPr>
      <a:lvl2pPr marL="501091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2pPr>
      <a:lvl3pPr marL="1002182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3pPr>
      <a:lvl4pPr marL="1503274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4pPr>
      <a:lvl5pPr marL="2004365" indent="0" algn="l" defTabSz="10021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3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705204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/>
          <p:nvPr>
            <p:ph type="ctrTitle" idx="4294967295"/>
          </p:nvPr>
        </p:nvSpPr>
        <p:spPr>
          <a:xfrm>
            <a:off x="751637" y="2505456"/>
            <a:ext cx="8518550" cy="12527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0000D1"/>
                </a:solidFill>
              </a:rPr>
              <a:t>脑疝病人的急救与护理</a:t>
            </a:r>
            <a:endParaRPr lang="zh-CN" altLang="en-US"/>
          </a:p>
        </p:txBody>
      </p:sp>
      <p:sp>
        <p:nvSpPr>
          <p:cNvPr id="2051" name="副标题 2"/>
          <p:cNvSpPr/>
          <p:nvPr>
            <p:ph type="subTitle" idx="4294967295"/>
          </p:nvPr>
        </p:nvSpPr>
        <p:spPr>
          <a:xfrm>
            <a:off x="1503273" y="4259276"/>
            <a:ext cx="7015276" cy="1920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501091" indent="0" algn="ctr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None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002182" indent="0" algn="ctr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None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503274" indent="0" algn="ctr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None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004365" indent="0" algn="ctr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None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marL="0" lvl="0" indent="0" eaLnBrk="1" hangingPunct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Rectangle 3"/>
          <p:cNvSpPr/>
          <p:nvPr>
            <p:ph type="body" sz="half" idx="4294967295"/>
          </p:nvPr>
        </p:nvSpPr>
        <p:spPr>
          <a:xfrm>
            <a:off x="835152" y="1920850"/>
            <a:ext cx="9186672" cy="451330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1973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1973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2530">
                <a:solidFill>
                  <a:srgbClr val="0000D1"/>
                </a:solidFill>
                <a:latin typeface="宋体" charset="-122"/>
              </a:rPr>
              <a:t>正常颅内压的产生：</a:t>
            </a:r>
            <a:endParaRPr lang="zh-CN" altLang="en-US" sz="2630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2530">
                <a:solidFill>
                  <a:srgbClr val="0000D1"/>
                </a:solidFill>
                <a:latin typeface="宋体" charset="-122"/>
              </a:rPr>
              <a:t> </a:t>
            </a:r>
            <a:r>
              <a:rPr lang="zh-CN" altLang="en-US" sz="2092">
                <a:solidFill>
                  <a:srgbClr val="0000D1"/>
                </a:solidFill>
                <a:latin typeface="宋体" charset="-122"/>
              </a:rPr>
              <a:t>颅腔是一个半密闭的体腔</a:t>
            </a:r>
            <a:r>
              <a:rPr lang="zh-CN" altLang="en-US" sz="2230">
                <a:solidFill>
                  <a:srgbClr val="0000D1"/>
                </a:solidFill>
                <a:latin typeface="宋体" charset="-122"/>
              </a:rPr>
              <a:t>（</a:t>
            </a:r>
            <a:r>
              <a:rPr lang="en-US" altLang="zh-CN" sz="2430">
                <a:solidFill>
                  <a:srgbClr val="0000D1"/>
                </a:solidFill>
                <a:latin typeface="宋体" charset="-122"/>
              </a:rPr>
              <a:t>1400ml-1500ml</a:t>
            </a:r>
            <a:r>
              <a:rPr lang="zh-CN" altLang="en-US" sz="2330">
                <a:solidFill>
                  <a:srgbClr val="0000D1"/>
                </a:solidFill>
                <a:latin typeface="宋体" charset="-122"/>
              </a:rPr>
              <a:t>）</a:t>
            </a:r>
            <a:endParaRPr lang="zh-CN" altLang="en-US" sz="2630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2330">
                <a:solidFill>
                  <a:srgbClr val="0000D1"/>
                </a:solidFill>
                <a:latin typeface="宋体" charset="-122"/>
              </a:rPr>
              <a:t>      </a:t>
            </a:r>
            <a:endParaRPr lang="zh-CN" altLang="en-US" sz="2630">
              <a:latin typeface="宋体" charset="-122"/>
            </a:endParaRPr>
          </a:p>
          <a:p>
            <a:pPr marL="375818" lvl="0" indent="-375818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1554" b="1">
                <a:solidFill>
                  <a:srgbClr val="000000"/>
                </a:solidFill>
              </a:rPr>
              <a:t>内容物	体积	百分比</a:t>
            </a:r>
            <a:endParaRPr lang="zh-CN" altLang="en-US" sz="1754" b="1">
              <a:solidFill>
                <a:srgbClr val="FFFFFF"/>
              </a:solidFill>
            </a:endParaRPr>
          </a:p>
          <a:p>
            <a:pPr marL="375818" lvl="0" indent="-375818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1354">
                <a:solidFill>
                  <a:srgbClr val="0000D1"/>
                </a:solidFill>
              </a:rPr>
              <a:t> </a:t>
            </a:r>
            <a:endParaRPr lang="zh-CN" altLang="en-US" sz="2630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2430">
                <a:solidFill>
                  <a:srgbClr val="0000D1"/>
                </a:solidFill>
                <a:latin typeface="宋体" charset="-122"/>
              </a:rPr>
              <a:t>    </a:t>
            </a:r>
            <a:endParaRPr lang="zh-CN" altLang="en-US" sz="2630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2530">
                <a:solidFill>
                  <a:srgbClr val="0000D1"/>
                </a:solidFill>
                <a:latin typeface="宋体" charset="-122"/>
              </a:rPr>
              <a:t>     </a:t>
            </a:r>
            <a:endParaRPr lang="zh-CN" altLang="en-US" sz="2630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endParaRPr lang="zh-CN" altLang="en-US" sz="2630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None/>
            </a:pPr>
            <a:r>
              <a:rPr lang="zh-CN" altLang="en-US" sz="2530">
                <a:solidFill>
                  <a:srgbClr val="0000D1"/>
                </a:solidFill>
                <a:latin typeface="宋体" charset="-122"/>
              </a:rPr>
              <a:t> </a:t>
            </a:r>
            <a:r>
              <a:rPr lang="zh-CN" altLang="en-US" sz="1792">
                <a:solidFill>
                  <a:srgbClr val="0000D1"/>
                </a:solidFill>
                <a:latin typeface="宋体" charset="-122"/>
              </a:rPr>
              <a:t>三者的体积与颅腔容积相适应</a:t>
            </a:r>
            <a:r>
              <a:rPr lang="en-US" altLang="zh-CN" sz="1992">
                <a:solidFill>
                  <a:srgbClr val="0000D1"/>
                </a:solidFill>
                <a:latin typeface="宋体" charset="-122"/>
              </a:rPr>
              <a:t>,</a:t>
            </a:r>
            <a:r>
              <a:rPr lang="zh-CN" altLang="en-US" sz="1792">
                <a:solidFill>
                  <a:srgbClr val="0000D1"/>
                </a:solidFill>
                <a:latin typeface="宋体" charset="-122"/>
              </a:rPr>
              <a:t>并维持一定的压力，称</a:t>
            </a:r>
            <a:r>
              <a:rPr lang="zh-CN" altLang="en-US" sz="1892" b="1">
                <a:solidFill>
                  <a:srgbClr val="0000D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颅内压</a:t>
            </a:r>
            <a:r>
              <a:rPr lang="zh-CN" altLang="en-US" sz="2092" b="1">
                <a:solidFill>
                  <a:srgbClr val="0000D1"/>
                </a:solidFill>
                <a:latin typeface="宋体" charset="-122"/>
              </a:rPr>
              <a:t>。</a:t>
            </a:r>
            <a:endParaRPr lang="zh-CN" altLang="en-US" sz="2192" b="1">
              <a:latin typeface="宋体" charset="-122"/>
            </a:endParaRPr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</a:pPr>
            <a:endParaRPr lang="en-US" altLang="zh-CN"/>
          </a:p>
        </p:txBody>
      </p:sp>
      <p:graphicFrame>
        <p:nvGraphicFramePr>
          <p:cNvPr id="2055" name="Group 34"/>
          <p:cNvGraphicFramePr>
            <a:graphicFrameLocks noGrp="1"/>
          </p:cNvGraphicFramePr>
          <p:nvPr/>
        </p:nvGraphicFramePr>
        <p:xfrm>
          <a:off x="1419758" y="3257093"/>
          <a:ext cx="6347155" cy="1837336"/>
        </p:xfrm>
        <a:graphic>
          <a:graphicData uri="http://schemas.openxmlformats.org/drawingml/2006/table">
            <a:tbl>
              <a:tblPr/>
              <a:tblGrid>
                <a:gridCol w="2197493"/>
                <a:gridCol w="2110499"/>
                <a:gridCol w="2039163"/>
              </a:tblGrid>
              <a:tr h="459334"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1973" b="1">
                          <a:solidFill>
                            <a:srgbClr val="FFFFFF"/>
                          </a:solidFill>
                        </a:rPr>
                        <a:t>内容物</a:t>
                      </a:r>
                      <a:endParaRPr lang="zh-CN" altLang="en-US" b="1">
                        <a:solidFill>
                          <a:srgbClr val="FFFFFF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1973" b="1">
                          <a:solidFill>
                            <a:srgbClr val="FFFFFF"/>
                          </a:solidFill>
                        </a:rPr>
                        <a:t>体积</a:t>
                      </a:r>
                      <a:endParaRPr lang="zh-CN" altLang="en-US" b="1">
                        <a:solidFill>
                          <a:srgbClr val="FFFFFF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1973" b="1">
                          <a:solidFill>
                            <a:srgbClr val="FFFFFF"/>
                          </a:solidFill>
                        </a:rPr>
                        <a:t>百分比</a:t>
                      </a:r>
                      <a:endParaRPr lang="zh-CN" altLang="en-US" b="1">
                        <a:solidFill>
                          <a:srgbClr val="FFFFFF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459334"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1973">
                          <a:solidFill>
                            <a:srgbClr val="000000"/>
                          </a:solidFill>
                        </a:rPr>
                        <a:t>脑、组织间液</a:t>
                      </a:r>
                      <a:endParaRPr lang="zh-CN" altLang="en-US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1400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80%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CBCB"/>
                    </a:solidFill>
                  </a:tcPr>
                </a:tc>
              </a:tr>
              <a:tr h="459334"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1973">
                          <a:solidFill>
                            <a:srgbClr val="000000"/>
                          </a:solidFill>
                        </a:rPr>
                        <a:t>血容量</a:t>
                      </a:r>
                      <a:endParaRPr lang="zh-CN" altLang="en-US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150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10%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7E7"/>
                    </a:solidFill>
                  </a:tcPr>
                </a:tc>
              </a:tr>
              <a:tr h="459334"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CSF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150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en-US" altLang="zh-CN" sz="1973">
                          <a:solidFill>
                            <a:srgbClr val="000000"/>
                          </a:solidFill>
                        </a:rPr>
                        <a:t>10%</a:t>
                      </a:r>
                      <a:endParaRPr lang="en-US" altLang="zh-CN">
                        <a:solidFill>
                          <a:srgbClr val="000000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CBC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9" name="Rectangle 2"/>
          <p:cNvSpPr/>
          <p:nvPr>
            <p:ph type="title" idx="4294967295"/>
          </p:nvPr>
        </p:nvSpPr>
        <p:spPr>
          <a:xfrm>
            <a:off x="426276" y="683782"/>
            <a:ext cx="8838692" cy="110483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br>
              <a:rPr lang="en-US" altLang="zh-CN" sz="1454">
                <a:solidFill>
                  <a:srgbClr val="0000D1"/>
                </a:solidFill>
                <a:latin typeface="宋体" charset="-122"/>
              </a:rPr>
            </a:br>
            <a:r>
              <a:rPr lang="zh-CN" altLang="en-US">
                <a:solidFill>
                  <a:srgbClr val="0000D1"/>
                </a:solidFill>
                <a:latin typeface="宋体" charset="-122"/>
              </a:rPr>
              <a:t>正常颅内压</a:t>
            </a:r>
            <a:endParaRPr lang="zh-CN" altLang="en-US">
              <a:latin typeface="宋体" charset="-122"/>
            </a:endParaRPr>
          </a:p>
        </p:txBody>
      </p:sp>
      <p:sp>
        <p:nvSpPr>
          <p:cNvPr id="2080" name="Rectangle 3"/>
          <p:cNvSpPr/>
          <p:nvPr>
            <p:ph type="body" idx="4294967295"/>
          </p:nvPr>
        </p:nvSpPr>
        <p:spPr>
          <a:xfrm>
            <a:off x="742938" y="2004365"/>
            <a:ext cx="8518550" cy="476036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buNone/>
            </a:pPr>
            <a:r>
              <a:rPr lang="en-US" altLang="zh-CN" sz="2769">
                <a:solidFill>
                  <a:srgbClr val="0000D1"/>
                </a:solidFill>
                <a:latin typeface="宋体" charset="-122"/>
              </a:rPr>
              <a:t>        </a:t>
            </a:r>
            <a:r>
              <a:rPr lang="zh-CN" altLang="en-US" sz="3546">
                <a:solidFill>
                  <a:srgbClr val="0000D1"/>
                </a:solidFill>
                <a:latin typeface="宋体" charset="-122"/>
              </a:rPr>
              <a:t>成人 </a:t>
            </a:r>
            <a:r>
              <a:rPr lang="en-US" altLang="zh-CN" sz="3646">
                <a:solidFill>
                  <a:srgbClr val="0000D1"/>
                </a:solidFill>
                <a:latin typeface="宋体" charset="-122"/>
              </a:rPr>
              <a:t>80-180 mmH</a:t>
            </a:r>
            <a:r>
              <a:rPr lang="en-US" altLang="zh-CN" sz="3846" baseline="-25000">
                <a:solidFill>
                  <a:srgbClr val="0000D1"/>
                </a:solidFill>
                <a:latin typeface="宋体" charset="-122"/>
              </a:rPr>
              <a:t>2</a:t>
            </a:r>
            <a:r>
              <a:rPr lang="en-US" altLang="zh-CN" sz="3546">
                <a:solidFill>
                  <a:srgbClr val="0000D1"/>
                </a:solidFill>
                <a:latin typeface="宋体" charset="-122"/>
              </a:rPr>
              <a:t>O</a:t>
            </a:r>
            <a:endParaRPr lang="en-US" altLang="zh-CN" sz="3946">
              <a:latin typeface="宋体" charset="-122"/>
            </a:endParaRPr>
          </a:p>
          <a:p>
            <a:pPr lvl="0" eaLnBrk="0" hangingPunct="0">
              <a:buNone/>
            </a:pPr>
            <a:r>
              <a:rPr lang="en-US" altLang="zh-CN" sz="3846">
                <a:solidFill>
                  <a:srgbClr val="0000D1"/>
                </a:solidFill>
                <a:latin typeface="宋体" charset="-122"/>
              </a:rPr>
              <a:t>      </a:t>
            </a:r>
            <a:r>
              <a:rPr lang="zh-CN" altLang="en-US" sz="3646">
                <a:solidFill>
                  <a:srgbClr val="0000D1"/>
                </a:solidFill>
                <a:latin typeface="宋体" charset="-122"/>
              </a:rPr>
              <a:t>儿童 </a:t>
            </a:r>
            <a:r>
              <a:rPr lang="en-US" altLang="zh-CN" sz="3846">
                <a:solidFill>
                  <a:srgbClr val="0000D1"/>
                </a:solidFill>
                <a:latin typeface="宋体" charset="-122"/>
              </a:rPr>
              <a:t>50-100 mmH</a:t>
            </a:r>
            <a:r>
              <a:rPr lang="en-US" altLang="zh-CN" sz="3546" baseline="-25000">
                <a:solidFill>
                  <a:srgbClr val="0000D1"/>
                </a:solidFill>
                <a:latin typeface="宋体" charset="-122"/>
              </a:rPr>
              <a:t>2</a:t>
            </a:r>
            <a:r>
              <a:rPr lang="en-US" altLang="zh-CN" sz="3846">
                <a:solidFill>
                  <a:srgbClr val="0000D1"/>
                </a:solidFill>
                <a:latin typeface="宋体" charset="-122"/>
              </a:rPr>
              <a:t>O</a:t>
            </a:r>
            <a:endParaRPr lang="en-US" altLang="zh-CN" sz="3946">
              <a:latin typeface="宋体" charset="-122"/>
            </a:endParaRPr>
          </a:p>
          <a:p>
            <a:pPr lvl="0" eaLnBrk="0" hangingPunct="0">
              <a:buNone/>
            </a:pPr>
            <a:r>
              <a:rPr lang="en-US" altLang="zh-CN" sz="3546">
                <a:solidFill>
                  <a:srgbClr val="0000D1"/>
                </a:solidFill>
                <a:latin typeface="宋体" charset="-122"/>
              </a:rPr>
              <a:t>     </a:t>
            </a:r>
            <a:r>
              <a:rPr lang="zh-CN" altLang="en-US" sz="2669">
                <a:solidFill>
                  <a:srgbClr val="0000D1"/>
                </a:solidFill>
                <a:latin typeface="宋体" charset="-122"/>
              </a:rPr>
              <a:t>腰穿测此压力，颅内压监测。</a:t>
            </a:r>
            <a:endParaRPr lang="zh-CN" altLang="en-US" sz="3069">
              <a:latin typeface="宋体" charset="-122"/>
            </a:endParaRPr>
          </a:p>
          <a:p>
            <a:pPr lvl="0" eaLnBrk="0" hangingPunct="0">
              <a:buNone/>
            </a:pPr>
            <a:r>
              <a:rPr lang="zh-CN" altLang="en-US" sz="2869">
                <a:solidFill>
                  <a:srgbClr val="0000D1"/>
                </a:solidFill>
              </a:rPr>
              <a:t>          侧卧位测量成年人平均脑脊液压力超过</a:t>
            </a:r>
            <a:r>
              <a:rPr lang="en-US" altLang="zh-CN" sz="2669">
                <a:solidFill>
                  <a:srgbClr val="0000D1"/>
                </a:solidFill>
              </a:rPr>
              <a:t>1.96 kPa </a:t>
            </a:r>
            <a:r>
              <a:rPr lang="zh-CN" altLang="en-US" sz="2669">
                <a:solidFill>
                  <a:srgbClr val="0000D1"/>
                </a:solidFill>
              </a:rPr>
              <a:t>（相当</a:t>
            </a:r>
            <a:r>
              <a:rPr lang="en-US" altLang="zh-CN" sz="2669">
                <a:solidFill>
                  <a:srgbClr val="0000D1"/>
                </a:solidFill>
              </a:rPr>
              <a:t>200mm</a:t>
            </a:r>
            <a:r>
              <a:rPr lang="zh-CN" altLang="en-US" sz="2969">
                <a:solidFill>
                  <a:srgbClr val="0000D1"/>
                </a:solidFill>
              </a:rPr>
              <a:t>水柱）时，称为颅内压增高。颅内压增高是临床常见的许多疾病（颅脑损伤、脑肿瘤、脑出血、脑积水和颅内炎症等）共有的一组症候群。</a:t>
            </a:r>
            <a:endParaRPr lang="zh-CN" altLang="en-US" sz="3069"/>
          </a:p>
        </p:txBody>
      </p:sp>
    </p:spTree>
  </p:cSld>
  <p:clrMapOvr>
    <a:masterClrMapping/>
  </p:clrMapOvr>
  <p:transition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Rectangle 23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颅内压的调节与代偿</a:t>
            </a:r>
            <a:endParaRPr lang="zh-CN" altLang="en-US"/>
          </a:p>
        </p:txBody>
      </p:sp>
      <p:sp>
        <p:nvSpPr>
          <p:cNvPr id="2084" name="Rectangle 3"/>
          <p:cNvSpPr/>
          <p:nvPr>
            <p:ph type="body" sz="half" idx="4294967295"/>
          </p:nvPr>
        </p:nvSpPr>
        <p:spPr>
          <a:xfrm>
            <a:off x="330581" y="2087880"/>
            <a:ext cx="4596816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1973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1973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</a:pPr>
            <a:endParaRPr lang="en-US" altLang="zh-CN"/>
          </a:p>
          <a:p>
            <a:pPr marL="375818" lvl="0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</a:pPr>
            <a:endParaRPr lang="en-US" altLang="zh-CN"/>
          </a:p>
        </p:txBody>
      </p:sp>
      <p:graphicFrame>
        <p:nvGraphicFramePr>
          <p:cNvPr id="2085" name="Group 4"/>
          <p:cNvGraphicFramePr>
            <a:graphicFrameLocks noGrp="1"/>
          </p:cNvGraphicFramePr>
          <p:nvPr/>
        </p:nvGraphicFramePr>
        <p:xfrm>
          <a:off x="1670304" y="2087881"/>
          <a:ext cx="7516368" cy="4179844"/>
        </p:xfrm>
        <a:graphic>
          <a:graphicData uri="http://schemas.openxmlformats.org/drawingml/2006/table">
            <a:tbl>
              <a:tblPr/>
              <a:tblGrid>
                <a:gridCol w="2475877"/>
                <a:gridCol w="5040491"/>
              </a:tblGrid>
              <a:tr h="1005662">
                <a:tc>
                  <a:txBody>
                    <a:bodyPr vert="horz" wrap="square" lIns="100218" tIns="50109" rIns="100218" bIns="50109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endParaRPr sz="3200" b="1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 b="1">
                          <a:solidFill>
                            <a:schemeClr val="tx2"/>
                          </a:solidFill>
                        </a:rPr>
                        <a:t>调节与代偿</a:t>
                      </a:r>
                      <a:endParaRPr lang="zh-CN" altLang="en-US" sz="3200" b="1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635064">
                <a:tc rowSpan="5"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>
                          <a:solidFill>
                            <a:schemeClr val="tx2"/>
                          </a:solidFill>
                        </a:rPr>
                        <a:t>颅内压</a:t>
                      </a:r>
                      <a:endParaRPr lang="zh-CN" altLang="en-US" sz="3200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>
                          <a:solidFill>
                            <a:schemeClr val="tx2"/>
                          </a:solidFill>
                        </a:rPr>
                        <a:t>血压</a:t>
                      </a:r>
                      <a:endParaRPr lang="zh-CN" altLang="en-US" sz="3200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633324">
                <a:tc vMerge="1">
                  <a:txBody>
                    <a:bodyPr vert="horz" wrap="square"/>
                    <a:lstStyle/>
                    <a:p/>
                  </a:txBody>
                  <a:tcPr marL="100218" marR="100218" marT="50109" marB="50109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>
                          <a:solidFill>
                            <a:schemeClr val="tx2"/>
                          </a:solidFill>
                        </a:rPr>
                        <a:t>呼吸</a:t>
                      </a:r>
                      <a:endParaRPr lang="zh-CN" altLang="en-US" sz="3200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633324">
                <a:tc vMerge="1">
                  <a:txBody>
                    <a:bodyPr vert="horz" wrap="square"/>
                    <a:lstStyle/>
                    <a:p/>
                  </a:txBody>
                  <a:tcPr marL="100218" marR="100218" marT="50109" marB="50109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>
                          <a:solidFill>
                            <a:schemeClr val="tx2"/>
                          </a:solidFill>
                        </a:rPr>
                        <a:t>脑脊液</a:t>
                      </a:r>
                      <a:endParaRPr lang="zh-CN" altLang="en-US" sz="3200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635064">
                <a:tc vMerge="1">
                  <a:txBody>
                    <a:bodyPr vert="horz" wrap="square"/>
                    <a:lstStyle/>
                    <a:p/>
                  </a:txBody>
                  <a:tcPr marL="100218" marR="100218" marT="50109" marB="50109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>
                          <a:solidFill>
                            <a:schemeClr val="tx2"/>
                          </a:solidFill>
                        </a:rPr>
                        <a:t>血液</a:t>
                      </a:r>
                      <a:endParaRPr lang="zh-CN" altLang="en-US" sz="3200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633324">
                <a:tc vMerge="1">
                  <a:txBody>
                    <a:bodyPr vert="horz" wrap="square"/>
                    <a:lstStyle/>
                    <a:p/>
                  </a:txBody>
                  <a:tcPr marL="100218" marR="100218" marT="50109" marB="50109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100218" tIns="50109" rIns="100218" bIns="50109" anchor="ctr" anchorCtr="0"/>
                    <a:lstStyle>
                      <a:defPPr>
                        <a:defRPr lang="zh-CN"/>
                      </a:defPPr>
                      <a:lvl1pPr marL="0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501091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1002182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503274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2004365" indent="0" algn="l" defTabSz="100218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973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SzPct val="75000"/>
                        <a:buFont typeface="Wingdings" charset="2"/>
                      </a:pPr>
                      <a:r>
                        <a:rPr lang="zh-CN" altLang="en-US" sz="3507">
                          <a:solidFill>
                            <a:schemeClr val="tx2"/>
                          </a:solidFill>
                        </a:rPr>
                        <a:t>内容物</a:t>
                      </a:r>
                      <a:endParaRPr lang="zh-CN" altLang="en-US" sz="3200">
                        <a:solidFill>
                          <a:schemeClr val="tx2"/>
                        </a:solidFill>
                      </a:endParaRPr>
                    </a:p>
                  </a:txBody>
                  <a:tcPr marL="100218" marR="100218" marT="50109" marB="50109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6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sz="4861">
                <a:solidFill>
                  <a:srgbClr val="0000D1"/>
                </a:solidFill>
                <a:ea typeface="黑体" charset="-122"/>
              </a:rPr>
              <a:t>颅内压增高的临床表现</a:t>
            </a:r>
            <a:endParaRPr lang="zh-CN" altLang="en-US" sz="5261">
              <a:ea typeface="黑体" charset="-122"/>
            </a:endParaRPr>
          </a:p>
        </p:txBody>
      </p:sp>
      <p:sp>
        <p:nvSpPr>
          <p:cNvPr id="2107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sz="3746" b="1">
                <a:solidFill>
                  <a:srgbClr val="0000D1"/>
                </a:solidFill>
              </a:rPr>
              <a:t>三主征</a:t>
            </a:r>
            <a:r>
              <a:rPr lang="zh-CN" altLang="en-US" b="1">
                <a:solidFill>
                  <a:srgbClr val="0000D1"/>
                </a:solidFill>
              </a:rPr>
              <a:t>：头痛</a:t>
            </a:r>
            <a:endParaRPr lang="zh-CN" altLang="en-US" b="1"/>
          </a:p>
          <a:p>
            <a:pPr lvl="0" eaLnBrk="0" hangingPunct="0">
              <a:buNone/>
            </a:pPr>
            <a:r>
              <a:rPr lang="zh-CN" altLang="en-US" b="1">
                <a:solidFill>
                  <a:srgbClr val="0000D1"/>
                </a:solidFill>
              </a:rPr>
              <a:t>                 恶心呕吐 </a:t>
            </a:r>
            <a:endParaRPr lang="zh-CN" altLang="en-US" b="1"/>
          </a:p>
          <a:p>
            <a:pPr lvl="0" eaLnBrk="0" hangingPunct="0">
              <a:buNone/>
            </a:pPr>
            <a:r>
              <a:rPr lang="zh-CN" altLang="en-US" b="1">
                <a:solidFill>
                  <a:srgbClr val="0000D1"/>
                </a:solidFill>
              </a:rPr>
              <a:t>                 视乳头水肿</a:t>
            </a:r>
            <a:endParaRPr lang="zh-CN" altLang="en-US" b="1"/>
          </a:p>
          <a:p>
            <a:pPr lvl="0" eaLnBrk="0" hangingPunct="0"/>
            <a:r>
              <a:rPr lang="zh-CN" altLang="en-US" b="1">
                <a:solidFill>
                  <a:srgbClr val="0000D1"/>
                </a:solidFill>
              </a:rPr>
              <a:t>精神、意识障碍、生命体征变化</a:t>
            </a:r>
            <a:endParaRPr lang="zh-CN" altLang="en-US" b="1"/>
          </a:p>
          <a:p>
            <a:pPr lvl="0" eaLnBrk="0" hangingPunct="0"/>
            <a:r>
              <a:rPr lang="zh-CN" altLang="en-US" b="1">
                <a:solidFill>
                  <a:srgbClr val="0000D1"/>
                </a:solidFill>
              </a:rPr>
              <a:t>小儿头颅变化，头皮静脉怒张等</a:t>
            </a:r>
            <a:endParaRPr lang="zh-CN" altLang="en-US" b="1"/>
          </a:p>
          <a:p>
            <a:pPr lvl="0" eaLnBrk="0" hangingPunct="0"/>
            <a:endParaRPr lang="en-US" altLang="zh-CN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0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脑疝解剖学基础</a:t>
            </a:r>
            <a:endParaRPr lang="zh-CN" altLang="en-US"/>
          </a:p>
        </p:txBody>
      </p:sp>
      <p:sp>
        <p:nvSpPr>
          <p:cNvPr id="2111" name="Rectangle 3"/>
          <p:cNvSpPr/>
          <p:nvPr>
            <p:ph type="body" idx="4294967295"/>
          </p:nvPr>
        </p:nvSpPr>
        <p:spPr>
          <a:xfrm>
            <a:off x="334061" y="2087880"/>
            <a:ext cx="9021382" cy="425753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2330">
                <a:solidFill>
                  <a:srgbClr val="DC59D1"/>
                </a:solidFill>
              </a:rPr>
              <a:t> </a:t>
            </a:r>
            <a:r>
              <a:rPr lang="en-US" altLang="zh-CN" sz="2530">
                <a:solidFill>
                  <a:srgbClr val="0000D1"/>
                </a:solidFill>
              </a:rPr>
              <a:t>1.</a:t>
            </a:r>
            <a:r>
              <a:rPr lang="zh-CN" altLang="en-US" sz="2430">
                <a:solidFill>
                  <a:srgbClr val="0000D1"/>
                </a:solidFill>
              </a:rPr>
              <a:t>硬膜在颅腔 ：前后位形成大脑镰，水平位形成小脑幕，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  <a:buNone/>
            </a:pPr>
            <a:r>
              <a:rPr lang="zh-CN" altLang="en-US" sz="2430">
                <a:solidFill>
                  <a:srgbClr val="0000D1"/>
                </a:solidFill>
              </a:rPr>
              <a:t>     中间围成小脑幕切迹。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  <a:buNone/>
            </a:pPr>
            <a:r>
              <a:rPr lang="zh-CN" altLang="en-US" sz="2330">
                <a:solidFill>
                  <a:srgbClr val="0000D1"/>
                </a:solidFill>
              </a:rPr>
              <a:t>   大脑镰和小脑幕将颅腔分为：幕上腔：左右大脑半球，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  <a:buNone/>
            </a:pPr>
            <a:r>
              <a:rPr lang="zh-CN" altLang="en-US" sz="2330">
                <a:solidFill>
                  <a:srgbClr val="0000D1"/>
                </a:solidFill>
              </a:rPr>
              <a:t>                幕下腔：小脑，桥脑，延髓。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  <a:buNone/>
            </a:pPr>
            <a:r>
              <a:rPr lang="zh-CN" altLang="en-US" sz="2530">
                <a:solidFill>
                  <a:srgbClr val="0000D1"/>
                </a:solidFill>
              </a:rPr>
              <a:t>    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endParaRPr lang="en-US" altLang="zh-CN" sz="2630"/>
          </a:p>
        </p:txBody>
      </p:sp>
      <p:pic>
        <p:nvPicPr>
          <p:cNvPr id="2112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34061" y="4055707"/>
            <a:ext cx="3424123" cy="30326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3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5010912" y="3841700"/>
            <a:ext cx="4092245" cy="30900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6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脑疝解剖学基础</a:t>
            </a:r>
            <a:endParaRPr lang="zh-CN" altLang="en-US"/>
          </a:p>
        </p:txBody>
      </p:sp>
      <p:sp>
        <p:nvSpPr>
          <p:cNvPr id="2117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kumimoji="1" lang="en-US" altLang="zh-CN">
                <a:solidFill>
                  <a:srgbClr val="0000D1"/>
                </a:solidFill>
              </a:rPr>
              <a:t>2.</a:t>
            </a:r>
            <a:r>
              <a:rPr kumimoji="1" lang="zh-CN" altLang="en-US">
                <a:solidFill>
                  <a:srgbClr val="0000D1"/>
                </a:solidFill>
              </a:rPr>
              <a:t>小脑幕切迹附近的结构：</a:t>
            </a:r>
            <a:endParaRPr kumimoji="1" lang="zh-CN" altLang="en-US"/>
          </a:p>
          <a:p>
            <a:pPr lvl="0" eaLnBrk="0" hangingPunct="0">
              <a:buNone/>
            </a:pPr>
            <a:r>
              <a:rPr kumimoji="1" lang="zh-CN" altLang="en-US">
                <a:solidFill>
                  <a:srgbClr val="0000D1"/>
                </a:solidFill>
              </a:rPr>
              <a:t>       海马回，沟回，动眼神经，中脑。</a:t>
            </a:r>
            <a:endParaRPr kumimoji="1" lang="zh-CN" altLang="en-US"/>
          </a:p>
          <a:p>
            <a:pPr lvl="0" eaLnBrk="0" hangingPunct="0"/>
            <a:r>
              <a:rPr kumimoji="1" lang="en-US" altLang="zh-CN">
                <a:solidFill>
                  <a:srgbClr val="0000D1"/>
                </a:solidFill>
              </a:rPr>
              <a:t>3.</a:t>
            </a:r>
            <a:r>
              <a:rPr kumimoji="1" lang="zh-CN" altLang="en-US">
                <a:solidFill>
                  <a:srgbClr val="0000D1"/>
                </a:solidFill>
              </a:rPr>
              <a:t>枕骨大孔处：</a:t>
            </a:r>
            <a:endParaRPr kumimoji="1" lang="zh-CN" altLang="en-US"/>
          </a:p>
          <a:p>
            <a:pPr lvl="0" eaLnBrk="0" hangingPunct="0">
              <a:buNone/>
            </a:pPr>
            <a:r>
              <a:rPr kumimoji="1" lang="zh-CN" altLang="en-US">
                <a:solidFill>
                  <a:srgbClr val="0000D1"/>
                </a:solidFill>
              </a:rPr>
              <a:t>       脊髓续于延髓，</a:t>
            </a:r>
            <a:endParaRPr kumimoji="1" lang="zh-CN" altLang="en-US"/>
          </a:p>
          <a:p>
            <a:pPr lvl="0" eaLnBrk="0" hangingPunct="0">
              <a:buNone/>
            </a:pPr>
            <a:r>
              <a:rPr kumimoji="1" lang="zh-CN" altLang="en-US">
                <a:solidFill>
                  <a:srgbClr val="0000D1"/>
                </a:solidFill>
              </a:rPr>
              <a:t>     小脑扁桃体。 </a:t>
            </a:r>
            <a:endParaRPr kumimoji="1" lang="zh-CN" altLang="en-US"/>
          </a:p>
          <a:p>
            <a:pPr lvl="0" eaLnBrk="0" hangingPunct="0"/>
            <a:endParaRPr kumimoji="1" lang="zh-CN" altLang="en-US"/>
          </a:p>
          <a:p>
            <a:pPr lvl="0" eaLnBrk="0" hangingPunct="0"/>
            <a:endParaRPr lang="en-US" altLang="zh-CN"/>
          </a:p>
        </p:txBody>
      </p:sp>
      <p:pic>
        <p:nvPicPr>
          <p:cNvPr id="2118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5094427" y="3424124"/>
            <a:ext cx="4530699" cy="34102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1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脑疝形成的原因</a:t>
            </a:r>
            <a:endParaRPr lang="zh-CN" altLang="en-US"/>
          </a:p>
        </p:txBody>
      </p:sp>
      <p:sp>
        <p:nvSpPr>
          <p:cNvPr id="2122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概念：颅内病变引起颅内压达到一定程度时，可使部分脑组织通过孔隙发生移位，被挤入压力较低的部位，此即脑疝。 </a:t>
            </a:r>
            <a:endParaRPr lang="zh-CN" altLang="en-US"/>
          </a:p>
          <a:p>
            <a:pPr lvl="0" eaLnBrk="0" hangingPunct="0">
              <a:spcBef>
                <a:spcPct val="0"/>
              </a:spcBef>
              <a:buNone/>
            </a:pPr>
            <a:endParaRPr lang="zh-CN" altLang="en-US"/>
          </a:p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分类：小脑幕切迹疝（天幕裂孔疝或颞叶沟回疝），枕骨大孔疝，大脑镰下疝等。</a:t>
            </a:r>
            <a:endParaRPr lang="zh-CN" altLang="en-US"/>
          </a:p>
          <a:p>
            <a:pPr lvl="0" eaLnBrk="0" hangingPunct="0"/>
            <a:endParaRPr lang="zh-CN" altLang="en-US"/>
          </a:p>
          <a:p>
            <a:pPr lvl="0" eaLnBrk="0" hangingPunct="0"/>
            <a:endParaRPr lang="en-US" altLang="zh-CN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5" name="Rectangle 3"/>
          <p:cNvSpPr/>
          <p:nvPr>
            <p:ph type="body" idx="4294967295"/>
          </p:nvPr>
        </p:nvSpPr>
        <p:spPr>
          <a:xfrm>
            <a:off x="501091" y="668122"/>
            <a:ext cx="9190151" cy="601657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buNone/>
            </a:pPr>
            <a:r>
              <a:rPr lang="en-US" altLang="zh-CN">
                <a:solidFill>
                  <a:srgbClr val="0000D1"/>
                </a:solidFill>
              </a:rPr>
              <a:t>A</a:t>
            </a:r>
            <a:r>
              <a:rPr lang="zh-CN" altLang="en-US">
                <a:solidFill>
                  <a:srgbClr val="0000D1"/>
                </a:solidFill>
              </a:rPr>
              <a:t>：大脑镰下疝      </a:t>
            </a:r>
            <a:r>
              <a:rPr lang="en-US" altLang="zh-CN">
                <a:solidFill>
                  <a:srgbClr val="0000D1"/>
                </a:solidFill>
              </a:rPr>
              <a:t>B</a:t>
            </a:r>
            <a:r>
              <a:rPr lang="zh-CN" altLang="en-US">
                <a:solidFill>
                  <a:srgbClr val="0000D1"/>
                </a:solidFill>
              </a:rPr>
              <a:t>：颞叶沟回疝</a:t>
            </a:r>
            <a:endParaRPr lang="zh-CN" altLang="en-US"/>
          </a:p>
          <a:p>
            <a:pPr lvl="0" eaLnBrk="0" hangingPunct="0">
              <a:buNone/>
            </a:pPr>
            <a:r>
              <a:rPr lang="en-US" altLang="zh-CN">
                <a:solidFill>
                  <a:srgbClr val="0000D1"/>
                </a:solidFill>
              </a:rPr>
              <a:t>C</a:t>
            </a:r>
            <a:r>
              <a:rPr lang="zh-CN" altLang="en-US">
                <a:solidFill>
                  <a:srgbClr val="0000D1"/>
                </a:solidFill>
              </a:rPr>
              <a:t>：枕骨大孔疝      </a:t>
            </a:r>
            <a:r>
              <a:rPr lang="en-US" altLang="zh-CN">
                <a:solidFill>
                  <a:srgbClr val="0000D1"/>
                </a:solidFill>
              </a:rPr>
              <a:t>D:   </a:t>
            </a:r>
            <a:r>
              <a:rPr lang="zh-CN" altLang="en-US">
                <a:solidFill>
                  <a:srgbClr val="0000D1"/>
                </a:solidFill>
              </a:rPr>
              <a:t>脑膨出</a:t>
            </a:r>
            <a:endParaRPr lang="zh-CN" altLang="en-US"/>
          </a:p>
        </p:txBody>
      </p:sp>
      <p:pic>
        <p:nvPicPr>
          <p:cNvPr id="2126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1336243" y="2004365"/>
            <a:ext cx="5887821" cy="491695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9" name="Picture 4"/>
          <p:cNvPicPr/>
          <p:nvPr/>
        </p:nvPicPr>
        <p:blipFill>
          <a:blip r:embed="rId2"/>
          <a:srcRect l="1389" r="4323" b="12200"/>
          <a:stretch>
            <a:fillRect/>
          </a:stretch>
        </p:blipFill>
        <p:spPr>
          <a:xfrm>
            <a:off x="5094427" y="835152"/>
            <a:ext cx="4676851" cy="30604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0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0D1"/>
                </a:solidFill>
              </a:rPr>
              <a:t>脑疝形成的机制</a:t>
            </a:r>
            <a:endParaRPr lang="zh-CN" altLang="en-US"/>
          </a:p>
        </p:txBody>
      </p:sp>
      <p:sp>
        <p:nvSpPr>
          <p:cNvPr id="2131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en-US" altLang="zh-CN" sz="2330">
                <a:solidFill>
                  <a:srgbClr val="0000D1"/>
                </a:solidFill>
              </a:rPr>
              <a:t>1.</a:t>
            </a:r>
            <a:r>
              <a:rPr lang="zh-CN" altLang="en-US" sz="2430">
                <a:solidFill>
                  <a:srgbClr val="0000D1"/>
                </a:solidFill>
              </a:rPr>
              <a:t>颅腔内容物体积增大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zh-CN" altLang="en-US" sz="2530">
                <a:solidFill>
                  <a:srgbClr val="0000D1"/>
                </a:solidFill>
              </a:rPr>
              <a:t>脑组织体积增大（脑水肿）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en-US" altLang="zh-CN" sz="2330">
                <a:solidFill>
                  <a:srgbClr val="0000D1"/>
                </a:solidFill>
              </a:rPr>
              <a:t>2.</a:t>
            </a:r>
            <a:r>
              <a:rPr lang="zh-CN" altLang="en-US" sz="2430">
                <a:solidFill>
                  <a:srgbClr val="0000D1"/>
                </a:solidFill>
              </a:rPr>
              <a:t>颅内血容量增加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zh-CN" altLang="en-US" sz="2330">
                <a:solidFill>
                  <a:srgbClr val="0000D1"/>
                </a:solidFill>
              </a:rPr>
              <a:t>回流受阻，过度灌注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zh-CN" altLang="en-US" sz="2530">
                <a:solidFill>
                  <a:srgbClr val="0000D1"/>
                </a:solidFill>
              </a:rPr>
              <a:t>  </a:t>
            </a:r>
            <a:r>
              <a:rPr lang="en-US" altLang="zh-CN" sz="2330">
                <a:solidFill>
                  <a:srgbClr val="0000D1"/>
                </a:solidFill>
              </a:rPr>
              <a:t>3.</a:t>
            </a:r>
            <a:r>
              <a:rPr lang="zh-CN" altLang="en-US" sz="2330">
                <a:solidFill>
                  <a:srgbClr val="0000D1"/>
                </a:solidFill>
              </a:rPr>
              <a:t>颅内脑脊液增加 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zh-CN" altLang="en-US" sz="2430">
                <a:solidFill>
                  <a:srgbClr val="0000D1"/>
                </a:solidFill>
              </a:rPr>
              <a:t>（脑积水）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en-US" altLang="zh-CN" sz="2530">
                <a:solidFill>
                  <a:srgbClr val="0000D1"/>
                </a:solidFill>
              </a:rPr>
              <a:t>4.</a:t>
            </a:r>
            <a:r>
              <a:rPr lang="zh-CN" altLang="en-US" sz="2430">
                <a:solidFill>
                  <a:srgbClr val="0000D1"/>
                </a:solidFill>
              </a:rPr>
              <a:t>颅内压力分布不均 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en-US" altLang="zh-CN" sz="2530">
                <a:solidFill>
                  <a:srgbClr val="0000D1"/>
                </a:solidFill>
              </a:rPr>
              <a:t>5.</a:t>
            </a:r>
            <a:r>
              <a:rPr lang="zh-CN" altLang="en-US" sz="2330">
                <a:solidFill>
                  <a:srgbClr val="0000D1"/>
                </a:solidFill>
              </a:rPr>
              <a:t>颅内占位性病变 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zh-CN" altLang="en-US" sz="2530">
                <a:solidFill>
                  <a:srgbClr val="0000D1"/>
                </a:solidFill>
              </a:rPr>
              <a:t>如：脑肿瘤 颅内血肿 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r>
              <a:rPr lang="zh-CN" altLang="en-US" sz="2530">
                <a:solidFill>
                  <a:srgbClr val="0000D1"/>
                </a:solidFill>
              </a:rPr>
              <a:t>     脑脓肿</a:t>
            </a: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endParaRPr lang="zh-CN" altLang="en-US" sz="2630"/>
          </a:p>
          <a:p>
            <a:pPr lvl="0" eaLnBrk="0" hangingPunct="0">
              <a:lnSpc>
                <a:spcPct val="90000"/>
              </a:lnSpc>
            </a:pPr>
            <a:endParaRPr lang="en-US" altLang="zh-CN" sz="2630"/>
          </a:p>
        </p:txBody>
      </p:sp>
      <p:pic>
        <p:nvPicPr>
          <p:cNvPr id="2132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5094427" y="4092245"/>
            <a:ext cx="4593336" cy="30657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5" name="Rectangle 2"/>
          <p:cNvSpPr/>
          <p:nvPr>
            <p:ph type="title" idx="4294967295"/>
          </p:nvPr>
        </p:nvSpPr>
        <p:spPr>
          <a:xfrm>
            <a:off x="332321" y="831672"/>
            <a:ext cx="8770834" cy="100392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en-US" altLang="zh-CN" sz="5718">
                <a:solidFill>
                  <a:srgbClr val="DC59D1"/>
                </a:solidFill>
              </a:rPr>
              <a:t> </a:t>
            </a:r>
            <a:br>
              <a:rPr lang="en-US" altLang="zh-CN" sz="5718">
                <a:solidFill>
                  <a:srgbClr val="DC59D1"/>
                </a:solidFill>
              </a:rPr>
            </a:br>
            <a:br>
              <a:rPr lang="en-US" altLang="zh-CN" sz="5718">
                <a:solidFill>
                  <a:srgbClr val="DC59D1"/>
                </a:solidFill>
              </a:rPr>
            </a:br>
            <a:r>
              <a:rPr lang="zh-CN" altLang="en-US" sz="3984">
                <a:solidFill>
                  <a:srgbClr val="DC59D1"/>
                </a:solidFill>
              </a:rPr>
              <a:t>小脑幕切迹疝</a:t>
            </a:r>
            <a:r>
              <a:rPr lang="zh-CN" altLang="en-US">
                <a:solidFill>
                  <a:srgbClr val="DC59D1"/>
                </a:solidFill>
              </a:rPr>
              <a:t>病理生理</a:t>
            </a:r>
            <a:br>
              <a:rPr lang="zh-CN" altLang="en-US">
                <a:solidFill>
                  <a:srgbClr val="DC59D1"/>
                </a:solidFill>
              </a:rPr>
            </a:br>
            <a:br>
              <a:rPr lang="zh-CN" altLang="en-US" sz="5618">
                <a:solidFill>
                  <a:srgbClr val="DC59D1"/>
                </a:solidFill>
              </a:rPr>
            </a:br>
            <a:endParaRPr lang="zh-CN" altLang="en-US" sz="5918">
              <a:solidFill>
                <a:schemeClr val="hlink"/>
              </a:solidFill>
            </a:endParaRPr>
          </a:p>
        </p:txBody>
      </p:sp>
      <p:sp>
        <p:nvSpPr>
          <p:cNvPr id="2136" name="Rectangle 3"/>
          <p:cNvSpPr/>
          <p:nvPr>
            <p:ph type="body" idx="4294967295"/>
          </p:nvPr>
        </p:nvSpPr>
        <p:spPr>
          <a:xfrm>
            <a:off x="584606" y="1336244"/>
            <a:ext cx="8936126" cy="517794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buNone/>
            </a:pPr>
            <a:endParaRPr lang="en-US" altLang="zh-CN"/>
          </a:p>
          <a:p>
            <a:pPr lvl="0" eaLnBrk="0" hangingPunct="0">
              <a:buNone/>
            </a:pPr>
            <a:r>
              <a:rPr lang="en-US" altLang="zh-CN">
                <a:solidFill>
                  <a:srgbClr val="0000D1"/>
                </a:solidFill>
              </a:rPr>
              <a:t>(1)</a:t>
            </a:r>
            <a:r>
              <a:rPr lang="zh-CN" altLang="en-US">
                <a:solidFill>
                  <a:srgbClr val="0000D1"/>
                </a:solidFill>
              </a:rPr>
              <a:t>动眼神经损害：沟回直接压迫动眼神经及起血管压迫大脑后动脉，使其与小脑上动脉间的动眼神经受压，脑干移位，动眼神经受到牵拉 ，引起瞳孔散大。</a:t>
            </a:r>
            <a:endParaRPr lang="zh-CN" altLang="en-US"/>
          </a:p>
          <a:p>
            <a:pPr lvl="0" eaLnBrk="0" hangingPunct="0">
              <a:buNone/>
            </a:pPr>
            <a:r>
              <a:rPr lang="en-US" altLang="zh-CN">
                <a:solidFill>
                  <a:srgbClr val="0000D1"/>
                </a:solidFill>
              </a:rPr>
              <a:t>(2)</a:t>
            </a:r>
            <a:r>
              <a:rPr lang="zh-CN" altLang="en-US">
                <a:solidFill>
                  <a:srgbClr val="0000D1"/>
                </a:solidFill>
              </a:rPr>
              <a:t>脑干变化：脑干变形移位；脑干缺血、水肿、出血</a:t>
            </a:r>
            <a:endParaRPr lang="zh-CN" altLang="en-US"/>
          </a:p>
          <a:p>
            <a:pPr lvl="0" eaLnBrk="0" hangingPunct="0"/>
            <a:endParaRPr lang="en-US" altLang="zh-CN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9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sz="3984">
                <a:solidFill>
                  <a:srgbClr val="DC59D1"/>
                </a:solidFill>
              </a:rPr>
              <a:t>小脑幕切迹疝</a:t>
            </a:r>
            <a:r>
              <a:rPr kumimoji="1" lang="zh-CN" altLang="en-US" sz="4184">
                <a:solidFill>
                  <a:srgbClr val="DC59D1"/>
                </a:solidFill>
              </a:rPr>
              <a:t>病理生理</a:t>
            </a:r>
            <a:endParaRPr kumimoji="1" lang="zh-CN" altLang="en-US" sz="4384">
              <a:solidFill>
                <a:schemeClr val="hlink"/>
              </a:solidFill>
            </a:endParaRPr>
          </a:p>
        </p:txBody>
      </p:sp>
      <p:sp>
        <p:nvSpPr>
          <p:cNvPr id="2140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Tx/>
              <a:buNone/>
            </a:pPr>
            <a:endParaRPr kumimoji="1" lang="en-US" altLang="zh-CN">
              <a:solidFill>
                <a:schemeClr val="hlink"/>
              </a:solidFill>
            </a:endParaRPr>
          </a:p>
          <a:p>
            <a:pPr lvl="0" eaLnBrk="0" hangingPunct="0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Tx/>
              <a:buNone/>
            </a:pPr>
            <a:r>
              <a:rPr kumimoji="1" lang="zh-CN" altLang="en-US">
                <a:solidFill>
                  <a:srgbClr val="0000D1"/>
                </a:solidFill>
              </a:rPr>
              <a:t>（</a:t>
            </a:r>
            <a:r>
              <a:rPr kumimoji="1" lang="en-US" altLang="zh-CN">
                <a:solidFill>
                  <a:srgbClr val="0000D1"/>
                </a:solidFill>
              </a:rPr>
              <a:t>3</a:t>
            </a:r>
            <a:r>
              <a:rPr kumimoji="1" lang="zh-CN" altLang="en-US">
                <a:solidFill>
                  <a:srgbClr val="0000D1"/>
                </a:solidFill>
              </a:rPr>
              <a:t>） 脑脊液循环障碍：脑池阻塞；中脑导</a:t>
            </a:r>
            <a:endParaRPr kumimoji="1" lang="zh-CN" altLang="en-US"/>
          </a:p>
          <a:p>
            <a:pPr lvl="0" eaLnBrk="0" hangingPunct="0">
              <a:buNone/>
            </a:pPr>
            <a:r>
              <a:rPr kumimoji="1" lang="zh-CN" altLang="en-US">
                <a:solidFill>
                  <a:srgbClr val="0000D1"/>
                </a:solidFill>
              </a:rPr>
              <a:t>           水管闭塞。</a:t>
            </a:r>
            <a:endParaRPr kumimoji="1" lang="zh-CN" altLang="en-US"/>
          </a:p>
          <a:p>
            <a:pPr lvl="0" eaLnBrk="0" hangingPunct="0">
              <a:buNone/>
            </a:pPr>
            <a:r>
              <a:rPr kumimoji="1" lang="zh-CN" altLang="en-US">
                <a:solidFill>
                  <a:srgbClr val="0000D1"/>
                </a:solidFill>
              </a:rPr>
              <a:t>（</a:t>
            </a:r>
            <a:r>
              <a:rPr kumimoji="1" lang="en-US" altLang="zh-CN">
                <a:solidFill>
                  <a:srgbClr val="0000D1"/>
                </a:solidFill>
              </a:rPr>
              <a:t>4</a:t>
            </a:r>
            <a:r>
              <a:rPr kumimoji="1" lang="zh-CN" altLang="en-US">
                <a:solidFill>
                  <a:srgbClr val="0000D1"/>
                </a:solidFill>
              </a:rPr>
              <a:t>）疝出脑组织：充血、水肿</a:t>
            </a:r>
            <a:endParaRPr kumimoji="1" lang="zh-CN" altLang="en-US"/>
          </a:p>
          <a:p>
            <a:pPr lvl="0" eaLnBrk="0" hangingPunct="0">
              <a:buNone/>
            </a:pPr>
            <a:r>
              <a:rPr kumimoji="1" lang="zh-CN" altLang="en-US">
                <a:solidFill>
                  <a:srgbClr val="0000D1"/>
                </a:solidFill>
              </a:rPr>
              <a:t>（</a:t>
            </a:r>
            <a:r>
              <a:rPr kumimoji="1" lang="en-US" altLang="zh-CN">
                <a:solidFill>
                  <a:srgbClr val="0000D1"/>
                </a:solidFill>
              </a:rPr>
              <a:t>5</a:t>
            </a:r>
            <a:r>
              <a:rPr kumimoji="1" lang="zh-CN" altLang="en-US">
                <a:solidFill>
                  <a:srgbClr val="0000D1"/>
                </a:solidFill>
              </a:rPr>
              <a:t>）枕叶坏死：后交通或大脑后动脉受压牵拉引 起。</a:t>
            </a:r>
            <a:endParaRPr kumimoji="1" lang="zh-CN" altLang="en-US"/>
          </a:p>
          <a:p>
            <a:pPr lvl="0" eaLnBrk="0" hangingPunct="0">
              <a:buChar char="•"/>
            </a:pPr>
            <a:endParaRPr lang="en-US" altLang="zh-CN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3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0D1"/>
                </a:solidFill>
              </a:rPr>
              <a:t>脑疝的先兆表现和生命体征改变</a:t>
            </a:r>
            <a:r>
              <a:rPr lang="zh-CN" altLang="en-US" sz="5161">
                <a:solidFill>
                  <a:srgbClr val="0000D1"/>
                </a:solidFill>
              </a:rPr>
              <a:t> </a:t>
            </a:r>
            <a:endParaRPr lang="zh-CN" altLang="en-US"/>
          </a:p>
        </p:txBody>
      </p:sp>
      <p:sp>
        <p:nvSpPr>
          <p:cNvPr id="2144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marL="668122" lvl="0" indent="-668122" eaLnBrk="0" hangingPunct="0">
              <a:lnSpc>
                <a:spcPct val="85000"/>
              </a:lnSpc>
              <a:buNone/>
            </a:pPr>
            <a:r>
              <a:rPr lang="zh-CN" altLang="en-US" sz="2330">
                <a:solidFill>
                  <a:srgbClr val="DC59D1"/>
                </a:solidFill>
              </a:rPr>
              <a:t>小脑幕切迹疝</a:t>
            </a:r>
            <a:r>
              <a:rPr lang="en-US" altLang="zh-CN" sz="2430">
                <a:solidFill>
                  <a:srgbClr val="DC59D1"/>
                </a:solidFill>
              </a:rPr>
              <a:t>:</a:t>
            </a:r>
            <a:endParaRPr lang="en-US" altLang="zh-CN" sz="3069"/>
          </a:p>
          <a:p>
            <a:pPr marL="668122" lvl="0" indent="-668122" eaLnBrk="0" hangingPunct="0">
              <a:lnSpc>
                <a:spcPct val="85000"/>
              </a:lnSpc>
              <a:buNone/>
            </a:pPr>
            <a:r>
              <a:rPr lang="en-US" altLang="zh-CN" sz="2969">
                <a:solidFill>
                  <a:srgbClr val="0000D1"/>
                </a:solidFill>
              </a:rPr>
              <a:t>1.</a:t>
            </a:r>
            <a:r>
              <a:rPr lang="zh-CN" altLang="en-US" sz="2869">
                <a:solidFill>
                  <a:srgbClr val="0000D1"/>
                </a:solidFill>
              </a:rPr>
              <a:t>颅内压增高症状：剧烈头痛，频繁呕 吐，烦躁不安。</a:t>
            </a:r>
            <a:endParaRPr lang="zh-CN" altLang="en-US" sz="3069"/>
          </a:p>
          <a:p>
            <a:pPr marL="668122" lvl="0" indent="-668122" eaLnBrk="0" hangingPunct="0">
              <a:lnSpc>
                <a:spcPct val="85000"/>
              </a:lnSpc>
              <a:buNone/>
            </a:pPr>
            <a:endParaRPr lang="zh-CN" altLang="en-US" sz="3069"/>
          </a:p>
          <a:p>
            <a:pPr marL="668122" lvl="0" indent="-668122" eaLnBrk="0" hangingPunct="0">
              <a:lnSpc>
                <a:spcPct val="85000"/>
              </a:lnSpc>
              <a:buNone/>
            </a:pPr>
            <a:r>
              <a:rPr lang="en-US" altLang="zh-CN" sz="2869">
                <a:solidFill>
                  <a:srgbClr val="0000D1"/>
                </a:solidFill>
              </a:rPr>
              <a:t>2. </a:t>
            </a:r>
            <a:r>
              <a:rPr lang="zh-CN" altLang="en-US" sz="2869">
                <a:solidFill>
                  <a:srgbClr val="0000D1"/>
                </a:solidFill>
              </a:rPr>
              <a:t>意识改变：嗜睡 → 浅昏迷 → 昏迷</a:t>
            </a:r>
            <a:endParaRPr lang="zh-CN" altLang="en-US" sz="3069"/>
          </a:p>
          <a:p>
            <a:pPr marL="668122" lvl="0" indent="-668122" eaLnBrk="0" hangingPunct="0">
              <a:buNone/>
            </a:pPr>
            <a:endParaRPr lang="zh-CN" altLang="en-US" sz="3069"/>
          </a:p>
          <a:p>
            <a:pPr marL="668122" lvl="0" indent="-668122" eaLnBrk="0" hangingPunct="0">
              <a:buNone/>
            </a:pPr>
            <a:r>
              <a:rPr lang="en-US" altLang="zh-CN" sz="2769">
                <a:solidFill>
                  <a:srgbClr val="0000D1"/>
                </a:solidFill>
              </a:rPr>
              <a:t>3.</a:t>
            </a:r>
            <a:r>
              <a:rPr lang="zh-CN" altLang="en-US" sz="2769">
                <a:solidFill>
                  <a:srgbClr val="0000D1"/>
                </a:solidFill>
              </a:rPr>
              <a:t>瞳孔改变：开始：略小，光反射迟钝→随后：散大，略不规则，直接或间接反射消失</a:t>
            </a:r>
            <a:r>
              <a:rPr lang="en-US" altLang="zh-CN" sz="2969">
                <a:solidFill>
                  <a:srgbClr val="0000D1"/>
                </a:solidFill>
              </a:rPr>
              <a:t>,</a:t>
            </a:r>
            <a:r>
              <a:rPr lang="zh-CN" altLang="en-US" sz="2669">
                <a:solidFill>
                  <a:srgbClr val="0000D1"/>
                </a:solidFill>
              </a:rPr>
              <a:t>眼睑下垂，眼球外斜→晚期：双侧瞳孔散大，眼球固定</a:t>
            </a:r>
            <a:endParaRPr lang="zh-CN" altLang="en-US" sz="3069"/>
          </a:p>
          <a:p>
            <a:pPr marL="668122" lvl="0" indent="-668122" eaLnBrk="0" hangingPunct="0">
              <a:lnSpc>
                <a:spcPct val="90000"/>
              </a:lnSpc>
            </a:pPr>
            <a:endParaRPr lang="en-US" altLang="zh-CN" sz="3069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7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0D1"/>
                </a:solidFill>
              </a:rPr>
              <a:t>脑疝的先兆表现和生命体征改变</a:t>
            </a:r>
            <a:endParaRPr lang="zh-CN" altLang="en-US" b="1"/>
          </a:p>
        </p:txBody>
      </p:sp>
      <p:sp>
        <p:nvSpPr>
          <p:cNvPr id="2148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1" eaLnBrk="0" hangingPunct="0">
              <a:lnSpc>
                <a:spcPct val="85000"/>
              </a:lnSpc>
              <a:buNone/>
            </a:pPr>
            <a:r>
              <a:rPr lang="zh-CN" altLang="en-US" sz="2230">
                <a:solidFill>
                  <a:srgbClr val="DC59D1"/>
                </a:solidFill>
              </a:rPr>
              <a:t>小脑幕切迹疝</a:t>
            </a:r>
            <a:r>
              <a:rPr lang="en-US" altLang="zh-CN" sz="2430">
                <a:solidFill>
                  <a:srgbClr val="DC59D1"/>
                </a:solidFill>
              </a:rPr>
              <a:t>:</a:t>
            </a:r>
            <a:endParaRPr lang="en-US" altLang="zh-CN" sz="3507"/>
          </a:p>
          <a:p>
            <a:pPr lvl="1" eaLnBrk="0" hangingPunct="0">
              <a:lnSpc>
                <a:spcPct val="85000"/>
              </a:lnSpc>
              <a:buNone/>
            </a:pPr>
            <a:r>
              <a:rPr lang="en-US" altLang="zh-CN" sz="3107">
                <a:solidFill>
                  <a:srgbClr val="0000D1"/>
                </a:solidFill>
              </a:rPr>
              <a:t>4. </a:t>
            </a:r>
            <a:r>
              <a:rPr lang="zh-CN" altLang="en-US" sz="3407">
                <a:solidFill>
                  <a:srgbClr val="0000D1"/>
                </a:solidFill>
              </a:rPr>
              <a:t>运动障碍：对侧肢体活动减少→ 消失→ 四肢肌力减退，肌张力增高→去大脑强直</a:t>
            </a:r>
            <a:endParaRPr lang="zh-CN" altLang="en-US" sz="3507"/>
          </a:p>
          <a:p>
            <a:pPr lvl="1" eaLnBrk="0" hangingPunct="0">
              <a:lnSpc>
                <a:spcPct val="85000"/>
              </a:lnSpc>
              <a:buNone/>
            </a:pPr>
            <a:endParaRPr lang="zh-CN" altLang="en-US" sz="3507"/>
          </a:p>
          <a:p>
            <a:pPr lvl="1" eaLnBrk="0" hangingPunct="0">
              <a:lnSpc>
                <a:spcPct val="85000"/>
              </a:lnSpc>
              <a:buNone/>
            </a:pPr>
            <a:r>
              <a:rPr lang="en-US" altLang="zh-CN" sz="3407">
                <a:solidFill>
                  <a:srgbClr val="0000D1"/>
                </a:solidFill>
              </a:rPr>
              <a:t>5 .</a:t>
            </a:r>
            <a:r>
              <a:rPr lang="zh-CN" altLang="en-US" sz="3107">
                <a:solidFill>
                  <a:srgbClr val="0000D1"/>
                </a:solidFill>
              </a:rPr>
              <a:t>生命体征紊乱：脉搏、呼吸稍慢→ 脉搏、呼吸慢，血压、体温高→潮式呼吸，脉搏频弱，血压、体温下降→呼吸、心跳停止</a:t>
            </a:r>
            <a:endParaRPr lang="zh-CN" altLang="en-US" sz="3507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3" name="New shape"/>
          <p:cNvSpPr/>
          <p:nvPr/>
        </p:nvSpPr>
        <p:spPr>
          <a:xfrm>
            <a:off x="0" y="0"/>
            <a:ext cx="10021824" cy="751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脑疝的先兆表现和生命体征改变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3．脑脊液分流术：适用于有脑积水的病人，根据具体情况及条件可选用①脑室脑池分流术；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96 kPa （相当200mm水柱）时，称为颅内压增高。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观察生命体征：血压升高、脉搏变慢有时达40一50次／分，呼吸深慢，是颅内压增高的早期症状。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术,枕骨大孔疝时可作枕下减压术。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呼吸停止应迅速进行气管插管，给予呼吸机进行人工吸氧。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这种减压术常造成脑组织的大量膨出，对脑的功能损害较大，故非迫不得已不宜采用。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但这只能作为一种最后的方法来考虑。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发现脑疝先兆的症状．应立即告知医生，同时予脱水药物(20％甘露醇)快速滴入，以降低颅内压力。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发现脑疝先兆的症状．应立即告知医生，同时予脱水药物(20％甘露醇)快速滴入，以降低颅内压力。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头部放置冰袋或冰帽，以防止脑水肿。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病理生理：延髓受压；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术,枕骨大孔疝时可作枕下减压术。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C：枕骨大孔疝      D:   脑膨出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呼吸停止应迅速进行气管插管，给予呼吸机进行人工吸氧。</a:t>
            </a:r>
          </a:p>
        </p:txBody>
      </p:sp>
      <p:pic>
        <p:nvPicPr>
          <p:cNvPr id="215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21824" cy="7516368"/>
          </a:xfrm>
          <a:prstGeom prst="rect">
            <a:avLst/>
          </a:prstGeom>
        </p:spPr>
      </p:pic>
      <p:sp>
        <p:nvSpPr>
          <p:cNvPr id="2151" name="Rectangle 2"/>
          <p:cNvSpPr/>
          <p:nvPr>
            <p:ph type="title" idx="4294967295"/>
          </p:nvPr>
        </p:nvSpPr>
        <p:spPr>
          <a:xfrm>
            <a:off x="330581" y="668122"/>
            <a:ext cx="9360662" cy="74989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sz="4084">
                <a:solidFill>
                  <a:srgbClr val="DC59D1"/>
                </a:solidFill>
              </a:rPr>
              <a:t>二、枕骨大孔疝</a:t>
            </a:r>
            <a:endParaRPr lang="zh-CN" altLang="en-US" sz="4384">
              <a:solidFill>
                <a:schemeClr val="hlink"/>
              </a:solidFill>
            </a:endParaRPr>
          </a:p>
        </p:txBody>
      </p:sp>
      <p:sp>
        <p:nvSpPr>
          <p:cNvPr id="2152" name="Rectangle 3"/>
          <p:cNvSpPr/>
          <p:nvPr>
            <p:ph type="body" idx="4294967295"/>
          </p:nvPr>
        </p:nvSpPr>
        <p:spPr>
          <a:xfrm>
            <a:off x="330581" y="1419758"/>
            <a:ext cx="9360662" cy="526493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algn="ctr" eaLnBrk="0" hangingPunct="0">
              <a:buNone/>
            </a:pPr>
            <a:endParaRPr lang="en-US" altLang="zh-CN" sz="4822">
              <a:solidFill>
                <a:schemeClr val="hlink"/>
              </a:solidFill>
            </a:endParaRPr>
          </a:p>
          <a:p>
            <a:pPr lvl="0" eaLnBrk="0" hangingPunct="0">
              <a:buNone/>
            </a:pPr>
            <a:r>
              <a:rPr lang="en-US" altLang="zh-CN" sz="4184">
                <a:solidFill>
                  <a:srgbClr val="DC59D1"/>
                </a:solidFill>
              </a:rPr>
              <a:t> </a:t>
            </a:r>
            <a:r>
              <a:rPr lang="zh-CN" altLang="en-US" sz="3984">
                <a:solidFill>
                  <a:srgbClr val="DC59D1"/>
                </a:solidFill>
              </a:rPr>
              <a:t>病理生理：</a:t>
            </a:r>
            <a:r>
              <a:rPr lang="zh-CN" altLang="en-US">
                <a:solidFill>
                  <a:srgbClr val="0000D1"/>
                </a:solidFill>
              </a:rPr>
              <a:t>延髓受压；</a:t>
            </a:r>
            <a:r>
              <a:rPr lang="en-US" altLang="zh-CN">
                <a:solidFill>
                  <a:srgbClr val="0000D1"/>
                </a:solidFill>
              </a:rPr>
              <a:t>CSF</a:t>
            </a:r>
            <a:r>
              <a:rPr lang="zh-CN" altLang="en-US">
                <a:solidFill>
                  <a:srgbClr val="0000D1"/>
                </a:solidFill>
              </a:rPr>
              <a:t>循环障碍；疝出组织改变</a:t>
            </a:r>
            <a:endParaRPr lang="zh-CN" altLang="en-US"/>
          </a:p>
          <a:p>
            <a:pPr lvl="0" eaLnBrk="0" hangingPunct="0">
              <a:buNone/>
            </a:pPr>
            <a:r>
              <a:rPr lang="zh-CN" altLang="en-US" sz="4084">
                <a:solidFill>
                  <a:srgbClr val="DC59D1"/>
                </a:solidFill>
              </a:rPr>
              <a:t> </a:t>
            </a:r>
            <a:endParaRPr lang="zh-CN" altLang="en-US"/>
          </a:p>
          <a:p>
            <a:pPr lvl="0" eaLnBrk="0" hangingPunct="0">
              <a:spcBef>
                <a:spcPct val="50000"/>
              </a:spcBef>
              <a:buNone/>
            </a:pPr>
            <a:r>
              <a:rPr lang="zh-CN" altLang="en-US" sz="3746">
                <a:solidFill>
                  <a:srgbClr val="0000D1"/>
                </a:solidFill>
              </a:rPr>
              <a:t>  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5" name="Rectangle 2"/>
          <p:cNvSpPr/>
          <p:nvPr>
            <p:ph type="title" idx="4294967295"/>
          </p:nvPr>
        </p:nvSpPr>
        <p:spPr>
          <a:xfrm>
            <a:off x="330581" y="668122"/>
            <a:ext cx="9360662" cy="125272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10021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22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0D1"/>
                </a:solidFill>
              </a:rPr>
              <a:t>脑疝的先兆表现和生命体征改变</a:t>
            </a:r>
            <a:endParaRPr lang="zh-CN" altLang="en-US" b="1"/>
          </a:p>
        </p:txBody>
      </p:sp>
      <p:sp>
        <p:nvSpPr>
          <p:cNvPr id="2156" name="Rectangle 3"/>
          <p:cNvSpPr/>
          <p:nvPr>
            <p:ph type="body" idx="4294967295"/>
          </p:nvPr>
        </p:nvSpPr>
        <p:spPr>
          <a:xfrm>
            <a:off x="330581" y="2087880"/>
            <a:ext cx="9360662" cy="459681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5818" indent="-375818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charset="2"/>
              <a:buChar char="v"/>
              <a:defRPr kumimoji="0" lang="zh-CN" altLang="en-US" sz="3507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814273" indent="-313182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charset="2"/>
              <a:buChar char=""/>
              <a:defRPr kumimoji="0" lang="zh-CN" altLang="en-US" sz="3069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252728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630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753819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Char char="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254910" indent="-250546" algn="l" defTabSz="10021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charset="2"/>
              <a:buChar char="v"/>
              <a:defRPr kumimoji="0" lang="zh-CN" altLang="en-US" sz="2192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>
                <a:solidFill>
                  <a:srgbClr val="0000D1"/>
                </a:solidFill>
              </a:rPr>
              <a:t>枕骨大孔疝</a:t>
            </a:r>
            <a:r>
              <a:rPr lang="en-US" altLang="zh-CN">
                <a:solidFill>
                  <a:srgbClr val="0000D1"/>
                </a:solidFill>
              </a:rPr>
              <a:t>:</a:t>
            </a:r>
            <a:endParaRPr lang="en-US" altLang="zh-CN"/>
          </a:p>
          <a:p>
            <a:pPr lvl="0" eaLnBrk="0" hangingPunct="0">
              <a:lnSpc>
                <a:spcPct val="90000"/>
              </a:lnSpc>
            </a:pPr>
            <a:r>
              <a:rPr lang="en-US" altLang="zh-CN" sz="3546">
                <a:solidFill>
                  <a:srgbClr val="0000D1"/>
                </a:solidFill>
              </a:rPr>
              <a:t>1. </a:t>
            </a:r>
            <a:r>
              <a:rPr lang="zh-CN" altLang="en-US" sz="3546">
                <a:solidFill>
                  <a:srgbClr val="0000D1"/>
                </a:solidFill>
              </a:rPr>
              <a:t>症状往往不典型，枕下疼痛、颈项强直颅内压增高</a:t>
            </a:r>
            <a:endParaRPr lang="zh-CN" altLang="en-US" sz="3946"/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3746">
                <a:solidFill>
                  <a:srgbClr val="0000D1"/>
                </a:solidFill>
              </a:rPr>
              <a:t>2. </a:t>
            </a:r>
            <a:r>
              <a:rPr lang="zh-CN" altLang="en-US" sz="3546">
                <a:solidFill>
                  <a:srgbClr val="0000D1"/>
                </a:solidFill>
              </a:rPr>
              <a:t>常有剧烈头痛、呕吐，生命体征紊乱及颈项强直</a:t>
            </a:r>
            <a:endParaRPr lang="zh-CN" altLang="en-US" sz="3946"/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3746">
                <a:solidFill>
                  <a:srgbClr val="0000D1"/>
                </a:solidFill>
              </a:rPr>
              <a:t>3. </a:t>
            </a:r>
            <a:r>
              <a:rPr lang="zh-CN" altLang="en-US" sz="3546">
                <a:solidFill>
                  <a:srgbClr val="0000D1"/>
                </a:solidFill>
              </a:rPr>
              <a:t>意识、瞳孔改变较晚</a:t>
            </a:r>
            <a:endParaRPr lang="zh-CN" altLang="en-US" sz="3946"/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3746">
                <a:solidFill>
                  <a:srgbClr val="0000D1"/>
                </a:solidFill>
              </a:rPr>
              <a:t>4. </a:t>
            </a:r>
            <a:r>
              <a:rPr lang="zh-CN" altLang="en-US" sz="3846">
                <a:solidFill>
                  <a:srgbClr val="0000D1"/>
                </a:solidFill>
              </a:rPr>
              <a:t>呼吸骤停发生较早</a:t>
            </a:r>
            <a:endParaRPr lang="zh-CN" altLang="en-US" sz="3946"/>
          </a:p>
          <a:p>
            <a:pPr lvl="0" eaLnBrk="0" hangingPunct="0">
              <a:lnSpc>
                <a:spcPct val="90000"/>
              </a:lnSpc>
              <a:buNone/>
            </a:pPr>
            <a:endParaRPr lang="en-US" altLang="zh-CN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51824" cy="624636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https://d.book118.com/428007052045006046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C5900"/>
      </a:hlink>
      <a:folHlink>
        <a:srgbClr val="7979A5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2C5884"/>
        </a:dk1>
        <a:lt1>
          <a:srgbClr val="FFFFDD"/>
        </a:lt1>
        <a:dk2>
          <a:srgbClr val="005FBE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E9E9"/>
        </a:lt1>
        <a:dk2>
          <a:srgbClr val="0033CC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7D7A"/>
        </a:dk1>
        <a:lt1>
          <a:srgbClr val="FFE2C5"/>
        </a:lt1>
        <a:dk2>
          <a:srgbClr val="000099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C5900"/>
      </a:hlink>
      <a:folHlink>
        <a:srgbClr val="7979A5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2C5884"/>
        </a:dk1>
        <a:lt1>
          <a:srgbClr val="FFFFDD"/>
        </a:lt1>
        <a:dk2>
          <a:srgbClr val="005FBE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E9E9"/>
        </a:lt1>
        <a:dk2>
          <a:srgbClr val="0033CC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7D7A"/>
        </a:dk1>
        <a:lt1>
          <a:srgbClr val="FFE2C5"/>
        </a:lt1>
        <a:dk2>
          <a:srgbClr val="000099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宋体</vt:lpstr>
      <vt:lpstr>Wingdings</vt:lpstr>
      <vt:lpstr>黑体</vt:lpstr>
      <vt:lpstr>Office Theme</vt:lpstr>
      <vt:lpstr>脑疝病人的急救与护理</vt:lpstr>
      <vt:lpstr>PowerPoint Presentation</vt:lpstr>
      <vt:lpstr>正常颅内压</vt:lpstr>
      <vt:lpstr>颅内压的调节与代偿</vt:lpstr>
      <vt:lpstr>颅内压增高的临床表现</vt:lpstr>
      <vt:lpstr>脑疝解剖学基础</vt:lpstr>
      <vt:lpstr>脑疝解剖学基础</vt:lpstr>
      <vt:lpstr>脑疝形成的原因</vt:lpstr>
      <vt:lpstr>PowerPoint Presentation</vt:lpstr>
      <vt:lpstr>脑疝形成的机制</vt:lpstr>
      <vt:lpstr> 小脑幕切迹疝病理生理</vt:lpstr>
      <vt:lpstr>小脑幕切迹疝病理生理</vt:lpstr>
      <vt:lpstr>脑疝的先兆表现和生命体征改变 </vt:lpstr>
      <vt:lpstr>脑疝的先兆表现和生命体征改变</vt:lpstr>
      <vt:lpstr>二、枕骨大孔疝</vt:lpstr>
      <vt:lpstr>脑疝的先兆表现和生命体征改变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2024-09-27T03:30:50.844</cp:lastPrinted>
  <dcterms:created xsi:type="dcterms:W3CDTF">2024-09-26T19:30:50Z</dcterms:created>
  <dcterms:modified xsi:type="dcterms:W3CDTF">2024-09-26T19:30:52Z</dcterms:modified>
</cp:coreProperties>
</file>