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C3955BD-8655-462A-90FC-F09E0CA8E3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47132D-8EA2-4981-B9A8-6DA6DFE27F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DD880B-80AC-4149-8890-9072327D59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9F265C-C176-4DF8-99E4-7FD049C154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0D6954-4381-48A0-9111-489ED50AEE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B3FAC9-3BDD-45EE-82DC-C2472114B2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D29A3C-B7E2-44DC-B97E-BFF9484AF2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39711D-2AC4-4E45-B5AB-61BB56A235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3D6548-055E-44CF-8EAF-D1ADCE3700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3CBE5F-623D-4B23-B8A2-E52379F2D3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F6EA08-26BE-4B5B-8FC0-DF6AEAE9C3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01201012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斜视和弱视(眼科学课件)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斜视和弱视概述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斜视的症状与诊断</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弱视的症状与诊断</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斜视的治疗</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弱视的治疗</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预防与日常护理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斜视和弱视概述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斜视是指双眼不能同时注视同一目标，导致双眼视轴分离的眼病。弱视则是指眼球无明显器质性病变，但矫正视力低于正常或双眼视力相差2行及以上。</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斜视可分为共同性斜视和麻痹性斜视两大类。共同性斜视以眼球无运动障碍、无复视为主要临床特征；麻痹性斜视则以眼球运动受限、复视为主要临床特征。弱视则分为斜视性弱视、屈光不正性弱视、屈光参差性弱视和形觉剥夺性弱视。</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共同性斜视多与遗传、先天性眼外肌发育异常等因素有关；麻痹性斜视则与炎症、创伤、肿瘤压迫等有关。</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斜视</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斜视性弱视是由于斜视导致双眼视觉剥夺，使大脑无法接收到双眼视觉信号，从而影响视觉发育；屈光不正性弱视是由于远视、近视、散光等屈光不正导致视觉模糊，影响视觉发育；屈光参差性弱视是由于两眼屈光度数相差较大，导致双眼成像大小不等，影响视觉发育；形觉剥夺性弱视则与先天性白内障、角膜白斑等遮挡物遮挡瞳孔，导致光线无法进入眼内，影响视觉发育有关。</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弱视</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斜视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共同性斜视在儿童中较为常见，发病率为1%-2%；麻痹性斜视的发病率相对较低，约为0.1%。</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弱视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据统计，我国儿童弱视的发病率为2%-4%，其中斜视性弱视占30%-40%，屈光不正性弱视占40%-50%，屈光参差性弱视占10%-20%，形觉剥夺性弱视占10%-20%。</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流行病学</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斜视的症状与诊断</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486" r="1048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斜视患者无法同时使用两只眼睛注视同一目标，一只眼睛注视目标时，另一只眼睛会偏离目标。</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双眼无法同时注视目标</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由于双眼无法同时聚焦，斜视患者容易感到视觉疲劳，特别是在阅读或使用电脑时。</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视觉疲劳</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斜视患者看到的物体会有两个或更多的影像重叠，这是因为两只眼睛的视线无法同时聚焦在同一个目标上。</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复视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为了减轻复视的症状，有些斜视患者会采用头部倾斜或面部倾斜的方式来使一只眼睛的视线对准目标。</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头部倾斜或面部倾斜</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2413" r="1241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471" r="1747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医生会检查患者的远视力和近视力，以了解是否有视力问题。</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视力检查</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医生会观察患者的眼球运动，检查眼球是否能够正常转动，以及两眼是否能够同时注视同一目标。</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眼位检查</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医生会让患者观察特定的目标，并询问患者是否看到两个影像，以及这两个影像是否重合。</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复视检查</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医生会检查患者的头部和面部是否有倾斜，以及是否有其他异常姿势。</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头部和面部检查</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眼球不能正常转动或两眼运动不协调。</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眼球运动异常</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复视</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头部和面部倾斜</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视力问题</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看到的影像出现两个或多个。</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为了减轻复视的症状，有些患者会采用头部倾斜或面部倾斜的方式来使一只眼睛的视线对准目标。</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远视力和近视力都可能受到影响。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诊断标准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弱视的症状与诊断</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97" r="1699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弱视患者的视力通常低于正常水平，无法清晰地看到周围的事物。</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弱视患者难以感知深度和距离，影响空间判断和运动能力。</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弱视患者可能难以控制眼球运动，影响注视和追踪物体。</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弱视患者可能对光线敏感，容易感到刺眼或眩光。</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视力低下</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立体视觉缺失</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眼球运动困难</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畏光、眩光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视力检查</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屈光检查</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眼位检查</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立体视觉检查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诊断方法</a:t>
              </a:r>
            </a:p>
          </p:txBody>
        </p:sp>
      </p:grpSp>
      <p:pic>
        <p:nvPicPr>
          <p:cNvPr id="28" name="Picture 28"/>
          <p:cNvPicPr>
            <a:picLocks noChangeAspect="1"/>
          </p:cNvPicPr>
          <p:nvPr/>
        </p:nvPicPr>
        <p:blipFill>
          <a:blip r:embed="rId2"/>
          <a:srcRect l="16598" r="1659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9705" r="19705"/>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通过视力表检查患者的裸眼视力和矫正视力，了解视力水平。</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验光确定是否有近视、远视或散光等屈光不正，以及是否需要配镜矫正。</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观察眼球位置，确定是否有斜视。</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通过特殊检查方法评估患者的立体视觉功能。</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https://d.book118.com/428012010123006036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2024-09-16T06:58:54.086</cp:lastPrinted>
  <dcterms:created xsi:type="dcterms:W3CDTF">2024-09-15T22:58:54Z</dcterms:created>
  <dcterms:modified xsi:type="dcterms:W3CDTF">2024-09-15T22:58:56Z</dcterms:modified>
</cp:coreProperties>
</file>