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DBDA57-8FFA-43BB-98ED-E52F9746E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385BD-528E-45CD-86A6-D055794921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E6EB5F-1153-4930-9BD9-1C2409D0A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BDF447-7853-4AC9-989A-89E1E445A1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A1E18D-8A50-44FE-A31F-56C238641A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EA39BC-F95B-48F0-BE76-8310ECCB19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477280-3E78-40A1-80CC-C0271AB38F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C174AC-892F-4D30-8647-1BCC37BB24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51F535-9598-458E-A0EE-201F533C65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9F3758-48B9-47A3-AC6D-EBF83F011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0A559B-82C2-48CA-BB60-B187DC9A6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13047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schemeClr>
                </a:solidFill>
                <a:latin typeface="Arial"/>
                <a:ea typeface="Arial"/>
                <a:cs typeface="Arial"/>
              </a:rPr>
              <a:t>质量管理体系的要素</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1500">
              <a:solidFill>
                <a:srgbClr val="FFFFFF"/>
              </a:solidFill>
              <a:latin typeface="Arial"/>
              <a:ea typeface="Arial"/>
              <a:cs typeface="Arial"/>
            </a:endParaRP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2023-11-15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414"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805301" y="1139952"/>
            <a:ext cx="6559296" cy="53888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质量管理体系概述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质量管理体系的基础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质量管理体系的核心要素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质量管理体系的实施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质量管理体系的持续改进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质量管理体系的成功案例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质量管理体系概述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质量管理体系是一套系统化的结构、流程和活动，旨在确保产品或服务的质量达到既定标准。</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重要性</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质量管理体系能够确保企业生产的产品或提供的服务符合客户需求，提高客户满意度，增强企业竞争力。</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定义与重要性</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质量管理体系应将顾客的需求放在首位，以满足顾客的需求为最终目标。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顾客为中心</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企业领导者应重视质量管理体系的建立和维护，提供必要的资源和支持。</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领导作用</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质量管理体系的建立和维护需要全体员工的共同参与和努力。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全员参与</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质量管理体系应不断寻求改进的机会，提高自身的质量和效率。</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持续改进</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256913"/>
            <a:ext cx="515576" cy="440418"/>
            <a:chOff x="454963" y="256913"/>
            <a:chExt cx="515576" cy="440418"/>
          </a:xfrm>
        </p:grpSpPr>
        <p:sp>
          <p:nvSpPr>
            <p:cNvPr id="24" name="AutoShape 24"/>
            <p:cNvSpPr/>
            <p:nvPr/>
          </p:nvSpPr>
          <p:spPr>
            <a:xfrm>
              <a:off x="454963" y="2598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25691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25862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26759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26346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37763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37468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37640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38537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38124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4954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49246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4941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5031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4990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54963" y="6131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575049" y="6102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689125" y="61195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799768" y="62092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904945" y="61678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44" name="TextBox 44"/>
          <p:cNvSpPr txBox="1"/>
          <p:nvPr/>
        </p:nvSpPr>
        <p:spPr>
          <a:xfrm>
            <a:off x="1218874" y="19918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质量管理体系的基本原则</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958" r="10958"/>
          <a:stretch>
            <a:fillRect/>
          </a:stretch>
        </p:blipFill>
        <p:spPr>
          <a:xfrm>
            <a:off x="-276408" y="1784333"/>
            <a:ext cx="3774096" cy="3774096"/>
          </a:xfrm>
          <a:prstGeom prst="ellipse">
            <a:avLst/>
          </a:prstGeom>
        </p:spPr>
      </p:pic>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TextBox 23"/>
          <p:cNvSpPr txBox="1"/>
          <p:nvPr/>
        </p:nvSpPr>
        <p:spPr>
          <a:xfrm>
            <a:off x="1094226" y="142703"/>
            <a:ext cx="10003548"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质量管理体系的构成</a:t>
            </a:r>
          </a:p>
        </p:txBody>
      </p:sp>
      <p:sp>
        <p:nvSpPr>
          <p:cNvPr id="24" name="AutoShape 24"/>
          <p:cNvSpPr/>
          <p:nvPr/>
        </p:nvSpPr>
        <p:spPr>
          <a:xfrm>
            <a:off x="3853566" y="1681685"/>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TextBox 26"/>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明确质量管理的职责和权限，确保各项质量活动的顺利开展。</a:t>
            </a:r>
          </a:p>
        </p:txBody>
      </p:sp>
      <p:sp>
        <p:nvSpPr>
          <p:cNvPr id="27" name="TextBox 27"/>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组织结构</a:t>
            </a:r>
          </a:p>
        </p:txBody>
      </p:sp>
      <p:sp>
        <p:nvSpPr>
          <p:cNvPr id="28" name="AutoShape 28"/>
          <p:cNvSpPr/>
          <p:nvPr/>
        </p:nvSpPr>
        <p:spPr>
          <a:xfrm>
            <a:off x="7873179" y="164120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TextBox 30"/>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程序和流程</a:t>
            </a:r>
          </a:p>
        </p:txBody>
      </p:sp>
      <p:sp>
        <p:nvSpPr>
          <p:cNvPr id="31" name="AutoShape 31"/>
          <p:cNvSpPr/>
          <p:nvPr/>
        </p:nvSpPr>
        <p:spPr>
          <a:xfrm>
            <a:off x="3853566" y="421323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TextBox 33"/>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资源管理</a:t>
            </a:r>
          </a:p>
        </p:txBody>
      </p:sp>
      <p:sp>
        <p:nvSpPr>
          <p:cNvPr id="34" name="AutoShape 34"/>
          <p:cNvSpPr/>
          <p:nvPr/>
        </p:nvSpPr>
        <p:spPr>
          <a:xfrm>
            <a:off x="7873179" y="4172757"/>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过程监控与改进</a:t>
            </a:r>
          </a:p>
        </p:txBody>
      </p:sp>
      <p:sp>
        <p:nvSpPr>
          <p:cNvPr id="37" name="TextBox 37"/>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制定清晰的质量管理程序和流程，包括质量策划、质量控制、质量保证和质量改进等。</a:t>
            </a:r>
          </a:p>
        </p:txBody>
      </p:sp>
      <p:sp>
        <p:nvSpPr>
          <p:cNvPr id="38" name="TextBox 38"/>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提供必要的人力、物力、财力等资源，确保质量管理体系的有效运行。</a:t>
            </a:r>
          </a:p>
        </p:txBody>
      </p:sp>
      <p:sp>
        <p:nvSpPr>
          <p:cNvPr id="39" name="TextBox 39"/>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对质量管理体系进行定期检查和评估，发现问题及时改进，持续提高质量管理体系的效率和效果。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质量管理体系的基础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流程图是质量管理体系的基础之一，用于描述工作流程和过程中涉及的各个步骤。</a:t>
            </a:r>
          </a:p>
        </p:txBody>
      </p:sp>
      <p:sp>
        <p:nvSpPr>
          <p:cNvPr id="9" name="TextBox 9"/>
          <p:cNvSpPr txBox="1"/>
          <p:nvPr/>
        </p:nvSpPr>
        <p:spPr>
          <a:xfrm>
            <a:off x="6389233" y="2064798"/>
            <a:ext cx="4717695"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rgbClr val="031A3E"/>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rgbClr val="031A3E">
                <a:alpha val="100000"/>
              </a:srgbClr>
            </a:solidFill>
            <a:prstDash val="solid"/>
            <a:tailEnd type="oval"/>
          </a:ln>
        </p:spPr>
      </p:cxnSp>
      <p:sp>
        <p:nvSpPr>
          <p:cNvPr id="11" name="TextBox 11"/>
          <p:cNvSpPr txBox="1"/>
          <p:nvPr/>
        </p:nvSpPr>
        <p:spPr>
          <a:xfrm>
            <a:off x="7817683" y="2931894"/>
            <a:ext cx="328924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流程图通过图形化方式展示整个过程中不同步骤之间的关系和顺序，使参与者能够清晰地了解每个步骤的目的、顺序和时间，有助于更好地协调和管理整个过程。流程图通常包括开始、结束、判断、输入、输出等节点，以及连接这些节点的箭头和文字说明。</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TextBox 3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流程图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质量手册是质量管理体系的核心文件，详细描述了质量管理体系的各项政策和程序。</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质量手册通常包括质量方针、质量目标、组织结构、职责权限、质量管理体系的各项程序和过程、资源配置等方面的内容。它是整个组织内部遵循的文件，也是对外展示质量管理体系的依据。质量手册应该清晰明确，易于理解和操作，并能够为整个组织提供指导和方向。</a:t>
            </a:r>
          </a:p>
        </p:txBody>
      </p:sp>
      <p:sp>
        <p:nvSpPr>
          <p:cNvPr id="8" name="TextBox 8"/>
          <p:cNvSpPr txBox="1"/>
          <p:nvPr/>
        </p:nvSpPr>
        <p:spPr>
          <a:xfrm>
            <a:off x="1964092"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质量手册</a:t>
            </a:r>
          </a:p>
        </p:txBody>
      </p:sp>
      <p:sp>
        <p:nvSpPr>
          <p:cNvPr id="31" name="Freeform 31"/>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文件控制</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文件控制是质量管理体系中的重要环节，用于确保文件的完整性和准确性。</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文件控制主要包括文件的编制、审核、批准、发布、分发、保管、更新和废止等环节。这些文件包括质量手册、程序文件、作业指导书、合同文件等。文件控制确保文件的版本和内容与组织所采用的质量管理体系要求保持一致，防止使用过时或无效的文件。同时还要确保文件的保密性和安全性。</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详细描述</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质量记录是质量管理体系中的重要组成部分，用于证明产品或服务符合规定要求。</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质量记录是整个过程中产生的各种数据和信息的汇总，包括检验报告、合格证明、验收报告等。这些记录证明了产品或服务在各个阶段的质量状况，有助于组织对产品或服务的质量进行追溯和分析，为改进和提高质量提供依据。同时，质量记录还可以作为客户对产品或服务进行评估和审核的依据。</a:t>
            </a:r>
          </a:p>
        </p:txBody>
      </p:sp>
      <p:sp>
        <p:nvSpPr>
          <p:cNvPr id="8" name="AutoShape 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质量记录</a:t>
            </a:r>
          </a:p>
        </p:txBody>
      </p:sp>
      <p:sp>
        <p:nvSpPr>
          <p:cNvPr id="29" name="Freeform 29"/>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质量管理体系的核心要素</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0089"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制定明确、可衡量的质量目标，并确保与组织战略和业务目标保持一致。</a:t>
            </a:r>
          </a:p>
        </p:txBody>
      </p:sp>
      <p:sp>
        <p:nvSpPr>
          <p:cNvPr id="4" name="TextBox 4"/>
          <p:cNvSpPr txBox="1"/>
          <p:nvPr/>
        </p:nvSpPr>
        <p:spPr>
          <a:xfrm>
            <a:off x="990089" y="3890330"/>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明确的质量目标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111612"/>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4017901"/>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质量策划流程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50779"/>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质量计划执行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50779"/>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建立详细的质量策划流程，包括质量计划的制定、实施和监控，以确保达到预期的质量目标。</a:t>
            </a:r>
          </a:p>
        </p:txBody>
      </p:sp>
      <p:sp>
        <p:nvSpPr>
          <p:cNvPr id="22" name="TextBox 22"/>
          <p:cNvSpPr txBox="1"/>
          <p:nvPr/>
        </p:nvSpPr>
        <p:spPr>
          <a:xfrm>
            <a:off x="8373015"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确保质量计划得到有效执行，及时解决潜在问题，并采取预防措施避免问题重复发生。</a:t>
            </a:r>
          </a:p>
        </p:txBody>
      </p:sp>
      <p:sp>
        <p:nvSpPr>
          <p:cNvPr id="23" name="TextBox 23"/>
          <p:cNvSpPr txBox="1"/>
          <p:nvPr/>
        </p:nvSpPr>
        <p:spPr>
          <a:xfrm>
            <a:off x="8433974"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03</a:t>
            </a:r>
          </a:p>
        </p:txBody>
      </p:sp>
      <p:grpSp>
        <p:nvGrpSpPr>
          <p:cNvPr id="24" name="Group 24"/>
          <p:cNvGrpSpPr/>
          <p:nvPr/>
        </p:nvGrpSpPr>
        <p:grpSpPr>
          <a:xfrm>
            <a:off x="454963" y="339403"/>
            <a:ext cx="515576" cy="440418"/>
            <a:chOff x="454963" y="339403"/>
            <a:chExt cx="515576" cy="440418"/>
          </a:xfrm>
        </p:grpSpPr>
        <p:sp>
          <p:nvSpPr>
            <p:cNvPr id="25" name="AutoShape 25"/>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45" name="TextBox 45"/>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质量目标与策划</a:t>
            </a:r>
          </a:p>
        </p:txBody>
      </p:sp>
      <p:sp>
        <p:nvSpPr>
          <p:cNvPr id="46" name="TextBox 46"/>
          <p:cNvSpPr txBox="1"/>
          <p:nvPr/>
        </p:nvSpPr>
        <p:spPr>
          <a:xfrm>
            <a:off x="4695681"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47" name="TextBox 47"/>
          <p:cNvSpPr txBox="1"/>
          <p:nvPr/>
        </p:nvSpPr>
        <p:spPr>
          <a:xfrm>
            <a:off x="1069410"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建立完善的质量控制流程，包括原材料检验、过程质量控制和成品检验等环节。</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7" name="Picture 7"/>
          <p:cNvPicPr>
            <a:picLocks noChangeAspect="1"/>
          </p:cNvPicPr>
          <p:nvPr/>
        </p:nvPicPr>
        <p:blipFill>
          <a:blip r:embed="rId3"/>
          <a:srcRect l="25317" r="2531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4"/>
          <a:srcRect l="33958" r="33958"/>
          <a:stretch>
            <a:fillRect/>
          </a:stretch>
        </p:blipFill>
        <p:spPr>
          <a:xfrm>
            <a:off x="8816628" y="1536628"/>
            <a:ext cx="1898907" cy="1898907"/>
          </a:xfrm>
          <a:prstGeom prst="ellipse">
            <a:avLst/>
          </a:prstGeom>
        </p:spPr>
      </p:pic>
      <p:sp>
        <p:nvSpPr>
          <p:cNvPr id="10" name="TextBox 10"/>
          <p:cNvSpPr txBox="1"/>
          <p:nvPr/>
        </p:nvSpPr>
        <p:spPr>
          <a:xfrm>
            <a:off x="1238761" y="3746205"/>
            <a:ext cx="2637391"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质量控制流程</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制定明确的检验标准和检验方法，确保产品和服务质量符合规定要求。</a:t>
            </a:r>
          </a:p>
        </p:txBody>
      </p:sp>
      <p:sp>
        <p:nvSpPr>
          <p:cNvPr id="15" name="TextBox 15"/>
          <p:cNvSpPr txBox="1"/>
          <p:nvPr/>
        </p:nvSpPr>
        <p:spPr>
          <a:xfrm>
            <a:off x="4643192" y="3746205"/>
            <a:ext cx="2637391"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检验标准和方法</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对不合格品进行及时处理，采取返工、报废或降级等措施，防止不合格品流入市场。</a:t>
            </a:r>
          </a:p>
        </p:txBody>
      </p:sp>
      <p:sp>
        <p:nvSpPr>
          <p:cNvPr id="20" name="TextBox 20"/>
          <p:cNvSpPr txBox="1"/>
          <p:nvPr/>
        </p:nvSpPr>
        <p:spPr>
          <a:xfrm>
            <a:off x="8313274" y="3746205"/>
            <a:ext cx="2637391" cy="468058"/>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dk1"/>
                </a:solidFill>
                <a:latin typeface="Microsoft Yahei"/>
                <a:ea typeface="Microsoft Yahei"/>
                <a:cs typeface="Microsoft Yahei"/>
              </a:rPr>
              <a:t>不合格品处理</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23" name="Group 23"/>
          <p:cNvGrpSpPr/>
          <p:nvPr/>
        </p:nvGrpSpPr>
        <p:grpSpPr>
          <a:xfrm>
            <a:off x="454963" y="285778"/>
            <a:ext cx="515576" cy="440418"/>
            <a:chOff x="454963" y="285778"/>
            <a:chExt cx="515576" cy="440418"/>
          </a:xfrm>
        </p:grpSpPr>
        <p:sp>
          <p:nvSpPr>
            <p:cNvPr id="24" name="AutoShape 24"/>
            <p:cNvSpPr/>
            <p:nvPr/>
          </p:nvSpPr>
          <p:spPr>
            <a:xfrm>
              <a:off x="454963" y="28872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28577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2874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2964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2923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4065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4035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40526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41423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4101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52427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5213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52304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53201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52787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54963" y="64204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575049" y="63909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689125" y="64081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799768" y="64978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904945" y="64565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44" name="TextBox 44"/>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质量控制与检验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539110" y="2711491"/>
            <a:ext cx="2778197" cy="245783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收集并分析质量数据，识别潜在问题、瓶颈和改进机会。</a:t>
            </a:r>
          </a:p>
        </p:txBody>
      </p:sp>
      <p:grpSp>
        <p:nvGrpSpPr>
          <p:cNvPr id="6" name="Group 6"/>
          <p:cNvGrpSpPr/>
          <p:nvPr/>
        </p:nvGrpSpPr>
        <p:grpSpPr>
          <a:xfrm>
            <a:off x="454963" y="291442"/>
            <a:ext cx="515576" cy="440418"/>
            <a:chOff x="454963" y="291442"/>
            <a:chExt cx="515576" cy="440418"/>
          </a:xfrm>
        </p:grpSpPr>
        <p:sp>
          <p:nvSpPr>
            <p:cNvPr id="7" name="AutoShape 7"/>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27" name="TextBox 27"/>
          <p:cNvSpPr txBox="1"/>
          <p:nvPr/>
        </p:nvSpPr>
        <p:spPr>
          <a:xfrm>
            <a:off x="1094226"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质量改进与创新</a:t>
            </a:r>
          </a:p>
        </p:txBody>
      </p:sp>
      <p:pic>
        <p:nvPicPr>
          <p:cNvPr id="28" name="Picture 28"/>
          <p:cNvPicPr>
            <a:picLocks noChangeAspect="1"/>
          </p:cNvPicPr>
          <p:nvPr/>
        </p:nvPicPr>
        <p:blipFill>
          <a:blip r:embed="rId2"/>
          <a:srcRect l="17208" r="17208"/>
          <a:stretch>
            <a:fillRect/>
          </a:stretch>
        </p:blipFill>
        <p:spPr>
          <a:xfrm>
            <a:off x="5399254" y="1623909"/>
            <a:ext cx="1500254" cy="1500254"/>
          </a:xfrm>
          <a:prstGeom prst="ellipse">
            <a:avLst/>
          </a:prstGeom>
        </p:spPr>
      </p:pic>
      <p:sp>
        <p:nvSpPr>
          <p:cNvPr id="29" name="TextBox 2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质量数据分析</a:t>
            </a:r>
          </a:p>
        </p:txBody>
      </p:sp>
      <p:sp>
        <p:nvSpPr>
          <p:cNvPr id="30" name="TextBox 3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根据数据分析结果，制定并实施针对性的改进措施，提高产品质量和生产效率。</a:t>
            </a:r>
          </a:p>
        </p:txBody>
      </p:sp>
      <p:sp>
        <p:nvSpPr>
          <p:cNvPr id="31" name="TextBox 3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改进措施实施</a:t>
            </a:r>
          </a:p>
        </p:txBody>
      </p:sp>
      <p:pic>
        <p:nvPicPr>
          <p:cNvPr id="32" name="Picture 32"/>
          <p:cNvPicPr>
            <a:picLocks noChangeAspect="1"/>
          </p:cNvPicPr>
          <p:nvPr/>
        </p:nvPicPr>
        <p:blipFill>
          <a:blip r:embed="rId3"/>
          <a:srcRect l="10010" r="10010"/>
          <a:stretch>
            <a:fillRect/>
          </a:stretch>
        </p:blipFill>
        <p:spPr>
          <a:xfrm>
            <a:off x="5820153" y="3595858"/>
            <a:ext cx="2380229" cy="2380229"/>
          </a:xfrm>
          <a:prstGeom prst="ellipse">
            <a:avLst/>
          </a:prstGeom>
        </p:spPr>
      </p:pic>
      <p:pic>
        <p:nvPicPr>
          <p:cNvPr id="33" name="Picture 33"/>
          <p:cNvPicPr>
            <a:picLocks noChangeAspect="1"/>
          </p:cNvPicPr>
          <p:nvPr/>
        </p:nvPicPr>
        <p:blipFill>
          <a:blip r:embed="rId4"/>
          <a:srcRect l="25317" r="25317"/>
          <a:stretch>
            <a:fillRect/>
          </a:stretch>
        </p:blipFill>
        <p:spPr>
          <a:xfrm>
            <a:off x="3637042" y="3234923"/>
            <a:ext cx="1651452" cy="1651452"/>
          </a:xfrm>
          <a:prstGeom prst="ellipse">
            <a:avLst/>
          </a:prstGeom>
        </p:spPr>
      </p:pic>
      <p:sp>
        <p:nvSpPr>
          <p:cNvPr id="34" name="TextBox 34"/>
          <p:cNvSpPr txBox="1"/>
          <p:nvPr/>
        </p:nvSpPr>
        <p:spPr>
          <a:xfrm>
            <a:off x="8621512" y="4777233"/>
            <a:ext cx="321485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鼓励创新和研发，引入新技术、新工艺和新材料，不断提升产品竞争力。</a:t>
            </a:r>
          </a:p>
        </p:txBody>
      </p:sp>
      <p:sp>
        <p:nvSpPr>
          <p:cNvPr id="35" name="TextBox 3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创新与研发</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https://d.book118.com/428013047012006036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2024-09-15T05:00:00.842</cp:lastPrinted>
  <dcterms:created xsi:type="dcterms:W3CDTF">2024-09-14T21:00:00Z</dcterms:created>
  <dcterms:modified xsi:type="dcterms:W3CDTF">2024-09-14T21:00:02Z</dcterms:modified>
</cp:coreProperties>
</file>