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E827E-0EB9-4CC5-B988-245554AA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A03CD-5EA2-481B-9735-50FC7AB9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1340A-97B2-4B62-B20C-64C8AFB1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648FF-A3E0-453E-A166-AE661A09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FD9DA-6474-44E7-9EAE-9F2609E9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9C6E7-3751-4EA8-939F-A8B913938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91904-CE6F-476F-B995-2E758C38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D957D-9006-4536-A947-A3FC1CAF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A06E0-5E9B-4F59-AD4C-9E0A1298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6B166-3856-4E31-B662-84B8E8CE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602B1-FC42-4DE5-B668-F1735EE25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3110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1997372"/>
            <a:ext cx="4616450" cy="1618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2700" algn="l" rtl="0" eaLnBrk="0">
              <a:lnSpc>
                <a:spcPts val="7436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661319"/>
            <a:ext cx="4175125" cy="3648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机电产品市场概述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机电产品结构分析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机电产品价格分析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机电产品关税和贸易政策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机电产品供应链分析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9592"/>
              </a:lnSpc>
            </a:pPr>
            <a:endParaRPr lang="Arial" altLang="Arial" sz="100"/>
          </a:p>
          <a:p>
            <a:pPr marL="2304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  <a:p>
            <a:pPr marL="237126" algn="l" rtl="0" eaLnBrk="0">
              <a:lnSpc>
                <a:spcPct val="86000"/>
              </a:lnSpc>
              <a:spcBef>
                <a:spcPts val="150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随着全球化进程的加速和国际贸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227696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不断发展，进口机电产品在我国市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marL="240726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中的地位逐渐提升，对于推动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业升</a:t>
            </a:r>
            <a:endParaRPr lang="Microsoft YaHei" altLang="Microsoft YaHei" sz="1300"/>
          </a:p>
          <a:p>
            <a:pPr marL="229411" algn="l" rtl="0" eaLnBrk="0">
              <a:lnSpc>
                <a:spcPts val="2429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级、提高生产效率具有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重要意义。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644592" y="1462140"/>
            <a:ext cx="2766695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33474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3214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本报告旨在分析进口机电产品的市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现状、竞争格局以及未来发展趋势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64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为相关企业提供决策支持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和参考。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3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textbox 40"/>
            <p:cNvSpPr/>
            <p:nvPr/>
          </p:nvSpPr>
          <p:spPr>
            <a:xfrm>
              <a:off x="372601" y="375403"/>
              <a:ext cx="2689860" cy="1930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48"/>
                </a:lnSpc>
              </a:pPr>
              <a:endParaRPr lang="Arial" altLang="Arial" sz="100"/>
            </a:p>
            <a:p>
              <a:pPr marL="79172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地域范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</a:t>
              </a:r>
              <a:endParaRPr lang="Microsoft YaHei" altLang="Microsoft YaHei" sz="23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主要关注我国进口机电产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品的来源地，包括欧洲、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亚洲、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美洲等地区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4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textbox 43"/>
            <p:cNvSpPr/>
            <p:nvPr/>
          </p:nvSpPr>
          <p:spPr>
            <a:xfrm>
              <a:off x="372028" y="386119"/>
              <a:ext cx="26904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186"/>
                </a:lnSpc>
              </a:pPr>
              <a:endParaRPr lang="Arial" altLang="Arial" sz="100"/>
            </a:p>
            <a:p>
              <a:pPr marL="825581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主要分析近年来进口机电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的市场情况，并对未来几年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的发展趋势进行预测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4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textbox 46"/>
            <p:cNvSpPr/>
            <p:nvPr/>
          </p:nvSpPr>
          <p:spPr>
            <a:xfrm>
              <a:off x="371457" y="398607"/>
              <a:ext cx="2691129" cy="19069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253"/>
                </a:lnSpc>
              </a:pPr>
              <a:endParaRPr lang="Arial" altLang="Arial" sz="100"/>
            </a:p>
            <a:p>
              <a:pPr marL="81126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产品范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</a:t>
              </a:r>
              <a:endParaRPr lang="Microsoft YaHei" altLang="Microsoft YaHei" sz="23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142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涵盖的进口机电产品主要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机械设备、电气设备、仪器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仪表等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7" name="picture 4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48" name="textbox 48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3661711" y="3550039"/>
            <a:ext cx="4876165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进口机电产品市场概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  <p:sp>
        <p:nvSpPr>
          <p:cNvPr id="71" name="textbox 71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5926785" y="5337016"/>
            <a:ext cx="4214495" cy="641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几年，随着全球经济复苏和贸易自由化进程加</a:t>
            </a:r>
            <a:endParaRPr lang="Microsoft YaHei" altLang="Microsoft YaHei" sz="1500"/>
          </a:p>
          <a:p>
            <a:pPr marL="298259" algn="l" rtl="0" eaLnBrk="0">
              <a:lnSpc>
                <a:spcPts val="3368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速，进口机电产品市场有望继续保持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5929833" y="3847210"/>
            <a:ext cx="4211320" cy="641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长主要受益于国内产业升级、技术创新</a:t>
            </a:r>
            <a:endParaRPr lang="Microsoft YaHei" altLang="Microsoft YaHei" sz="1500"/>
          </a:p>
          <a:p>
            <a:pPr marL="1342960" algn="l" rtl="0" eaLnBrk="0">
              <a:lnSpc>
                <a:spcPts val="3362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和消费需求提升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8" name="textbox 78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79" name="textbox 79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42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80" name="textbox 80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81" name="textbox 8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2" name="textbox 102"/>
          <p:cNvSpPr/>
          <p:nvPr/>
        </p:nvSpPr>
        <p:spPr>
          <a:xfrm>
            <a:off x="5926594" y="2394567"/>
            <a:ext cx="42144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机电产品市场规模庞大，近年来呈现稳定增长</a:t>
            </a:r>
            <a:endParaRPr lang="Microsoft YaHei" altLang="Microsoft YaHei" sz="1500"/>
          </a:p>
        </p:txBody>
      </p:sp>
      <p:sp>
        <p:nvSpPr>
          <p:cNvPr id="103" name="textbox 103"/>
          <p:cNvSpPr/>
          <p:nvPr/>
        </p:nvSpPr>
        <p:spPr>
          <a:xfrm>
            <a:off x="7736534" y="2823193"/>
            <a:ext cx="558165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10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6188554" y="5073250"/>
            <a:ext cx="516635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34"/>
              </a:lnSpc>
            </a:pPr>
            <a:endParaRPr lang="Arial" altLang="Arial" sz="100"/>
          </a:p>
          <a:p>
            <a:pPr marL="22283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中小型机电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endParaRPr lang="Microsoft YaHei" altLang="Microsoft YaHei" sz="16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4414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定领域或细分市场，通过专业化、精细化发展赢得市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14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场份额。</a:t>
            </a:r>
            <a:endParaRPr lang="Microsoft YaHei" altLang="Microsoft YaHei" sz="1400"/>
          </a:p>
        </p:txBody>
      </p:sp>
      <p:sp>
        <p:nvSpPr>
          <p:cNvPr id="106" name="textbox 106"/>
          <p:cNvSpPr/>
          <p:nvPr/>
        </p:nvSpPr>
        <p:spPr>
          <a:xfrm>
            <a:off x="6188173" y="1759477"/>
            <a:ext cx="4932045" cy="692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2"/>
              </a:lnSpc>
            </a:pPr>
            <a:endParaRPr lang="Arial" altLang="Arial" sz="100"/>
          </a:p>
          <a:p>
            <a:pPr marL="21645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名机电产品制造商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如西门子、  A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BB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、通用电气等，在高端市场占据主导地位。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6188173" y="3880271"/>
            <a:ext cx="5166995" cy="57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为、中兴、格力等，通过引进技术和自主创新，逐渐提升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5747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  <a:r>
              <a:rPr sz="1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08" name="textbox 108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市场主要参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与者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textbox 13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textbox 13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textbox 13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35" name="textbox 135"/>
          <p:cNvSpPr/>
          <p:nvPr/>
        </p:nvSpPr>
        <p:spPr>
          <a:xfrm>
            <a:off x="6197118" y="3410267"/>
            <a:ext cx="1645920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7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国内大型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机电企业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37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textbox 141"/>
          <p:cNvSpPr/>
          <p:nvPr/>
        </p:nvSpPr>
        <p:spPr>
          <a:xfrm>
            <a:off x="8254708" y="4632102"/>
            <a:ext cx="3281045" cy="826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3"/>
              </a:lnSpc>
            </a:pPr>
            <a:endParaRPr lang="Arial" altLang="Arial" sz="100"/>
          </a:p>
          <a:p>
            <a:pPr marL="21101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随着“一带一路”倡议的推进和全球新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3214" algn="l" rtl="0" eaLnBrk="0">
              <a:lnSpc>
                <a:spcPct val="94000"/>
              </a:lnSpc>
              <a:spcBef>
                <a:spcPts val="95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场的发展，进口机电产品市场将迎来更多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endParaRPr lang="Microsoft YaHei" altLang="Microsoft YaHei" sz="1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ts val="1407"/>
              </a:lnSpc>
              <a:spcBef>
                <a:spcPts val="1"/>
              </a:spcBef>
            </a:pPr>
            <a:r>
              <a:rPr sz="11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</a:t>
            </a: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42" name="textbox 142"/>
          <p:cNvSpPr/>
          <p:nvPr/>
        </p:nvSpPr>
        <p:spPr>
          <a:xfrm>
            <a:off x="7110020" y="2249588"/>
            <a:ext cx="379475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环保意识的提高使得高效、节能、环保的机电产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2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受到更多关注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，为市场带来新的增长点。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982188" y="3734765"/>
            <a:ext cx="328104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48"/>
              </a:lnSpc>
            </a:pPr>
            <a:endParaRPr lang="Arial" altLang="Arial" sz="100"/>
          </a:p>
          <a:p>
            <a:pPr marL="29673" algn="l" rtl="0" eaLnBrk="0">
              <a:lnSpc>
                <a:spcPct val="8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口机电产品市场将更加注重智能化、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</a:t>
            </a:r>
            <a:endParaRPr lang="Microsoft YaHei" altLang="Microsoft YaHei" sz="1300"/>
          </a:p>
          <a:p>
            <a:pPr marL="12700" algn="l" rtl="0" eaLnBrk="0">
              <a:lnSpc>
                <a:spcPts val="2424"/>
              </a:lnSpc>
            </a:pPr>
            <a:r>
              <a:rPr sz="13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技术的应用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5" name="textbox 165"/>
          <p:cNvSpPr/>
          <p:nvPr/>
        </p:nvSpPr>
        <p:spPr>
          <a:xfrm>
            <a:off x="986331" y="2491034"/>
            <a:ext cx="326770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智能化、数字化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势加速</a:t>
            </a:r>
            <a:endParaRPr lang="Microsoft YaHei" altLang="Microsoft YaHei" sz="2300"/>
          </a:p>
        </p:txBody>
      </p:sp>
      <p:sp>
        <p:nvSpPr>
          <p:cNvPr id="166" name="textbox 166"/>
          <p:cNvSpPr/>
          <p:nvPr/>
        </p:nvSpPr>
        <p:spPr>
          <a:xfrm>
            <a:off x="8241344" y="3696220"/>
            <a:ext cx="2977514" cy="349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新兴市场拓展空间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广阔</a:t>
            </a:r>
            <a:endParaRPr lang="Microsoft YaHei" altLang="Microsoft YaHei" sz="2300"/>
          </a:p>
        </p:txBody>
      </p:sp>
      <p:sp>
        <p:nvSpPr>
          <p:cNvPr id="167" name="textbox 167"/>
          <p:cNvSpPr/>
          <p:nvPr/>
        </p:nvSpPr>
        <p:spPr>
          <a:xfrm>
            <a:off x="7110695" y="1402681"/>
            <a:ext cx="2974975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绿色环保理念深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人心</a:t>
            </a:r>
            <a:endParaRPr lang="Microsoft YaHei" altLang="Microsoft YaHei" sz="2300"/>
          </a:p>
        </p:txBody>
      </p:sp>
      <p:sp>
        <p:nvSpPr>
          <p:cNvPr id="168" name="textbox 168"/>
          <p:cNvSpPr/>
          <p:nvPr/>
        </p:nvSpPr>
        <p:spPr>
          <a:xfrm>
            <a:off x="990589" y="3426155"/>
            <a:ext cx="316928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随着工业4.0、智能制造等概念的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及，进</a:t>
            </a:r>
            <a:endParaRPr lang="Microsoft YaHei" altLang="Microsoft YaHei" sz="1300"/>
          </a:p>
        </p:txBody>
      </p:sp>
      <p:sp>
        <p:nvSpPr>
          <p:cNvPr id="169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E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F4F7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5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3661711" y="3550039"/>
            <a:ext cx="4876165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进口机电产品结构分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sp>
        <p:nvSpPr>
          <p:cNvPr id="179" name="textbox 179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1" name="picture 1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801860" y="4280603"/>
            <a:ext cx="6501765" cy="1155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04"/>
              </a:lnSpc>
            </a:pPr>
            <a:endParaRPr lang="Arial" altLang="Arial" sz="100"/>
          </a:p>
          <a:p>
            <a:pPr marL="1391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13271" indent="-571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同种类的机电产品进口数量差异较大，电气设备、机械设备等大宗产品进口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数量较多。</a:t>
            </a:r>
            <a:endParaRPr lang="Microsoft YaHei" altLang="Microsoft YaHei" sz="1500"/>
          </a:p>
        </p:txBody>
      </p:sp>
      <p:sp>
        <p:nvSpPr>
          <p:cNvPr id="183" name="textbox 183"/>
          <p:cNvSpPr/>
          <p:nvPr/>
        </p:nvSpPr>
        <p:spPr>
          <a:xfrm>
            <a:off x="877239" y="1748340"/>
            <a:ext cx="6500495" cy="1135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13"/>
              </a:lnSpc>
            </a:pPr>
            <a:endParaRPr lang="Arial" altLang="Arial" sz="100"/>
          </a:p>
          <a:p>
            <a:pPr marL="14547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3080" indent="-380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机电产品种类繁多，包括电气设备、机械设备、电子和通讯设备、仪器仪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表等。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442263" y="318468"/>
            <a:ext cx="3456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类和数量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5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84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textbox 210"/>
          <p:cNvSpPr/>
          <p:nvPr/>
        </p:nvSpPr>
        <p:spPr>
          <a:xfrm>
            <a:off x="1309407" y="4216926"/>
            <a:ext cx="7706994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50"/>
              </a:lnSpc>
            </a:pPr>
            <a:endParaRPr lang="Arial" altLang="Arial" sz="100"/>
          </a:p>
          <a:p>
            <a:pPr marL="161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进口额占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不同国家和地区的机电产品在进口额中的占比不同，反映了各国在机电产品领域的竞争力和市场地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1" name="textbox 211"/>
          <p:cNvSpPr/>
          <p:nvPr/>
        </p:nvSpPr>
        <p:spPr>
          <a:xfrm>
            <a:off x="3687875" y="1667322"/>
            <a:ext cx="7534909" cy="661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4"/>
              </a:lnSpc>
            </a:pPr>
            <a:endParaRPr lang="Arial" altLang="Arial" sz="100"/>
          </a:p>
          <a:p>
            <a:pPr marL="168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进口机电产品主要来自欧洲、亚洲和北美等地区，其中德国、日本、美国等国家是主要进口来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国。</a:t>
            </a:r>
            <a:endParaRPr lang="Microsoft YaHei" altLang="Microsoft YaHei" sz="1300"/>
          </a:p>
        </p:txBody>
      </p:sp>
      <p:sp>
        <p:nvSpPr>
          <p:cNvPr id="212" name="textbox 21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源国家和地区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8" name="picture 2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239" name="textbox 239"/>
          <p:cNvSpPr/>
          <p:nvPr/>
        </p:nvSpPr>
        <p:spPr>
          <a:xfrm>
            <a:off x="4868062" y="4028808"/>
            <a:ext cx="6024245" cy="1132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566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进口机电产品在性能上具有先进性、稳定性和可靠性等特点，但部分产品在某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些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性能指标上可能存在不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40" name="textbox 240"/>
          <p:cNvSpPr/>
          <p:nvPr/>
        </p:nvSpPr>
        <p:spPr>
          <a:xfrm>
            <a:off x="4868062" y="1975667"/>
            <a:ext cx="6024245" cy="1049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31"/>
              </a:lnSpc>
            </a:pPr>
            <a:endParaRPr lang="Arial" altLang="Arial" sz="100"/>
          </a:p>
          <a:p>
            <a:pPr marL="14480" algn="l" rtl="0" eaLnBrk="0">
              <a:lnSpc>
                <a:spcPct val="90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进口机电产品整体质量水平较高，但不同品牌、不同型号的产品在质量上存在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endParaRPr lang="Microsoft YaHei" altLang="Microsoft YaHei" sz="13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4414" algn="l" rtl="0" eaLnBrk="0">
              <a:lnSpc>
                <a:spcPts val="1370"/>
              </a:lnSpc>
              <a:spcBef>
                <a:spcPts val="1"/>
              </a:spcBef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异。</a:t>
            </a:r>
            <a:endParaRPr lang="Microsoft YaHei" altLang="Microsoft YaHei" sz="1100"/>
          </a:p>
        </p:txBody>
      </p:sp>
      <p:sp>
        <p:nvSpPr>
          <p:cNvPr id="241" name="textbox 24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量和性能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2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9" name="textbox 269"/>
          <p:cNvSpPr/>
          <p:nvPr/>
        </p:nvSpPr>
        <p:spPr>
          <a:xfrm>
            <a:off x="3661711" y="3550039"/>
            <a:ext cx="4876165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8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进口机电产品价格分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sp>
        <p:nvSpPr>
          <p:cNvPr id="270" name="textbox 270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1127472" y="2107786"/>
            <a:ext cx="2600897" cy="3237736"/>
            <a:chExt cx="2600897" cy="3237736"/>
          </a:xfrm>
        </p:grpSpPr>
        <p:sp>
          <p:nvSpPr>
            <p:cNvPr id="272" name="path"/>
            <p:cNvSpPr/>
            <p:nvPr/>
          </p:nvSpPr>
          <p:spPr>
            <a:xfrm>
              <a:off x="0" y="522922"/>
              <a:ext cx="2600897" cy="2714814"/>
            </a:xfrm>
            <a:custGeom>
              <a:rect l="0" t="0" r="0" b="0"/>
              <a:pathLst>
                <a:path w="4095" h="4275">
                  <a:moveTo>
                    <a:pt x="0" y="1752"/>
                  </a:moveTo>
                  <a:cubicBezTo>
                    <a:pt x="0" y="784"/>
                    <a:pt x="784" y="0"/>
                    <a:pt x="1752" y="0"/>
                  </a:cubicBezTo>
                  <a:lnTo>
                    <a:pt x="1752" y="0"/>
                  </a:lnTo>
                  <a:lnTo>
                    <a:pt x="1752" y="0"/>
                  </a:lnTo>
                  <a:lnTo>
                    <a:pt x="1752" y="0"/>
                  </a:lnTo>
                  <a:cubicBezTo>
                    <a:pt x="2721" y="0"/>
                    <a:pt x="3505" y="784"/>
                    <a:pt x="3505" y="1752"/>
                  </a:cubicBezTo>
                  <a:lnTo>
                    <a:pt x="3505" y="1752"/>
                  </a:lnTo>
                  <a:cubicBezTo>
                    <a:pt x="3505" y="1752"/>
                    <a:pt x="3505" y="1752"/>
                    <a:pt x="3505" y="1752"/>
                  </a:cubicBezTo>
                  <a:lnTo>
                    <a:pt x="3505" y="1752"/>
                  </a:lnTo>
                  <a:lnTo>
                    <a:pt x="3505" y="1752"/>
                  </a:lnTo>
                  <a:lnTo>
                    <a:pt x="3505" y="1752"/>
                  </a:lnTo>
                  <a:cubicBezTo>
                    <a:pt x="3505" y="2721"/>
                    <a:pt x="2721" y="3505"/>
                    <a:pt x="1752" y="3505"/>
                  </a:cubicBezTo>
                  <a:lnTo>
                    <a:pt x="1752" y="3505"/>
                  </a:lnTo>
                  <a:lnTo>
                    <a:pt x="1752" y="3505"/>
                  </a:lnTo>
                  <a:lnTo>
                    <a:pt x="1752" y="3505"/>
                  </a:lnTo>
                  <a:cubicBezTo>
                    <a:pt x="784" y="3505"/>
                    <a:pt x="0" y="2721"/>
                    <a:pt x="0" y="1752"/>
                  </a:cubicBezTo>
                  <a:lnTo>
                    <a:pt x="0" y="1752"/>
                  </a:lnTo>
                  <a:close/>
                </a:path>
                <a:path w="4095" h="4275">
                  <a:moveTo>
                    <a:pt x="3103" y="3779"/>
                  </a:moveTo>
                  <a:cubicBezTo>
                    <a:pt x="3103" y="3504"/>
                    <a:pt x="3325" y="3282"/>
                    <a:pt x="3599" y="3282"/>
                  </a:cubicBezTo>
                  <a:lnTo>
                    <a:pt x="3599" y="3282"/>
                  </a:lnTo>
                  <a:lnTo>
                    <a:pt x="3599" y="3282"/>
                  </a:lnTo>
                  <a:lnTo>
                    <a:pt x="3599" y="3282"/>
                  </a:lnTo>
                  <a:cubicBezTo>
                    <a:pt x="3873" y="3282"/>
                    <a:pt x="4095" y="3504"/>
                    <a:pt x="4095" y="3779"/>
                  </a:cubicBezTo>
                  <a:lnTo>
                    <a:pt x="4095" y="3779"/>
                  </a:lnTo>
                  <a:cubicBezTo>
                    <a:pt x="4095" y="3779"/>
                    <a:pt x="4095" y="3779"/>
                    <a:pt x="4095" y="3779"/>
                  </a:cubicBezTo>
                  <a:lnTo>
                    <a:pt x="4095" y="3779"/>
                  </a:lnTo>
                  <a:lnTo>
                    <a:pt x="4095" y="3779"/>
                  </a:lnTo>
                  <a:lnTo>
                    <a:pt x="4095" y="3779"/>
                  </a:lnTo>
                  <a:cubicBezTo>
                    <a:pt x="4095" y="4053"/>
                    <a:pt x="3873" y="4275"/>
                    <a:pt x="3599" y="4275"/>
                  </a:cubicBezTo>
                  <a:lnTo>
                    <a:pt x="3599" y="4275"/>
                  </a:lnTo>
                  <a:lnTo>
                    <a:pt x="3599" y="4275"/>
                  </a:lnTo>
                  <a:lnTo>
                    <a:pt x="3599" y="4275"/>
                  </a:lnTo>
                  <a:cubicBezTo>
                    <a:pt x="3325" y="4275"/>
                    <a:pt x="3103" y="4053"/>
                    <a:pt x="3103" y="3779"/>
                  </a:cubicBezTo>
                  <a:lnTo>
                    <a:pt x="3103" y="3779"/>
                  </a:lnTo>
                  <a:cubicBezTo>
                    <a:pt x="3103" y="3779"/>
                    <a:pt x="3103" y="3779"/>
                    <a:pt x="3103" y="3779"/>
                  </a:cubicBezTo>
                  <a:lnTo>
                    <a:pt x="3103" y="3779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118647" y="2787872"/>
              <a:ext cx="351028" cy="269463"/>
            </a:xfrm>
            <a:custGeom>
              <a:rect l="0" t="0" r="0" b="0"/>
              <a:pathLst>
                <a:path w="552" h="422">
                  <a:moveTo>
                    <a:pt x="285" y="300"/>
                  </a:moveTo>
                  <a:cubicBezTo>
                    <a:pt x="327" y="291"/>
                    <a:pt x="365" y="275"/>
                    <a:pt x="393" y="243"/>
                  </a:cubicBezTo>
                  <a:lnTo>
                    <a:pt x="393" y="243"/>
                  </a:lnTo>
                  <a:cubicBezTo>
                    <a:pt x="428" y="208"/>
                    <a:pt x="441" y="167"/>
                    <a:pt x="425" y="120"/>
                  </a:cubicBezTo>
                  <a:lnTo>
                    <a:pt x="425" y="120"/>
                  </a:lnTo>
                  <a:cubicBezTo>
                    <a:pt x="412" y="79"/>
                    <a:pt x="384" y="53"/>
                    <a:pt x="346" y="31"/>
                  </a:cubicBezTo>
                  <a:lnTo>
                    <a:pt x="346" y="31"/>
                  </a:lnTo>
                  <a:cubicBezTo>
                    <a:pt x="311" y="12"/>
                    <a:pt x="269" y="3"/>
                    <a:pt x="231" y="3"/>
                  </a:cubicBezTo>
                  <a:lnTo>
                    <a:pt x="231" y="3"/>
                  </a:lnTo>
                  <a:cubicBezTo>
                    <a:pt x="165" y="0"/>
                    <a:pt x="105" y="15"/>
                    <a:pt x="57" y="60"/>
                  </a:cubicBezTo>
                  <a:lnTo>
                    <a:pt x="57" y="60"/>
                  </a:lnTo>
                  <a:cubicBezTo>
                    <a:pt x="-2" y="110"/>
                    <a:pt x="-5" y="186"/>
                    <a:pt x="48" y="243"/>
                  </a:cubicBezTo>
                  <a:lnTo>
                    <a:pt x="48" y="243"/>
                  </a:lnTo>
                  <a:cubicBezTo>
                    <a:pt x="57" y="256"/>
                    <a:pt x="73" y="265"/>
                    <a:pt x="89" y="278"/>
                  </a:cubicBezTo>
                  <a:lnTo>
                    <a:pt x="89" y="278"/>
                  </a:lnTo>
                  <a:cubicBezTo>
                    <a:pt x="89" y="278"/>
                    <a:pt x="89" y="278"/>
                    <a:pt x="86" y="278"/>
                  </a:cubicBezTo>
                  <a:lnTo>
                    <a:pt x="86" y="278"/>
                  </a:lnTo>
                  <a:cubicBezTo>
                    <a:pt x="79" y="297"/>
                    <a:pt x="67" y="313"/>
                    <a:pt x="54" y="325"/>
                  </a:cubicBezTo>
                  <a:lnTo>
                    <a:pt x="54" y="325"/>
                  </a:lnTo>
                  <a:cubicBezTo>
                    <a:pt x="48" y="332"/>
                    <a:pt x="44" y="335"/>
                    <a:pt x="48" y="341"/>
                  </a:cubicBezTo>
                  <a:lnTo>
                    <a:pt x="48" y="341"/>
                  </a:lnTo>
                  <a:cubicBezTo>
                    <a:pt x="51" y="347"/>
                    <a:pt x="57" y="347"/>
                    <a:pt x="63" y="347"/>
                  </a:cubicBezTo>
                  <a:lnTo>
                    <a:pt x="63" y="347"/>
                  </a:lnTo>
                  <a:cubicBezTo>
                    <a:pt x="98" y="341"/>
                    <a:pt x="130" y="329"/>
                    <a:pt x="162" y="310"/>
                  </a:cubicBezTo>
                  <a:lnTo>
                    <a:pt x="162" y="310"/>
                  </a:lnTo>
                  <a:cubicBezTo>
                    <a:pt x="165" y="306"/>
                    <a:pt x="171" y="303"/>
                    <a:pt x="178" y="306"/>
                  </a:cubicBezTo>
                  <a:lnTo>
                    <a:pt x="178" y="306"/>
                  </a:lnTo>
                  <a:cubicBezTo>
                    <a:pt x="212" y="310"/>
                    <a:pt x="250" y="310"/>
                    <a:pt x="285" y="300"/>
                  </a:cubicBezTo>
                  <a:moveTo>
                    <a:pt x="168" y="265"/>
                  </a:moveTo>
                  <a:cubicBezTo>
                    <a:pt x="162" y="265"/>
                    <a:pt x="155" y="265"/>
                    <a:pt x="152" y="268"/>
                  </a:cubicBezTo>
                  <a:lnTo>
                    <a:pt x="152" y="268"/>
                  </a:lnTo>
                  <a:cubicBezTo>
                    <a:pt x="143" y="275"/>
                    <a:pt x="136" y="278"/>
                    <a:pt x="130" y="284"/>
                  </a:cubicBezTo>
                  <a:lnTo>
                    <a:pt x="130" y="284"/>
                  </a:lnTo>
                  <a:cubicBezTo>
                    <a:pt x="130" y="281"/>
                    <a:pt x="127" y="281"/>
                    <a:pt x="127" y="281"/>
                  </a:cubicBezTo>
                  <a:lnTo>
                    <a:pt x="127" y="281"/>
                  </a:lnTo>
                  <a:cubicBezTo>
                    <a:pt x="130" y="275"/>
                    <a:pt x="133" y="268"/>
                    <a:pt x="136" y="259"/>
                  </a:cubicBezTo>
                  <a:lnTo>
                    <a:pt x="136" y="259"/>
                  </a:lnTo>
                  <a:cubicBezTo>
                    <a:pt x="127" y="253"/>
                    <a:pt x="120" y="249"/>
                    <a:pt x="111" y="243"/>
                  </a:cubicBezTo>
                  <a:lnTo>
                    <a:pt x="111" y="243"/>
                  </a:lnTo>
                  <a:cubicBezTo>
                    <a:pt x="92" y="234"/>
                    <a:pt x="76" y="221"/>
                    <a:pt x="63" y="202"/>
                  </a:cubicBezTo>
                  <a:lnTo>
                    <a:pt x="63" y="202"/>
                  </a:lnTo>
                  <a:cubicBezTo>
                    <a:pt x="38" y="167"/>
                    <a:pt x="44" y="126"/>
                    <a:pt x="73" y="94"/>
                  </a:cubicBezTo>
                  <a:lnTo>
                    <a:pt x="73" y="94"/>
                  </a:lnTo>
                  <a:cubicBezTo>
                    <a:pt x="105" y="63"/>
                    <a:pt x="146" y="47"/>
                    <a:pt x="190" y="44"/>
                  </a:cubicBezTo>
                  <a:lnTo>
                    <a:pt x="190" y="44"/>
                  </a:lnTo>
                  <a:cubicBezTo>
                    <a:pt x="235" y="37"/>
                    <a:pt x="279" y="44"/>
                    <a:pt x="320" y="63"/>
                  </a:cubicBezTo>
                  <a:lnTo>
                    <a:pt x="320" y="63"/>
                  </a:lnTo>
                  <a:cubicBezTo>
                    <a:pt x="349" y="75"/>
                    <a:pt x="371" y="94"/>
                    <a:pt x="384" y="120"/>
                  </a:cubicBezTo>
                  <a:lnTo>
                    <a:pt x="384" y="120"/>
                  </a:lnTo>
                  <a:cubicBezTo>
                    <a:pt x="399" y="148"/>
                    <a:pt x="396" y="177"/>
                    <a:pt x="377" y="202"/>
                  </a:cubicBezTo>
                  <a:lnTo>
                    <a:pt x="377" y="202"/>
                  </a:lnTo>
                  <a:cubicBezTo>
                    <a:pt x="352" y="237"/>
                    <a:pt x="317" y="256"/>
                    <a:pt x="276" y="265"/>
                  </a:cubicBezTo>
                  <a:lnTo>
                    <a:pt x="276" y="265"/>
                  </a:lnTo>
                  <a:cubicBezTo>
                    <a:pt x="241" y="272"/>
                    <a:pt x="203" y="272"/>
                    <a:pt x="168" y="265"/>
                  </a:cubicBezTo>
                </a:path>
                <a:path w="552" h="422">
                  <a:moveTo>
                    <a:pt x="498" y="395"/>
                  </a:moveTo>
                  <a:cubicBezTo>
                    <a:pt x="488" y="383"/>
                    <a:pt x="475" y="370"/>
                    <a:pt x="469" y="354"/>
                  </a:cubicBezTo>
                  <a:lnTo>
                    <a:pt x="469" y="354"/>
                  </a:lnTo>
                  <a:cubicBezTo>
                    <a:pt x="517" y="326"/>
                    <a:pt x="552" y="288"/>
                    <a:pt x="549" y="231"/>
                  </a:cubicBezTo>
                  <a:lnTo>
                    <a:pt x="549" y="231"/>
                  </a:lnTo>
                  <a:cubicBezTo>
                    <a:pt x="549" y="174"/>
                    <a:pt x="514" y="139"/>
                    <a:pt x="466" y="111"/>
                  </a:cubicBezTo>
                  <a:lnTo>
                    <a:pt x="466" y="111"/>
                  </a:lnTo>
                  <a:cubicBezTo>
                    <a:pt x="469" y="114"/>
                    <a:pt x="469" y="117"/>
                    <a:pt x="469" y="120"/>
                  </a:cubicBezTo>
                  <a:lnTo>
                    <a:pt x="469" y="120"/>
                  </a:lnTo>
                  <a:cubicBezTo>
                    <a:pt x="472" y="139"/>
                    <a:pt x="475" y="158"/>
                    <a:pt x="472" y="177"/>
                  </a:cubicBezTo>
                  <a:lnTo>
                    <a:pt x="472" y="177"/>
                  </a:lnTo>
                  <a:cubicBezTo>
                    <a:pt x="466" y="221"/>
                    <a:pt x="443" y="256"/>
                    <a:pt x="408" y="285"/>
                  </a:cubicBezTo>
                  <a:lnTo>
                    <a:pt x="408" y="285"/>
                  </a:lnTo>
                  <a:cubicBezTo>
                    <a:pt x="370" y="319"/>
                    <a:pt x="322" y="335"/>
                    <a:pt x="271" y="345"/>
                  </a:cubicBezTo>
                  <a:lnTo>
                    <a:pt x="271" y="345"/>
                  </a:lnTo>
                  <a:cubicBezTo>
                    <a:pt x="248" y="348"/>
                    <a:pt x="223" y="348"/>
                    <a:pt x="197" y="348"/>
                  </a:cubicBezTo>
                  <a:lnTo>
                    <a:pt x="197" y="348"/>
                  </a:lnTo>
                  <a:cubicBezTo>
                    <a:pt x="207" y="354"/>
                    <a:pt x="219" y="361"/>
                    <a:pt x="229" y="367"/>
                  </a:cubicBezTo>
                  <a:lnTo>
                    <a:pt x="229" y="367"/>
                  </a:lnTo>
                  <a:cubicBezTo>
                    <a:pt x="280" y="386"/>
                    <a:pt x="331" y="389"/>
                    <a:pt x="383" y="383"/>
                  </a:cubicBezTo>
                  <a:lnTo>
                    <a:pt x="383" y="383"/>
                  </a:lnTo>
                  <a:cubicBezTo>
                    <a:pt x="389" y="383"/>
                    <a:pt x="392" y="383"/>
                    <a:pt x="395" y="386"/>
                  </a:cubicBezTo>
                  <a:lnTo>
                    <a:pt x="395" y="386"/>
                  </a:lnTo>
                  <a:cubicBezTo>
                    <a:pt x="427" y="405"/>
                    <a:pt x="459" y="418"/>
                    <a:pt x="498" y="424"/>
                  </a:cubicBezTo>
                  <a:lnTo>
                    <a:pt x="498" y="424"/>
                  </a:lnTo>
                  <a:cubicBezTo>
                    <a:pt x="501" y="424"/>
                    <a:pt x="507" y="421"/>
                    <a:pt x="511" y="418"/>
                  </a:cubicBezTo>
                  <a:lnTo>
                    <a:pt x="511" y="418"/>
                  </a:lnTo>
                  <a:cubicBezTo>
                    <a:pt x="511" y="418"/>
                    <a:pt x="511" y="411"/>
                    <a:pt x="507" y="405"/>
                  </a:cubicBezTo>
                  <a:lnTo>
                    <a:pt x="507" y="405"/>
                  </a:lnTo>
                  <a:cubicBezTo>
                    <a:pt x="507" y="402"/>
                    <a:pt x="501" y="399"/>
                    <a:pt x="498" y="39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970532" y="0"/>
              <a:ext cx="630365" cy="630269"/>
            </a:xfrm>
            <a:custGeom>
              <a:rect l="0" t="0" r="0" b="0"/>
              <a:pathLst>
                <a:path w="992" h="992">
                  <a:moveTo>
                    <a:pt x="0" y="496"/>
                  </a:moveTo>
                  <a:cubicBezTo>
                    <a:pt x="0" y="222"/>
                    <a:pt x="222" y="0"/>
                    <a:pt x="496" y="0"/>
                  </a:cubicBezTo>
                  <a:lnTo>
                    <a:pt x="496" y="0"/>
                  </a:lnTo>
                  <a:lnTo>
                    <a:pt x="496" y="0"/>
                  </a:lnTo>
                  <a:lnTo>
                    <a:pt x="496" y="0"/>
                  </a:lnTo>
                  <a:cubicBezTo>
                    <a:pt x="770" y="0"/>
                    <a:pt x="992" y="222"/>
                    <a:pt x="992" y="496"/>
                  </a:cubicBezTo>
                  <a:lnTo>
                    <a:pt x="992" y="496"/>
                  </a:lnTo>
                  <a:cubicBezTo>
                    <a:pt x="992" y="496"/>
                    <a:pt x="992" y="496"/>
                    <a:pt x="992" y="496"/>
                  </a:cubicBezTo>
                  <a:lnTo>
                    <a:pt x="992" y="496"/>
                  </a:lnTo>
                  <a:lnTo>
                    <a:pt x="992" y="496"/>
                  </a:lnTo>
                  <a:lnTo>
                    <a:pt x="992" y="496"/>
                  </a:lnTo>
                  <a:cubicBezTo>
                    <a:pt x="992" y="770"/>
                    <a:pt x="770" y="992"/>
                    <a:pt x="496" y="992"/>
                  </a:cubicBezTo>
                  <a:lnTo>
                    <a:pt x="496" y="992"/>
                  </a:lnTo>
                  <a:cubicBezTo>
                    <a:pt x="222" y="992"/>
                    <a:pt x="0" y="770"/>
                    <a:pt x="0" y="496"/>
                  </a:cubicBezTo>
                  <a:lnTo>
                    <a:pt x="0" y="496"/>
                  </a:lnTo>
                  <a:cubicBezTo>
                    <a:pt x="0" y="496"/>
                    <a:pt x="0" y="496"/>
                    <a:pt x="0" y="496"/>
                  </a:cubicBezTo>
                  <a:lnTo>
                    <a:pt x="0" y="49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182560" y="147542"/>
              <a:ext cx="234600" cy="304228"/>
            </a:xfrm>
            <a:custGeom>
              <a:rect l="0" t="0" r="0" b="0"/>
              <a:pathLst>
                <a:path w="369" h="479">
                  <a:moveTo>
                    <a:pt x="290" y="269"/>
                  </a:moveTo>
                  <a:cubicBezTo>
                    <a:pt x="331" y="263"/>
                    <a:pt x="366" y="292"/>
                    <a:pt x="369" y="336"/>
                  </a:cubicBezTo>
                  <a:lnTo>
                    <a:pt x="369" y="336"/>
                  </a:lnTo>
                  <a:cubicBezTo>
                    <a:pt x="369" y="336"/>
                    <a:pt x="369" y="339"/>
                    <a:pt x="369" y="342"/>
                  </a:cubicBezTo>
                  <a:lnTo>
                    <a:pt x="369" y="342"/>
                  </a:lnTo>
                  <a:cubicBezTo>
                    <a:pt x="369" y="380"/>
                    <a:pt x="369" y="418"/>
                    <a:pt x="369" y="459"/>
                  </a:cubicBezTo>
                  <a:lnTo>
                    <a:pt x="369" y="459"/>
                  </a:lnTo>
                  <a:cubicBezTo>
                    <a:pt x="369" y="459"/>
                    <a:pt x="369" y="459"/>
                    <a:pt x="369" y="463"/>
                  </a:cubicBezTo>
                  <a:lnTo>
                    <a:pt x="369" y="463"/>
                  </a:lnTo>
                  <a:cubicBezTo>
                    <a:pt x="369" y="463"/>
                    <a:pt x="369" y="463"/>
                    <a:pt x="239" y="463"/>
                  </a:cubicBezTo>
                  <a:lnTo>
                    <a:pt x="239" y="463"/>
                  </a:lnTo>
                  <a:cubicBezTo>
                    <a:pt x="239" y="463"/>
                    <a:pt x="239" y="459"/>
                    <a:pt x="239" y="459"/>
                  </a:cubicBezTo>
                  <a:lnTo>
                    <a:pt x="239" y="459"/>
                  </a:lnTo>
                  <a:cubicBezTo>
                    <a:pt x="239" y="418"/>
                    <a:pt x="239" y="380"/>
                    <a:pt x="239" y="339"/>
                  </a:cubicBezTo>
                  <a:lnTo>
                    <a:pt x="239" y="339"/>
                  </a:lnTo>
                  <a:cubicBezTo>
                    <a:pt x="239" y="304"/>
                    <a:pt x="261" y="276"/>
                    <a:pt x="290" y="269"/>
                  </a:cubicBezTo>
                  <a:moveTo>
                    <a:pt x="297" y="168"/>
                  </a:moveTo>
                  <a:cubicBezTo>
                    <a:pt x="297" y="168"/>
                    <a:pt x="297" y="168"/>
                    <a:pt x="300" y="168"/>
                  </a:cubicBezTo>
                  <a:lnTo>
                    <a:pt x="300" y="168"/>
                  </a:lnTo>
                  <a:cubicBezTo>
                    <a:pt x="300" y="168"/>
                    <a:pt x="300" y="168"/>
                    <a:pt x="310" y="168"/>
                  </a:cubicBezTo>
                  <a:lnTo>
                    <a:pt x="310" y="168"/>
                  </a:lnTo>
                  <a:cubicBezTo>
                    <a:pt x="313" y="168"/>
                    <a:pt x="316" y="171"/>
                    <a:pt x="319" y="171"/>
                  </a:cubicBezTo>
                  <a:lnTo>
                    <a:pt x="319" y="171"/>
                  </a:lnTo>
                  <a:cubicBezTo>
                    <a:pt x="338" y="178"/>
                    <a:pt x="348" y="200"/>
                    <a:pt x="344" y="222"/>
                  </a:cubicBezTo>
                  <a:lnTo>
                    <a:pt x="344" y="222"/>
                  </a:lnTo>
                  <a:cubicBezTo>
                    <a:pt x="341" y="241"/>
                    <a:pt x="325" y="256"/>
                    <a:pt x="303" y="256"/>
                  </a:cubicBezTo>
                  <a:lnTo>
                    <a:pt x="303" y="256"/>
                  </a:lnTo>
                  <a:cubicBezTo>
                    <a:pt x="284" y="256"/>
                    <a:pt x="269" y="241"/>
                    <a:pt x="262" y="222"/>
                  </a:cubicBezTo>
                  <a:lnTo>
                    <a:pt x="262" y="222"/>
                  </a:lnTo>
                  <a:cubicBezTo>
                    <a:pt x="259" y="197"/>
                    <a:pt x="275" y="174"/>
                    <a:pt x="297" y="168"/>
                  </a:cubicBezTo>
                  <a:moveTo>
                    <a:pt x="85" y="165"/>
                  </a:moveTo>
                  <a:cubicBezTo>
                    <a:pt x="148" y="152"/>
                    <a:pt x="207" y="203"/>
                    <a:pt x="214" y="269"/>
                  </a:cubicBezTo>
                  <a:lnTo>
                    <a:pt x="214" y="269"/>
                  </a:lnTo>
                  <a:cubicBezTo>
                    <a:pt x="214" y="273"/>
                    <a:pt x="214" y="276"/>
                    <a:pt x="214" y="279"/>
                  </a:cubicBezTo>
                  <a:lnTo>
                    <a:pt x="214" y="279"/>
                  </a:lnTo>
                  <a:cubicBezTo>
                    <a:pt x="214" y="342"/>
                    <a:pt x="214" y="406"/>
                    <a:pt x="214" y="469"/>
                  </a:cubicBezTo>
                  <a:lnTo>
                    <a:pt x="214" y="469"/>
                  </a:lnTo>
                  <a:cubicBezTo>
                    <a:pt x="214" y="469"/>
                    <a:pt x="214" y="469"/>
                    <a:pt x="214" y="479"/>
                  </a:cubicBezTo>
                  <a:lnTo>
                    <a:pt x="214" y="479"/>
                  </a:lnTo>
                  <a:cubicBezTo>
                    <a:pt x="214" y="479"/>
                    <a:pt x="214" y="479"/>
                    <a:pt x="0" y="479"/>
                  </a:cubicBezTo>
                  <a:lnTo>
                    <a:pt x="0" y="479"/>
                  </a:lnTo>
                  <a:cubicBezTo>
                    <a:pt x="0" y="475"/>
                    <a:pt x="0" y="475"/>
                    <a:pt x="0" y="472"/>
                  </a:cubicBezTo>
                  <a:lnTo>
                    <a:pt x="0" y="472"/>
                  </a:lnTo>
                  <a:cubicBezTo>
                    <a:pt x="0" y="409"/>
                    <a:pt x="0" y="342"/>
                    <a:pt x="0" y="276"/>
                  </a:cubicBezTo>
                  <a:lnTo>
                    <a:pt x="0" y="276"/>
                  </a:lnTo>
                  <a:cubicBezTo>
                    <a:pt x="0" y="222"/>
                    <a:pt x="37" y="177"/>
                    <a:pt x="85" y="165"/>
                  </a:cubicBezTo>
                  <a:moveTo>
                    <a:pt x="94" y="0"/>
                  </a:moveTo>
                  <a:cubicBezTo>
                    <a:pt x="97" y="0"/>
                    <a:pt x="97" y="0"/>
                    <a:pt x="97" y="0"/>
                  </a:cubicBezTo>
                  <a:lnTo>
                    <a:pt x="97" y="0"/>
                  </a:lnTo>
                  <a:cubicBezTo>
                    <a:pt x="97" y="0"/>
                    <a:pt x="97" y="0"/>
                    <a:pt x="116" y="0"/>
                  </a:cubicBezTo>
                  <a:lnTo>
                    <a:pt x="116" y="0"/>
                  </a:lnTo>
                  <a:cubicBezTo>
                    <a:pt x="119" y="0"/>
                    <a:pt x="125" y="3"/>
                    <a:pt x="129" y="3"/>
                  </a:cubicBezTo>
                  <a:lnTo>
                    <a:pt x="129" y="3"/>
                  </a:lnTo>
                  <a:cubicBezTo>
                    <a:pt x="160" y="15"/>
                    <a:pt x="179" y="50"/>
                    <a:pt x="173" y="85"/>
                  </a:cubicBezTo>
                  <a:lnTo>
                    <a:pt x="173" y="85"/>
                  </a:lnTo>
                  <a:cubicBezTo>
                    <a:pt x="166" y="117"/>
                    <a:pt x="138" y="142"/>
                    <a:pt x="107" y="142"/>
                  </a:cubicBezTo>
                  <a:lnTo>
                    <a:pt x="107" y="142"/>
                  </a:lnTo>
                  <a:cubicBezTo>
                    <a:pt x="75" y="145"/>
                    <a:pt x="47" y="120"/>
                    <a:pt x="41" y="85"/>
                  </a:cubicBezTo>
                  <a:lnTo>
                    <a:pt x="41" y="85"/>
                  </a:lnTo>
                  <a:cubicBezTo>
                    <a:pt x="34" y="44"/>
                    <a:pt x="59" y="6"/>
                    <a:pt x="94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750238" y="1321214"/>
              <a:ext cx="725805" cy="724174"/>
            </a:xfrm>
            <a:custGeom>
              <a:rect l="0" t="0" r="0" b="0"/>
              <a:pathLst>
                <a:path w="1143" h="1140">
                  <a:moveTo>
                    <a:pt x="180" y="1027"/>
                  </a:moveTo>
                  <a:lnTo>
                    <a:pt x="180" y="1027"/>
                  </a:lnTo>
                  <a:lnTo>
                    <a:pt x="180" y="1027"/>
                  </a:lnTo>
                  <a:cubicBezTo>
                    <a:pt x="180" y="1094"/>
                    <a:pt x="252" y="1140"/>
                    <a:pt x="319" y="1140"/>
                  </a:cubicBezTo>
                  <a:lnTo>
                    <a:pt x="319" y="1140"/>
                  </a:lnTo>
                  <a:cubicBezTo>
                    <a:pt x="389" y="1140"/>
                    <a:pt x="433" y="1094"/>
                    <a:pt x="433" y="1027"/>
                  </a:cubicBezTo>
                  <a:lnTo>
                    <a:pt x="433" y="1027"/>
                  </a:lnTo>
                  <a:cubicBezTo>
                    <a:pt x="433" y="958"/>
                    <a:pt x="389" y="888"/>
                    <a:pt x="319" y="888"/>
                  </a:cubicBezTo>
                  <a:lnTo>
                    <a:pt x="319" y="888"/>
                  </a:lnTo>
                  <a:cubicBezTo>
                    <a:pt x="252" y="888"/>
                    <a:pt x="180" y="958"/>
                    <a:pt x="180" y="1027"/>
                  </a:cubicBezTo>
                  <a:moveTo>
                    <a:pt x="823" y="1027"/>
                  </a:moveTo>
                  <a:lnTo>
                    <a:pt x="823" y="1027"/>
                  </a:lnTo>
                  <a:lnTo>
                    <a:pt x="823" y="1027"/>
                  </a:lnTo>
                  <a:cubicBezTo>
                    <a:pt x="823" y="1094"/>
                    <a:pt x="890" y="1140"/>
                    <a:pt x="959" y="1140"/>
                  </a:cubicBezTo>
                  <a:lnTo>
                    <a:pt x="959" y="1140"/>
                  </a:lnTo>
                  <a:cubicBezTo>
                    <a:pt x="1029" y="1140"/>
                    <a:pt x="1075" y="1094"/>
                    <a:pt x="1075" y="1027"/>
                  </a:cubicBezTo>
                  <a:lnTo>
                    <a:pt x="1075" y="1027"/>
                  </a:lnTo>
                  <a:cubicBezTo>
                    <a:pt x="1075" y="958"/>
                    <a:pt x="1029" y="888"/>
                    <a:pt x="959" y="888"/>
                  </a:cubicBezTo>
                  <a:lnTo>
                    <a:pt x="959" y="888"/>
                  </a:lnTo>
                  <a:cubicBezTo>
                    <a:pt x="890" y="888"/>
                    <a:pt x="823" y="958"/>
                    <a:pt x="823" y="1027"/>
                  </a:cubicBezTo>
                  <a:moveTo>
                    <a:pt x="410" y="729"/>
                  </a:moveTo>
                  <a:lnTo>
                    <a:pt x="410" y="729"/>
                  </a:lnTo>
                  <a:lnTo>
                    <a:pt x="410" y="729"/>
                  </a:lnTo>
                  <a:cubicBezTo>
                    <a:pt x="1119" y="523"/>
                    <a:pt x="1119" y="523"/>
                    <a:pt x="1119" y="523"/>
                  </a:cubicBezTo>
                  <a:lnTo>
                    <a:pt x="1119" y="523"/>
                  </a:lnTo>
                  <a:cubicBezTo>
                    <a:pt x="1143" y="523"/>
                    <a:pt x="1143" y="500"/>
                    <a:pt x="1143" y="480"/>
                  </a:cubicBezTo>
                  <a:lnTo>
                    <a:pt x="1143" y="480"/>
                  </a:lnTo>
                  <a:cubicBezTo>
                    <a:pt x="1143" y="138"/>
                    <a:pt x="1143" y="138"/>
                    <a:pt x="1143" y="138"/>
                  </a:cubicBezTo>
                  <a:lnTo>
                    <a:pt x="1143" y="138"/>
                  </a:lnTo>
                  <a:cubicBezTo>
                    <a:pt x="252" y="138"/>
                    <a:pt x="252" y="138"/>
                    <a:pt x="252" y="138"/>
                  </a:cubicBezTo>
                  <a:lnTo>
                    <a:pt x="252" y="138"/>
                  </a:lnTo>
                  <a:cubicBezTo>
                    <a:pt x="252" y="25"/>
                    <a:pt x="252" y="25"/>
                    <a:pt x="252" y="25"/>
                  </a:cubicBezTo>
                  <a:lnTo>
                    <a:pt x="252" y="25"/>
                  </a:lnTo>
                  <a:lnTo>
                    <a:pt x="229" y="0"/>
                  </a:lnTo>
                  <a:lnTo>
                    <a:pt x="229" y="0"/>
                  </a:lnTo>
                  <a:cubicBezTo>
                    <a:pt x="23" y="0"/>
                    <a:pt x="23" y="0"/>
                    <a:pt x="23" y="0"/>
                  </a:cubicBezTo>
                  <a:lnTo>
                    <a:pt x="23" y="0"/>
                  </a:lnTo>
                  <a:cubicBezTo>
                    <a:pt x="0" y="0"/>
                    <a:pt x="0" y="25"/>
                    <a:pt x="0" y="25"/>
                  </a:cubicBezTo>
                  <a:lnTo>
                    <a:pt x="0" y="25"/>
                  </a:lnTo>
                  <a:cubicBezTo>
                    <a:pt x="0" y="138"/>
                    <a:pt x="0" y="138"/>
                    <a:pt x="0" y="138"/>
                  </a:cubicBezTo>
                  <a:lnTo>
                    <a:pt x="0" y="138"/>
                  </a:lnTo>
                  <a:cubicBezTo>
                    <a:pt x="116" y="138"/>
                    <a:pt x="116" y="138"/>
                    <a:pt x="116" y="138"/>
                  </a:cubicBezTo>
                  <a:lnTo>
                    <a:pt x="116" y="138"/>
                  </a:lnTo>
                  <a:cubicBezTo>
                    <a:pt x="252" y="706"/>
                    <a:pt x="252" y="706"/>
                    <a:pt x="252" y="706"/>
                  </a:cubicBezTo>
                  <a:lnTo>
                    <a:pt x="252" y="706"/>
                  </a:lnTo>
                  <a:cubicBezTo>
                    <a:pt x="252" y="775"/>
                    <a:pt x="252" y="775"/>
                    <a:pt x="252" y="775"/>
                  </a:cubicBezTo>
                  <a:lnTo>
                    <a:pt x="252" y="775"/>
                  </a:lnTo>
                  <a:cubicBezTo>
                    <a:pt x="252" y="868"/>
                    <a:pt x="252" y="868"/>
                    <a:pt x="252" y="868"/>
                  </a:cubicBezTo>
                  <a:lnTo>
                    <a:pt x="252" y="868"/>
                  </a:lnTo>
                  <a:cubicBezTo>
                    <a:pt x="252" y="888"/>
                    <a:pt x="273" y="888"/>
                    <a:pt x="273" y="888"/>
                  </a:cubicBezTo>
                  <a:lnTo>
                    <a:pt x="273" y="888"/>
                  </a:lnTo>
                  <a:cubicBezTo>
                    <a:pt x="319" y="888"/>
                    <a:pt x="319" y="888"/>
                    <a:pt x="319" y="888"/>
                  </a:cubicBezTo>
                  <a:lnTo>
                    <a:pt x="319" y="888"/>
                  </a:lnTo>
                  <a:cubicBezTo>
                    <a:pt x="959" y="888"/>
                    <a:pt x="959" y="888"/>
                    <a:pt x="959" y="888"/>
                  </a:cubicBezTo>
                  <a:lnTo>
                    <a:pt x="959" y="888"/>
                  </a:lnTo>
                  <a:cubicBezTo>
                    <a:pt x="1119" y="888"/>
                    <a:pt x="1119" y="888"/>
                    <a:pt x="1119" y="888"/>
                  </a:cubicBezTo>
                  <a:lnTo>
                    <a:pt x="1119" y="888"/>
                  </a:lnTo>
                  <a:cubicBezTo>
                    <a:pt x="1143" y="888"/>
                    <a:pt x="1143" y="888"/>
                    <a:pt x="1143" y="868"/>
                  </a:cubicBezTo>
                  <a:lnTo>
                    <a:pt x="1143" y="868"/>
                  </a:lnTo>
                  <a:cubicBezTo>
                    <a:pt x="1143" y="775"/>
                    <a:pt x="1143" y="775"/>
                    <a:pt x="1143" y="775"/>
                  </a:cubicBezTo>
                  <a:lnTo>
                    <a:pt x="1143" y="775"/>
                  </a:lnTo>
                  <a:cubicBezTo>
                    <a:pt x="433" y="775"/>
                    <a:pt x="433" y="775"/>
                    <a:pt x="433" y="775"/>
                  </a:cubicBezTo>
                  <a:lnTo>
                    <a:pt x="433" y="775"/>
                  </a:lnTo>
                  <a:cubicBezTo>
                    <a:pt x="343" y="775"/>
                    <a:pt x="343" y="729"/>
                    <a:pt x="410" y="729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5106733" y="4428743"/>
            <a:ext cx="5919311" cy="1203293"/>
            <a:chExt cx="5919311" cy="1203293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5919311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CCE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5106732" y="1821275"/>
            <a:ext cx="5919310" cy="1203293"/>
            <a:chExt cx="5919310" cy="1203293"/>
          </a:xfrm>
        </p:grpSpPr>
        <p:sp>
          <p:nvSpPr>
            <p:cNvPr id="279" name="path"/>
            <p:cNvSpPr/>
            <p:nvPr/>
          </p:nvSpPr>
          <p:spPr>
            <a:xfrm>
              <a:off x="0" y="0"/>
              <a:ext cx="5919310" cy="1203293"/>
            </a:xfrm>
            <a:custGeom>
              <a:rect l="0" t="0" r="0" b="0"/>
              <a:pathLst>
                <a:path w="9321" h="1893">
                  <a:moveTo>
                    <a:pt x="9037" y="1894"/>
                  </a:moveTo>
                  <a:lnTo>
                    <a:pt x="284" y="1894"/>
                  </a:lnTo>
                  <a:lnTo>
                    <a:pt x="0" y="947"/>
                  </a:lnTo>
                  <a:lnTo>
                    <a:pt x="284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7310" y="0"/>
                  </a:lnTo>
                  <a:lnTo>
                    <a:pt x="9037" y="0"/>
                  </a:lnTo>
                  <a:lnTo>
                    <a:pt x="9321" y="947"/>
                  </a:lnTo>
                  <a:lnTo>
                    <a:pt x="9037" y="1894"/>
                  </a:lnTo>
                  <a:lnTo>
                    <a:pt x="9037" y="1894"/>
                  </a:lnTo>
                  <a:close/>
                </a:path>
              </a:pathLst>
            </a:custGeom>
            <a:solidFill>
              <a:srgbClr val="CCE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74150" y="0"/>
              <a:ext cx="5571012" cy="1203293"/>
            </a:xfrm>
            <a:custGeom>
              <a:rect l="0" t="0" r="0" b="0"/>
              <a:pathLst>
                <a:path w="8773" h="1893">
                  <a:moveTo>
                    <a:pt x="479" y="1894"/>
                  </a:moveTo>
                  <a:moveTo>
                    <a:pt x="479" y="1894"/>
                  </a:moveTo>
                  <a:lnTo>
                    <a:pt x="10" y="1894"/>
                  </a:lnTo>
                  <a:lnTo>
                    <a:pt x="10" y="0"/>
                  </a:lnTo>
                  <a:lnTo>
                    <a:pt x="479" y="0"/>
                  </a:lnTo>
                  <a:lnTo>
                    <a:pt x="194" y="947"/>
                  </a:lnTo>
                  <a:lnTo>
                    <a:pt x="479" y="1894"/>
                  </a:lnTo>
                  <a:close/>
                </a:path>
                <a:path w="8773" h="1893">
                  <a:moveTo>
                    <a:pt x="8294" y="1894"/>
                  </a:moveTo>
                  <a:moveTo>
                    <a:pt x="8294" y="1894"/>
                  </a:moveTo>
                  <a:lnTo>
                    <a:pt x="8763" y="1894"/>
                  </a:lnTo>
                  <a:lnTo>
                    <a:pt x="8763" y="0"/>
                  </a:lnTo>
                  <a:lnTo>
                    <a:pt x="8294" y="0"/>
                  </a:lnTo>
                  <a:lnTo>
                    <a:pt x="8578" y="947"/>
                  </a:lnTo>
                  <a:lnTo>
                    <a:pt x="8294" y="189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1" name="textbox 281"/>
          <p:cNvSpPr/>
          <p:nvPr/>
        </p:nvSpPr>
        <p:spPr>
          <a:xfrm>
            <a:off x="6356322" y="2169656"/>
            <a:ext cx="41757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近年来进口机电产品价格总体呈现波动上升趋</a:t>
            </a:r>
            <a:r>
              <a:rPr sz="1500" spc="-3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3080" algn="l" rtl="0" eaLnBrk="0">
              <a:lnSpc>
                <a:spcPts val="2700"/>
              </a:lnSpc>
            </a:pPr>
            <a:r>
              <a:rPr sz="1500" spc="-9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部分产品价格波动较大</a:t>
            </a:r>
            <a:r>
              <a:rPr sz="1500" spc="-7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2" name="textbox 282"/>
          <p:cNvSpPr/>
          <p:nvPr/>
        </p:nvSpPr>
        <p:spPr>
          <a:xfrm>
            <a:off x="6437162" y="3490012"/>
            <a:ext cx="402399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波动受多种因素影响，包括国际市场价格波</a:t>
            </a:r>
            <a:endParaRPr lang="Microsoft YaHei" altLang="Microsoft YaHei" sz="1500"/>
          </a:p>
          <a:p>
            <a:pPr marL="14223" algn="l" rtl="0" eaLnBrk="0">
              <a:lnSpc>
                <a:spcPts val="2697"/>
              </a:lnSpc>
            </a:pPr>
            <a:r>
              <a:rPr sz="1500" spc="-7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动、汇率变动、关税政策调整等</a:t>
            </a:r>
            <a:r>
              <a:rPr sz="1500" spc="-2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3" name="textbox 283"/>
          <p:cNvSpPr/>
          <p:nvPr/>
        </p:nvSpPr>
        <p:spPr>
          <a:xfrm>
            <a:off x="6437543" y="4777125"/>
            <a:ext cx="402399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价格趋势难以准确预测，但总体来看，进口</a:t>
            </a:r>
            <a:endParaRPr lang="Microsoft YaHei" altLang="Microsoft YaHei" sz="1500"/>
          </a:p>
          <a:p>
            <a:pPr marL="12700" algn="l" rtl="0" eaLnBrk="0">
              <a:lnSpc>
                <a:spcPts val="2698"/>
              </a:lnSpc>
            </a:pPr>
            <a:r>
              <a:rPr sz="1500" spc="-6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机电产品价格仍将保持相对较高水平</a:t>
            </a:r>
            <a:r>
              <a:rPr sz="1500" spc="-4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4" name="textbox 284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和趋势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305" name="picture 3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78840" y="3411473"/>
            <a:ext cx="1333699" cy="630268"/>
          </a:xfrm>
          <a:prstGeom prst="rect">
            <a:avLst/>
          </a:prstGeom>
        </p:spPr>
      </p:pic>
      <p:sp>
        <p:nvSpPr>
          <p:cNvPr id="306" name="path"/>
          <p:cNvSpPr/>
          <p:nvPr/>
        </p:nvSpPr>
        <p:spPr>
          <a:xfrm>
            <a:off x="10541364" y="3124961"/>
            <a:ext cx="484678" cy="1203293"/>
          </a:xfrm>
          <a:custGeom>
            <a:rect l="0" t="0" r="0" b="0"/>
            <a:pathLst>
              <a:path w="763" h="1893">
                <a:moveTo>
                  <a:pt x="479" y="1894"/>
                </a:moveTo>
                <a:moveTo>
                  <a:pt x="479" y="1894"/>
                </a:moveTo>
                <a:lnTo>
                  <a:pt x="763" y="947"/>
                </a:lnTo>
                <a:lnTo>
                  <a:pt x="479" y="0"/>
                </a:lnTo>
                <a:lnTo>
                  <a:pt x="479" y="1894"/>
                </a:lnTo>
                <a:close/>
                <a:moveTo>
                  <a:pt x="10" y="1894"/>
                </a:moveTo>
                <a:moveTo>
                  <a:pt x="10" y="1894"/>
                </a:moveTo>
                <a:lnTo>
                  <a:pt x="479" y="1894"/>
                </a:lnTo>
                <a:lnTo>
                  <a:pt x="479" y="0"/>
                </a:lnTo>
                <a:lnTo>
                  <a:pt x="10" y="0"/>
                </a:lnTo>
                <a:lnTo>
                  <a:pt x="294" y="947"/>
                </a:lnTo>
                <a:lnTo>
                  <a:pt x="10" y="1894"/>
                </a:lnTo>
                <a:close/>
              </a:path>
            </a:pathLst>
          </a:custGeom>
          <a:solidFill>
            <a:srgbClr val="7FA9F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7" name="path"/>
          <p:cNvSpPr/>
          <p:nvPr/>
        </p:nvSpPr>
        <p:spPr>
          <a:xfrm>
            <a:off x="5106733" y="3124961"/>
            <a:ext cx="484678" cy="1203292"/>
          </a:xfrm>
          <a:custGeom>
            <a:rect l="0" t="0" r="0" b="0"/>
            <a:pathLst>
              <a:path w="763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  <a:moveTo>
                  <a:pt x="753" y="1894"/>
                </a:moveTo>
                <a:moveTo>
                  <a:pt x="753" y="1894"/>
                </a:moveTo>
                <a:lnTo>
                  <a:pt x="284" y="1894"/>
                </a:lnTo>
                <a:lnTo>
                  <a:pt x="284" y="0"/>
                </a:lnTo>
                <a:lnTo>
                  <a:pt x="753" y="0"/>
                </a:lnTo>
                <a:lnTo>
                  <a:pt x="469" y="947"/>
                </a:lnTo>
                <a:lnTo>
                  <a:pt x="753" y="1894"/>
                </a:lnTo>
                <a:close/>
              </a:path>
            </a:pathLst>
          </a:custGeom>
          <a:solidFill>
            <a:srgbClr val="7FA9F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8" name="path"/>
          <p:cNvSpPr/>
          <p:nvPr/>
        </p:nvSpPr>
        <p:spPr>
          <a:xfrm>
            <a:off x="10839195" y="1821275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9" name="path"/>
          <p:cNvSpPr/>
          <p:nvPr/>
        </p:nvSpPr>
        <p:spPr>
          <a:xfrm>
            <a:off x="5106732" y="4428743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0" name="path"/>
          <p:cNvSpPr/>
          <p:nvPr/>
        </p:nvSpPr>
        <p:spPr>
          <a:xfrm>
            <a:off x="10839197" y="4428744"/>
            <a:ext cx="186849" cy="1203293"/>
          </a:xfrm>
          <a:custGeom>
            <a:rect l="0" t="0" r="0" b="0"/>
            <a:pathLst>
              <a:path w="294" h="1893">
                <a:moveTo>
                  <a:pt x="10" y="1894"/>
                </a:moveTo>
                <a:moveTo>
                  <a:pt x="10" y="1894"/>
                </a:moveTo>
                <a:lnTo>
                  <a:pt x="294" y="947"/>
                </a:lnTo>
                <a:lnTo>
                  <a:pt x="10" y="0"/>
                </a:lnTo>
                <a:lnTo>
                  <a:pt x="10" y="189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1" name="path"/>
          <p:cNvSpPr/>
          <p:nvPr/>
        </p:nvSpPr>
        <p:spPr>
          <a:xfrm>
            <a:off x="5106733" y="1821275"/>
            <a:ext cx="186849" cy="1203292"/>
          </a:xfrm>
          <a:custGeom>
            <a:rect l="0" t="0" r="0" b="0"/>
            <a:pathLst>
              <a:path w="294" h="1893">
                <a:moveTo>
                  <a:pt x="284" y="1894"/>
                </a:moveTo>
                <a:moveTo>
                  <a:pt x="284" y="1894"/>
                </a:moveTo>
                <a:lnTo>
                  <a:pt x="0" y="947"/>
                </a:lnTo>
                <a:lnTo>
                  <a:pt x="284" y="0"/>
                </a:lnTo>
                <a:lnTo>
                  <a:pt x="284" y="189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textbox 312"/>
          <p:cNvSpPr/>
          <p:nvPr/>
        </p:nvSpPr>
        <p:spPr>
          <a:xfrm>
            <a:off x="5656304" y="2142948"/>
            <a:ext cx="552450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97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600" spc="-2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3600"/>
          </a:p>
        </p:txBody>
      </p:sp>
      <p:sp>
        <p:nvSpPr>
          <p:cNvPr id="313" name="textbox 313"/>
          <p:cNvSpPr/>
          <p:nvPr/>
        </p:nvSpPr>
        <p:spPr>
          <a:xfrm>
            <a:off x="5656304" y="3464439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3600"/>
          </a:p>
        </p:txBody>
      </p:sp>
      <p:sp>
        <p:nvSpPr>
          <p:cNvPr id="314" name="textbox 314"/>
          <p:cNvSpPr/>
          <p:nvPr/>
        </p:nvSpPr>
        <p:spPr>
          <a:xfrm>
            <a:off x="5656304" y="4794652"/>
            <a:ext cx="552450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4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600" spc="-2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3600"/>
          </a:p>
        </p:txBody>
      </p:sp>
      <p:pic>
        <p:nvPicPr>
          <p:cNvPr id="315" name="picture 3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28312" y="2384831"/>
            <a:ext cx="1284233" cy="76200"/>
          </a:xfrm>
          <a:prstGeom prst="rect">
            <a:avLst/>
          </a:prstGeom>
        </p:spPr>
      </p:pic>
      <p:pic>
        <p:nvPicPr>
          <p:cNvPr id="316" name="picture 3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28312" y="4992287"/>
            <a:ext cx="1284233" cy="76200"/>
          </a:xfrm>
          <a:prstGeom prst="rect">
            <a:avLst/>
          </a:prstGeom>
        </p:spPr>
      </p:pic>
      <p:sp>
        <p:nvSpPr>
          <p:cNvPr id="317" name="rect"/>
          <p:cNvSpPr/>
          <p:nvPr/>
        </p:nvSpPr>
        <p:spPr>
          <a:xfrm>
            <a:off x="4309186" y="3726658"/>
            <a:ext cx="665253" cy="0"/>
          </a:xfrm>
          <a:prstGeom prst="rect">
            <a:avLst/>
          </a:prstGeom>
          <a:solidFill>
            <a:srgbClr val="7FA9F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https://d.book118.com/428013110135006044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2024-09-25T05:17:01.797</cp:lastPrinted>
  <dcterms:created xsi:type="dcterms:W3CDTF">2024-09-24T21:17:01Z</dcterms:created>
  <dcterms:modified xsi:type="dcterms:W3CDTF">2024-09-24T21:17:03Z</dcterms:modified>
</cp:coreProperties>
</file>