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embeddedFontLst>
    <p:embeddedFont>
      <p:font typeface="GTNONO+MS-UIGothic"/>
      <p:regular r:id="rId18"/>
    </p:embeddedFont>
    <p:embeddedFont>
      <p:font typeface="EGMIIR+MDVTGS+ArialMT"/>
      <p:regular r:id="rId19"/>
    </p:embeddedFont>
    <p:embeddedFont>
      <p:font typeface="RVWPMJ+FAFBAK+MicrosoftYaHei-Bold"/>
      <p:regular r:id="rId20"/>
    </p:embeddedFont>
    <p:embeddedFont>
      <p:font typeface="RJIPVQ+FQVNBS+MicrosoftYaHei"/>
      <p:regular r:id="rId21"/>
    </p:embeddedFont>
    <p:embeddedFont>
      <p:font typeface="CUHMCU+WILJMH+MS-Gothic"/>
      <p:regular r:id="rId22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slideMaster" Target="slideMasters/slideMaster2.xml" /><Relationship Id="rId20" Type="http://schemas.openxmlformats.org/officeDocument/2006/relationships/font" Target="fonts/font3.fntdata" /><Relationship Id="rId21" Type="http://schemas.openxmlformats.org/officeDocument/2006/relationships/font" Target="fonts/font4.fntdata" /><Relationship Id="rId22" Type="http://schemas.openxmlformats.org/officeDocument/2006/relationships/font" Target="fonts/font5.fntdata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5CD40B-9380-45B6-B53C-BF1136B5AA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06E4E2-6D16-4281-8E80-87C3FB7EC1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A69C01-7956-4139-8DC4-0C6A8D5444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8D9F2E3-5C1C-43B4-A057-9857D4EB56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6C03858-AB71-45FE-9946-483133CC7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5072F3D-1B8A-4A4E-A680-596CFAE79B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E68DA2-2DFB-452A-B717-8E3DF95331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E59F94-D057-4486-B798-7AFA891E17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7FB34F-BBEF-4B10-8D34-B5915DA1BE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3BEA97-05D1-4D02-BCE6-49C6A6C8A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80061B-CE84-421D-9646-53873099BB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9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17020105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577494"/>
            <a:ext cx="7554669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 spc="25">
                <a:solidFill>
                  <a:srgbClr val="FFA7EC"/>
                </a:solidFill>
                <a:latin typeface="GTNONO+MS-UIGothic"/>
                <a:cs typeface="GTNONO+MS-UIGothic"/>
              </a:rPr>
              <a:t>呼吸困</a:t>
            </a:r>
            <a:r>
              <a:rPr sz="5150" spc="20">
                <a:solidFill>
                  <a:srgbClr val="FFA7EC"/>
                </a:solidFill>
                <a:latin typeface="SimSun"/>
                <a:cs typeface="SimSun"/>
              </a:rPr>
              <a:t>难</a:t>
            </a:r>
            <a:r>
              <a:rPr sz="5150" spc="25">
                <a:solidFill>
                  <a:srgbClr val="FFA7EC"/>
                </a:solidFill>
                <a:latin typeface="GTNONO+MS-UIGothic"/>
                <a:cs typeface="GTNONO+MS-UIGothic"/>
              </a:rPr>
              <a:t>与血气分析</a:t>
            </a:r>
            <a:r>
              <a:rPr sz="5150">
                <a:solidFill>
                  <a:srgbClr val="FFA7EC"/>
                </a:solidFill>
                <a:latin typeface="SimSun"/>
                <a:cs typeface="SimSun"/>
              </a:rPr>
              <a:t>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2523645"/>
            <a:ext cx="1635125" cy="163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50"/>
              </a:lnSpc>
              <a:spcBef>
                <a:spcPct val="0"/>
              </a:spcBef>
              <a:spcAft>
                <a:spcPct val="0"/>
              </a:spcAft>
            </a:pPr>
            <a:r>
              <a:rPr sz="5150">
                <a:solidFill>
                  <a:srgbClr val="FFA7EC"/>
                </a:solidFill>
                <a:latin typeface="GTNONO+MS-UIGothic"/>
                <a:cs typeface="GTNONO+MS-UIGothic"/>
              </a:rPr>
              <a:t>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28870" y="194329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概述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8870" y="2491930"/>
            <a:ext cx="2490509" cy="784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血气分析原理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870" y="3040570"/>
            <a:ext cx="5140901" cy="24293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52"/>
              </a:lnSpc>
              <a:spcBef>
                <a:spcPct val="0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与血气分析的关系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的案例分析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血气分析的案例分析</a:t>
            </a:r>
          </a:p>
          <a:p>
            <a:pPr marL="0" marR="0">
              <a:lnSpc>
                <a:spcPts val="2552"/>
              </a:lnSpc>
              <a:spcBef>
                <a:spcPts val="1717"/>
              </a:spcBef>
              <a:spcAft>
                <a:spcPct val="0"/>
              </a:spcAft>
            </a:pPr>
            <a:r>
              <a:rPr sz="2450">
                <a:solidFill>
                  <a:srgbClr val="9970FC"/>
                </a:solidFill>
                <a:latin typeface="EGMIIR+MDVTGS+ArialMT"/>
                <a:cs typeface="EGMIIR+MDVTGS+ArialMT"/>
              </a:rPr>
              <a:t>•</a:t>
            </a:r>
            <a:r>
              <a:rPr sz="2450" spc="128">
                <a:solidFill>
                  <a:srgbClr val="9970FC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与血气分析的未来</a:t>
            </a:r>
            <a:r>
              <a:rPr sz="2400">
                <a:solidFill>
                  <a:srgbClr val="9970FC"/>
                </a:solidFill>
                <a:latin typeface="SimSun"/>
                <a:cs typeface="SimSun"/>
              </a:rPr>
              <a:t>发</a:t>
            </a:r>
            <a:r>
              <a:rPr sz="2400">
                <a:solidFill>
                  <a:srgbClr val="9970FC"/>
                </a:solidFill>
                <a:latin typeface="GTNONO+MS-UIGothic"/>
                <a:cs typeface="GTNONO+MS-UIGothic"/>
              </a:rPr>
              <a:t>展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660" y="3988026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GTNONO+MS-UIGothic"/>
                <a:cs typeface="GTNONO+MS-UIGothic"/>
              </a:rPr>
              <a:t>目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660" y="5445351"/>
            <a:ext cx="2428875" cy="2428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0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FFFF"/>
                </a:solidFill>
                <a:latin typeface="SimSun"/>
                <a:cs typeface="SimSun"/>
              </a:rPr>
              <a:t>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43009" y="6093221"/>
            <a:ext cx="4297997" cy="185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91"/>
              </a:lnSpc>
              <a:spcBef>
                <a:spcPct val="0"/>
              </a:spcBef>
              <a:spcAft>
                <a:spcPct val="0"/>
              </a:spcAft>
            </a:pPr>
            <a:r>
              <a:rPr sz="5750" spc="10">
                <a:solidFill>
                  <a:srgbClr val="AA81FF"/>
                </a:solidFill>
                <a:latin typeface="RVWPMJ+FAFBAK+MicrosoftYaHei-Bold"/>
                <a:cs typeface="RVWPMJ+FAFBAK+MicrosoftYaHei-Bold"/>
              </a:rPr>
              <a:t>contents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RVWPMJ+FAFBAK+MicrosoftYaHei-Bold"/>
                <a:cs typeface="RVWPMJ+FAFBAK+MicrosoftYaHei-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GTNONO+MS-UIGothic"/>
                <a:cs typeface="GTNONO+MS-UIGothic"/>
              </a:rPr>
              <a:t>呼吸困</a:t>
            </a:r>
            <a:r>
              <a:rPr sz="3800" spc="23">
                <a:solidFill>
                  <a:srgbClr val="FFA7EC"/>
                </a:solidFill>
                <a:latin typeface="SimSun"/>
                <a:cs typeface="SimSun"/>
              </a:rPr>
              <a:t>难</a:t>
            </a:r>
            <a:r>
              <a:rPr sz="3800" spc="27">
                <a:solidFill>
                  <a:srgbClr val="FFA7EC"/>
                </a:solidFill>
                <a:latin typeface="GTNONO+MS-UIGothic"/>
                <a:cs typeface="GTNONO+MS-UIGothic"/>
              </a:rPr>
              <a:t>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的定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4894" y="154412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300" spc="23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的分</a:t>
            </a:r>
            <a:r>
              <a:rPr sz="2300">
                <a:solidFill>
                  <a:srgbClr val="9970FC"/>
                </a:solidFill>
                <a:latin typeface="SimSun"/>
                <a:cs typeface="SimSun"/>
              </a:rPr>
              <a:t>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36014" y="225722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300" spc="23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的定</a:t>
            </a:r>
            <a:r>
              <a:rPr sz="2300">
                <a:solidFill>
                  <a:srgbClr val="9970FC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35694" y="435018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2300" spc="23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的原因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56959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血气分析在呼吸困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中的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229" y="1422201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血气分析的定</a:t>
            </a:r>
            <a:r>
              <a:rPr sz="2300">
                <a:solidFill>
                  <a:srgbClr val="9970FC"/>
                </a:solidFill>
                <a:latin typeface="SimSun"/>
                <a:cs typeface="SimSun"/>
              </a:rPr>
              <a:t>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459" y="1521187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6809" y="3160831"/>
            <a:ext cx="4410564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血气分析在呼吸困</a:t>
            </a:r>
            <a:r>
              <a:rPr sz="2300" spc="25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中的</a:t>
            </a:r>
            <a:r>
              <a:rPr sz="2300" spc="23">
                <a:solidFill>
                  <a:srgbClr val="9970FC"/>
                </a:solidFill>
                <a:latin typeface="SimSun"/>
                <a:cs typeface="SimSun"/>
              </a:rPr>
              <a:t>应</a:t>
            </a:r>
            <a:r>
              <a:rPr sz="2300">
                <a:solidFill>
                  <a:srgbClr val="9970FC"/>
                </a:solidFill>
                <a:latin typeface="GTNONO+MS-UIGothic"/>
                <a:cs typeface="GTNONO+MS-UIGothic"/>
              </a:rPr>
              <a:t>用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1884" y="326045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5490" y="4900096"/>
            <a:ext cx="2501836" cy="73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</a:pPr>
            <a:r>
              <a:rPr sz="2300" spc="25">
                <a:solidFill>
                  <a:srgbClr val="9970FC"/>
                </a:solidFill>
                <a:latin typeface="GTNONO+MS-UIGothic"/>
                <a:cs typeface="GTNONO+MS-UIGothic"/>
              </a:rPr>
              <a:t>血气分析的指</a:t>
            </a:r>
            <a:r>
              <a:rPr sz="2300">
                <a:solidFill>
                  <a:srgbClr val="9970FC"/>
                </a:solidFill>
                <a:latin typeface="SimSun"/>
                <a:cs typeface="SimSun"/>
              </a:rPr>
              <a:t>标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87395" y="4999082"/>
            <a:ext cx="800266" cy="74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6"/>
              </a:lnSpc>
              <a:spcBef>
                <a:spcPct val="0"/>
              </a:spcBef>
              <a:spcAft>
                <a:spcPct val="0"/>
              </a:spcAft>
            </a:pPr>
            <a:r>
              <a:rPr sz="2300" spc="14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的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评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估与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诊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2105655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病史采集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3659" y="2139946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实验</a:t>
            </a: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室</a:t>
            </a: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09925" y="3463778"/>
            <a:ext cx="371028" cy="428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2000" y="4764401"/>
            <a:ext cx="109212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体格</a:t>
            </a: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检查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07194" y="4764401"/>
            <a:ext cx="12923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影像学</a:t>
            </a: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检查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RVWPMJ+FAFBAK+MicrosoftYaHei-Bold"/>
                <a:cs typeface="RVWPMJ+FAFBAK+MicrosoftYaHei-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3635425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GTNONO+MS-UIGothic"/>
                <a:cs typeface="GTNONO+MS-UIGothic"/>
              </a:rPr>
              <a:t>血气分析原理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血气分析的定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 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09150" y="2074078"/>
            <a:ext cx="1041539" cy="2919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5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RVWPMJ+FAFBAK+MicrosoftYaHei-Bold"/>
                <a:cs typeface="RVWPMJ+FAFBAK+MicrosoftYaHei-Bold"/>
              </a:rPr>
              <a:t>01</a:t>
            </a:r>
          </a:p>
          <a:p>
            <a:pPr marL="0" marR="0">
              <a:lnSpc>
                <a:spcPts val="3125"/>
              </a:lnSpc>
              <a:spcBef>
                <a:spcPts val="12284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RVWPMJ+FAFBAK+MicrosoftYaHei-Bold"/>
                <a:cs typeface="RVWPMJ+FAFBAK+MicrosoftYaHei-Bold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血气分析的指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 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9250" y="1781809"/>
            <a:ext cx="1547164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氧分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（</a:t>
            </a:r>
            <a:r>
              <a:rPr sz="1600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PO2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46345" y="1781175"/>
            <a:ext cx="2296160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二氧化碳分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压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（</a:t>
            </a:r>
            <a:r>
              <a:rPr sz="1600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PCO2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89735" y="4335779"/>
            <a:ext cx="1423619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酸碱度（</a:t>
            </a:r>
            <a:r>
              <a:rPr sz="1600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pH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85384" y="4335779"/>
            <a:ext cx="2431206" cy="5208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碳酸</a:t>
            </a:r>
            <a:r>
              <a:rPr sz="1600">
                <a:solidFill>
                  <a:srgbClr val="FFFFFF"/>
                </a:solidFill>
                <a:latin typeface="SimSun"/>
                <a:cs typeface="SimSun"/>
              </a:rPr>
              <a:t>氢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根离子（</a:t>
            </a:r>
            <a:r>
              <a:rPr sz="1600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HCO3-</a:t>
            </a:r>
            <a:r>
              <a:rPr sz="1600">
                <a:solidFill>
                  <a:srgbClr val="FFFFFF"/>
                </a:solidFill>
                <a:latin typeface="GTNONO+MS-UIGothic"/>
                <a:cs typeface="GTNONO+MS-UIGothic"/>
              </a:rPr>
              <a:t>）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3238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血气分析的方法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19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20920" y="170271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240" y="1712876"/>
            <a:ext cx="696137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ct val="0"/>
              </a:spcBef>
              <a:spcAft>
                <a:spcPct val="0"/>
              </a:spcAft>
            </a:pPr>
            <a:r>
              <a:rPr sz="2000" spc="15">
                <a:solidFill>
                  <a:srgbClr val="FFFFFF"/>
                </a:solidFill>
                <a:latin typeface="RVWPMJ+FAFBAK+MicrosoftYaHei-Bold"/>
                <a:cs typeface="RVWPMJ+FAFBAK+MicrosoftYaHei-Bold"/>
              </a:rPr>
              <a:t>03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4264" y="3905789"/>
            <a:ext cx="1663699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5">
                <a:solidFill>
                  <a:srgbClr val="9970FC"/>
                </a:solidFill>
                <a:latin typeface="GTNONO+MS-UIGothic"/>
                <a:cs typeface="GTNONO+MS-UIGothic"/>
              </a:rPr>
              <a:t>直接</a:t>
            </a:r>
            <a:r>
              <a:rPr sz="2000" spc="25">
                <a:solidFill>
                  <a:srgbClr val="9970FC"/>
                </a:solidFill>
                <a:latin typeface="SimSun"/>
                <a:cs typeface="SimSun"/>
              </a:rPr>
              <a:t>测</a:t>
            </a:r>
            <a:r>
              <a:rPr sz="2000" spc="23">
                <a:solidFill>
                  <a:srgbClr val="9970FC"/>
                </a:solidFill>
                <a:latin typeface="GTNONO+MS-UIGothic"/>
                <a:cs typeface="GTNONO+MS-UIGothic"/>
              </a:rPr>
              <a:t>定法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8535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970FC"/>
                </a:solidFill>
                <a:latin typeface="SimSun"/>
                <a:cs typeface="SimSun"/>
              </a:rPr>
              <a:t>间</a:t>
            </a:r>
            <a:r>
              <a:rPr sz="2000" spc="25">
                <a:solidFill>
                  <a:srgbClr val="9970FC"/>
                </a:solidFill>
                <a:latin typeface="GTNONO+MS-UIGothic"/>
                <a:cs typeface="GTNONO+MS-UIGothic"/>
              </a:rPr>
              <a:t>接</a:t>
            </a:r>
            <a:r>
              <a:rPr sz="2000" spc="25">
                <a:solidFill>
                  <a:srgbClr val="9970FC"/>
                </a:solidFill>
                <a:latin typeface="SimSun"/>
                <a:cs typeface="SimSun"/>
              </a:rPr>
              <a:t>测</a:t>
            </a:r>
            <a:r>
              <a:rPr sz="2000" spc="23">
                <a:solidFill>
                  <a:srgbClr val="9970FC"/>
                </a:solidFill>
                <a:latin typeface="GTNONO+MS-UIGothic"/>
                <a:cs typeface="GTNONO+MS-UIGothic"/>
              </a:rPr>
              <a:t>定法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7409" y="3905789"/>
            <a:ext cx="166370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sz="2000" spc="23">
                <a:solidFill>
                  <a:srgbClr val="9970FC"/>
                </a:solidFill>
                <a:latin typeface="GTNONO+MS-UIGothic"/>
                <a:cs typeface="GTNONO+MS-UIGothic"/>
              </a:rPr>
              <a:t>无</a:t>
            </a:r>
            <a:r>
              <a:rPr sz="2000" spc="25">
                <a:solidFill>
                  <a:srgbClr val="9970FC"/>
                </a:solidFill>
                <a:latin typeface="SimSun"/>
                <a:cs typeface="SimSun"/>
              </a:rPr>
              <a:t>创监测</a:t>
            </a:r>
            <a:r>
              <a:rPr sz="2000">
                <a:solidFill>
                  <a:srgbClr val="9970FC"/>
                </a:solidFill>
                <a:latin typeface="GTNONO+MS-UIGothic"/>
                <a:cs typeface="GTNONO+MS-UIGothic"/>
              </a:rPr>
              <a:t>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3500" y="1680354"/>
            <a:ext cx="2655633" cy="2469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71"/>
              </a:lnSpc>
              <a:spcBef>
                <a:spcPct val="0"/>
              </a:spcBef>
              <a:spcAft>
                <a:spcPct val="0"/>
              </a:spcAft>
            </a:pPr>
            <a:r>
              <a:rPr sz="7650">
                <a:solidFill>
                  <a:srgbClr val="FFA7EC"/>
                </a:solidFill>
                <a:latin typeface="RVWPMJ+FAFBAK+MicrosoftYaHei-Bold"/>
                <a:cs typeface="RVWPMJ+FAFBAK+MicrosoftYaHei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3116881"/>
            <a:ext cx="6699839" cy="120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sz="3800" spc="25">
                <a:solidFill>
                  <a:srgbClr val="FFA7EC"/>
                </a:solidFill>
                <a:latin typeface="GTNONO+MS-UIGothic"/>
                <a:cs typeface="GTNONO+MS-UIGothic"/>
              </a:rPr>
              <a:t>呼吸困</a:t>
            </a:r>
            <a:r>
              <a:rPr sz="3800" spc="23">
                <a:solidFill>
                  <a:srgbClr val="FFA7EC"/>
                </a:solidFill>
                <a:latin typeface="SimSun"/>
                <a:cs typeface="SimSun"/>
              </a:rPr>
              <a:t>难</a:t>
            </a:r>
            <a:r>
              <a:rPr sz="3800" spc="25">
                <a:solidFill>
                  <a:srgbClr val="FFA7EC"/>
                </a:solidFill>
                <a:latin typeface="GTNONO+MS-UIGothic"/>
                <a:cs typeface="GTNONO+MS-UIGothic"/>
              </a:rPr>
              <a:t>与血气分析的关系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血气分析在呼吸困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难诊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断中的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44025" y="2004055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诊</a:t>
            </a: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断呼吸衰竭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4000" y="4147815"/>
            <a:ext cx="18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鉴别</a:t>
            </a: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呼吸困</a:t>
            </a: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原因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8564" y="385048"/>
            <a:ext cx="65722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血气分析在呼吸困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难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治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疗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中的</a:t>
            </a:r>
            <a:r>
              <a:rPr sz="3000">
                <a:solidFill>
                  <a:srgbClr val="9970FC"/>
                </a:solidFill>
                <a:latin typeface="SimSun"/>
                <a:cs typeface="SimSun"/>
              </a:rPr>
              <a:t>应</a:t>
            </a:r>
            <a:r>
              <a:rPr sz="3000">
                <a:solidFill>
                  <a:srgbClr val="9970FC"/>
                </a:solidFill>
                <a:latin typeface="GTNONO+MS-UIGothic"/>
                <a:cs typeface="GTNONO+MS-UIGothic"/>
              </a:rPr>
              <a:t>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319" y="1473196"/>
            <a:ext cx="16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9970FC"/>
                </a:solidFill>
                <a:latin typeface="SimSun"/>
                <a:cs typeface="SimSun"/>
              </a:rPr>
              <a:t>调</a:t>
            </a:r>
            <a:r>
              <a:rPr sz="1550" spc="25">
                <a:solidFill>
                  <a:srgbClr val="9970FC"/>
                </a:solidFill>
                <a:latin typeface="GTNONO+MS-UIGothic"/>
                <a:cs typeface="GTNONO+MS-UIGothic"/>
              </a:rPr>
              <a:t>整呼吸机参数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4044946"/>
            <a:ext cx="149231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评</a:t>
            </a:r>
            <a:r>
              <a:rPr sz="1550" spc="25">
                <a:solidFill>
                  <a:srgbClr val="FFFFFF"/>
                </a:solidFill>
                <a:latin typeface="GTNONO+MS-UIGothic"/>
                <a:cs typeface="GTNONO+MS-UIGothic"/>
              </a:rPr>
              <a:t>估治</a:t>
            </a:r>
            <a:r>
              <a:rPr sz="1550" spc="25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550" spc="25">
                <a:solidFill>
                  <a:srgbClr val="FFFFFF"/>
                </a:solidFill>
                <a:latin typeface="GTNONO+MS-UIGothic"/>
                <a:cs typeface="GTNONO+MS-UIGothic"/>
              </a:rPr>
              <a:t>效果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3419" y="4451838"/>
            <a:ext cx="3088444" cy="73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0"/>
              </a:lnSpc>
              <a:spcBef>
                <a:spcPct val="0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通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过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定期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监测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血气分析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结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果，可以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评</a:t>
            </a:r>
          </a:p>
          <a:p>
            <a:pPr marL="0" marR="0">
              <a:lnSpc>
                <a:spcPts val="1350"/>
              </a:lnSpc>
              <a:spcBef>
                <a:spcPts val="1079"/>
              </a:spcBef>
              <a:spcAft>
                <a:spcPct val="0"/>
              </a:spcAft>
            </a:pP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估治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效果，及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时调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整治</a:t>
            </a:r>
            <a:r>
              <a:rPr sz="1350">
                <a:solidFill>
                  <a:srgbClr val="FFFFFF"/>
                </a:solidFill>
                <a:latin typeface="SimSun"/>
                <a:cs typeface="SimSun"/>
              </a:rPr>
              <a:t>疗</a:t>
            </a:r>
            <a:r>
              <a:rPr sz="1350">
                <a:solidFill>
                  <a:srgbClr val="FFFFFF"/>
                </a:solidFill>
                <a:latin typeface="GTNONO+MS-UIGothic"/>
                <a:cs typeface="GTNONO+MS-UIGothic"/>
              </a:rPr>
              <a:t>方案。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https://d.book118.com/428017020105006041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58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2">
      <vt:lpstr>Arial</vt:lpstr>
      <vt:lpstr>Calibri</vt:lpstr>
      <vt:lpstr>GTNONO+MS-UIGothic</vt:lpstr>
      <vt:lpstr>SimSun</vt:lpstr>
      <vt:lpstr>EGMIIR+MDVTGS+ArialMT</vt:lpstr>
      <vt:lpstr>Times New Roman</vt:lpstr>
      <vt:lpstr>RVWPMJ+FAFBAK+MicrosoftYaHei-Bold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2024-09-20T13:01:20.142</cp:lastPrinted>
  <dcterms:created xsi:type="dcterms:W3CDTF">2024-09-20T05:01:20Z</dcterms:created>
  <dcterms:modified xsi:type="dcterms:W3CDTF">2024-09-20T05:01:21Z</dcterms:modified>
</cp:coreProperties>
</file>