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字魂59号-创粗黑" panose="00000500000000000000" pitchFamily="2" charset="-122"/>
                <a:ea typeface="字魂59号-创粗黑" panose="00000500000000000000" pitchFamily="2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字魂59号-创粗黑" panose="00000500000000000000" pitchFamily="2" charset="-122"/>
                <a:ea typeface="字魂59号-创粗黑" panose="00000500000000000000" pitchFamily="2" charset="-122"/>
              </a:defRPr>
            </a:lvl1pPr>
          </a:lstStyle>
          <a:p>
            <a:fld id="{7491FCCC-FD4A-4FE0-9F70-26E796C92954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字魂59号-创粗黑" panose="00000500000000000000" pitchFamily="2" charset="-122"/>
                <a:ea typeface="字魂59号-创粗黑" panose="00000500000000000000" pitchFamily="2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字魂59号-创粗黑" panose="00000500000000000000" pitchFamily="2" charset="-122"/>
                <a:ea typeface="字魂59号-创粗黑" panose="00000500000000000000" pitchFamily="2" charset="-122"/>
              </a:defRPr>
            </a:lvl1pPr>
          </a:lstStyle>
          <a:p>
            <a:fld id="{43368C69-C2CD-4081-B876-CD06F948689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字魂59号-创粗黑" panose="00000500000000000000" pitchFamily="2" charset="-122"/>
        <a:ea typeface="字魂59号-创粗黑" panose="00000500000000000000" pitchFamily="2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字魂59号-创粗黑" panose="00000500000000000000" pitchFamily="2" charset="-122"/>
        <a:ea typeface="字魂59号-创粗黑" panose="00000500000000000000" pitchFamily="2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字魂59号-创粗黑" panose="00000500000000000000" pitchFamily="2" charset="-122"/>
        <a:ea typeface="字魂59号-创粗黑" panose="00000500000000000000" pitchFamily="2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字魂59号-创粗黑" panose="00000500000000000000" pitchFamily="2" charset="-122"/>
        <a:ea typeface="字魂59号-创粗黑" panose="00000500000000000000" pitchFamily="2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字魂59号-创粗黑" panose="00000500000000000000" pitchFamily="2" charset="-122"/>
        <a:ea typeface="字魂59号-创粗黑" panose="00000500000000000000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368C69-C2CD-4081-B876-CD06F9486895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368C69-C2CD-4081-B876-CD06F9486895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368C69-C2CD-4081-B876-CD06F948689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368C69-C2CD-4081-B876-CD06F9486895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391156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368C69-C2CD-4081-B876-CD06F948689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368C69-C2CD-4081-B876-CD06F948689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368C69-C2CD-4081-B876-CD06F948689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368C69-C2CD-4081-B876-CD06F9486895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701623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368C69-C2CD-4081-B876-CD06F9486895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452710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368C69-C2CD-4081-B876-CD06F9486895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104790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368C69-C2CD-4081-B876-CD06F9486895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19278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368C69-C2CD-4081-B876-CD06F9486895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15017737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A0713-D6A5-4334-BB27-03813AE9E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80934-63C7-4A8B-8173-476BDF54A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0B198-8FAB-417E-8CAD-5D6F21A09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498B7-DFE3-47C6-89FF-9EFFC02B9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0C4082-4D89-48B6-8B87-2A0E002C8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1C0579-6C76-4566-8BBA-D548AE5F8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7B6753-ACF7-48EE-A9D5-F4C14F1E9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FE0CE-78A8-4C17-B394-98625E410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3E21D-DEB0-4F81-BA07-EC611DF95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543D0-98F5-4B22-A807-3ED6013A5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73CF4-78BC-4CF0-93D9-2D994737F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 userDrawn="1"/>
        </p:nvSpPr>
        <p:spPr>
          <a:xfrm>
            <a:off x="4318000" y="2971800"/>
            <a:ext cx="3556000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">
                <a:solidFill>
                  <a:schemeClr val="bg1"/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  <a:sym typeface="+mn-ea"/>
              </a:rPr>
              <a:t>感谢您下载包图网平台上提供的</a:t>
            </a:r>
            <a:r>
              <a:rPr lang="en-US" altLang="zh-CN" sz="300">
                <a:solidFill>
                  <a:schemeClr val="bg1"/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  <a:sym typeface="+mn-ea"/>
              </a:rPr>
              <a:t>PPT</a:t>
            </a:r>
            <a:r>
              <a:rPr lang="zh-CN" altLang="en-US" sz="300">
                <a:solidFill>
                  <a:schemeClr val="bg1"/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  <a:sym typeface="+mn-ea"/>
              </a:rPr>
              <a:t>作品，为了您和包图网以及原创作者的利益，请勿复制、传播、销售，否则将承担法律责任！包图网将对作品进行维权，按照传播下载次数进行十倍的索取赔偿！</a:t>
            </a:r>
          </a:p>
          <a:p>
            <a:r>
              <a:rPr lang="en-US" altLang="zh-CN" sz="600">
                <a:solidFill>
                  <a:schemeClr val="bg1"/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  <a:sym typeface="+mn-ea"/>
              </a:rPr>
              <a:t>ibaotu.com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mc:AlternateContent>
    <mc:Choice xmlns:p14="http://schemas.microsoft.com/office/powerpoint/2010/main" Requires="p14">
      <p:transition spd="slow" advClick="0" advTm="0" p14:dur="1500">
        <p:random/>
      </p:transition>
    </mc:Choice>
    <mc:Fallback>
      <p:transition spd="slow" advClick="0" advTm="0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8.png" /><Relationship Id="rId6" Type="http://schemas.openxmlformats.org/officeDocument/2006/relationships/image" Target="../media/image9.svg" /><Relationship Id="rId7" Type="http://schemas.openxmlformats.org/officeDocument/2006/relationships/image" Target="../media/image10.png" /><Relationship Id="rId8" Type="http://schemas.openxmlformats.org/officeDocument/2006/relationships/image" Target="../media/image11.sv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12.png" /><Relationship Id="rId6" Type="http://schemas.openxmlformats.org/officeDocument/2006/relationships/image" Target="../media/image13.sv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2203507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图片包含 航空器&#10;&#10;已生成极高可信度的说明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88" b="46382"/>
          <a:stretch>
            <a:fillRect/>
          </a:stretch>
        </p:blipFill>
        <p:spPr>
          <a:xfrm>
            <a:off x="0" y="3181350"/>
            <a:ext cx="12192000" cy="367665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1980371" y="2352377"/>
            <a:ext cx="82312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5400"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项目</a:t>
            </a:r>
            <a:r>
              <a:rPr lang="zh-CN" altLang="en-US" sz="5400" b="1">
                <a:effectLst>
                  <a:reflection blurRad="6350" stA="55000" endA="300" endPos="45500" dir="5400000" sy="-100000" algn="bl" rotWithShape="0"/>
                </a:effectLst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一</a:t>
            </a:r>
            <a:r>
              <a:rPr lang="en-US" altLang="zh-CN" sz="5400"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 </a:t>
            </a:r>
            <a:r>
              <a:rPr lang="zh-CN" altLang="en-US" sz="5400"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认识直播运营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2560660" y="547304"/>
            <a:ext cx="172119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1600">
                <a:solidFill>
                  <a:srgbClr val="AD8DAA"/>
                </a:solidFill>
                <a:latin typeface="微软雅黑" charset="0"/>
                <a:ea typeface="微软雅黑" charset="0"/>
                <a:sym typeface="+mn-ea"/>
              </a:rPr>
              <a:t>《直播运营》</a:t>
            </a:r>
            <a:endParaRPr lang="zh-CN" altLang="en-US" sz="1600" b="1">
              <a:solidFill>
                <a:srgbClr val="AD8DAA"/>
              </a:solidFill>
              <a:latin typeface="微软雅黑" charset="0"/>
              <a:ea typeface="微软雅黑" charset="0"/>
              <a:cs typeface="+mn-ea"/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76" y="468376"/>
            <a:ext cx="2684131" cy="49641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图片包含 航空器&#10;&#10;已生成极高可信度的说明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12" r="31719" b="59182"/>
          <a:stretch>
            <a:fillRect/>
          </a:stretch>
        </p:blipFill>
        <p:spPr>
          <a:xfrm rot="10800000">
            <a:off x="7760271" y="-3"/>
            <a:ext cx="4431726" cy="2363867"/>
          </a:xfrm>
          <a:prstGeom prst="rect">
            <a:avLst/>
          </a:prstGeom>
        </p:spPr>
      </p:pic>
      <p:sp>
        <p:nvSpPr>
          <p:cNvPr id="20" name="图形"/>
          <p:cNvSpPr txBox="1"/>
          <p:nvPr/>
        </p:nvSpPr>
        <p:spPr>
          <a:xfrm>
            <a:off x="4875395" y="2507954"/>
            <a:ext cx="47034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4000" spc="-30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charset="0"/>
                <a:ea typeface="微软雅黑" charset="0"/>
                <a:cs typeface="字魂58号-创中黑" panose="00000500000000000000" charset="-122"/>
              </a:rPr>
              <a:t>项目一</a:t>
            </a:r>
          </a:p>
        </p:txBody>
      </p:sp>
      <p:sp>
        <p:nvSpPr>
          <p:cNvPr id="21" name="图形"/>
          <p:cNvSpPr txBox="1"/>
          <p:nvPr/>
        </p:nvSpPr>
        <p:spPr>
          <a:xfrm>
            <a:off x="4875395" y="3359929"/>
            <a:ext cx="57646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800" b="1">
                <a:solidFill>
                  <a:srgbClr val="473888"/>
                </a:solidFill>
                <a:latin typeface="微软雅黑" charset="0"/>
                <a:ea typeface="微软雅黑" charset="0"/>
                <a:cs typeface="微软雅黑" charset="0"/>
                <a:sym typeface="+mn-ea"/>
              </a:rPr>
              <a:t>认识直播运营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rcRect r="16764"/>
          <a:stretch>
            <a:fillRect/>
          </a:stretch>
        </p:blipFill>
        <p:spPr>
          <a:xfrm>
            <a:off x="10463" y="1259024"/>
            <a:ext cx="4130714" cy="420181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包含 雨伞&#10;&#10;已生成极高可信度的说明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76" t="20834" r="50000" b="54722"/>
          <a:stretch>
            <a:fillRect/>
          </a:stretch>
        </p:blipFill>
        <p:spPr>
          <a:xfrm>
            <a:off x="0" y="202168"/>
            <a:ext cx="1506682" cy="1143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228725" y="548005"/>
            <a:ext cx="22967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2400" b="1">
                <a:solidFill>
                  <a:schemeClr val="tx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 </a:t>
            </a:r>
            <a:r>
              <a:rPr lang="zh-CN" altLang="en-US" sz="2400" b="1">
                <a:solidFill>
                  <a:schemeClr val="tx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项目任务书</a:t>
            </a: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619978"/>
            <a:ext cx="12192000" cy="238022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4"/>
          <a:srcRect r="55464" b="9486"/>
          <a:stretch>
            <a:fillRect/>
          </a:stretch>
        </p:blipFill>
        <p:spPr>
          <a:xfrm>
            <a:off x="3722509" y="773668"/>
            <a:ext cx="8469491" cy="89932"/>
          </a:xfrm>
          <a:prstGeom prst="rect">
            <a:avLst/>
          </a:prstGeom>
        </p:spPr>
      </p:pic>
      <p:pic>
        <p:nvPicPr>
          <p:cNvPr id="8" name="Picture 7" descr="Table&#10;&#10;Description automatically generated">
            <a:extLst>
              <a:ext uri="{FF2B5EF4-FFF2-40B4-BE49-F238E27FC236}">
                <a16:creationId xmlns:a16="http://schemas.microsoft.com/office/drawing/2014/main" id="{358EE6B4-4621-65A1-A107-5F5E92A38B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9236" y="1062624"/>
            <a:ext cx="6233528" cy="55044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包含 雨伞&#10;&#10;已生成极高可信度的说明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76" t="20834" r="50000" b="54722"/>
          <a:stretch>
            <a:fillRect/>
          </a:stretch>
        </p:blipFill>
        <p:spPr>
          <a:xfrm>
            <a:off x="0" y="202168"/>
            <a:ext cx="1506682" cy="1143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228725" y="548005"/>
            <a:ext cx="22967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2400" b="1">
                <a:solidFill>
                  <a:schemeClr val="tx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 </a:t>
            </a:r>
            <a:r>
              <a:rPr lang="zh-CN" altLang="en-US" sz="2400" b="1">
                <a:solidFill>
                  <a:schemeClr val="tx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任务指导书</a:t>
            </a: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619978"/>
            <a:ext cx="12192000" cy="238022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4"/>
          <a:srcRect r="55464" b="9486"/>
          <a:stretch>
            <a:fillRect/>
          </a:stretch>
        </p:blipFill>
        <p:spPr>
          <a:xfrm>
            <a:off x="3722509" y="773668"/>
            <a:ext cx="8469491" cy="89932"/>
          </a:xfrm>
          <a:prstGeom prst="rect">
            <a:avLst/>
          </a:prstGeom>
        </p:spPr>
      </p:pic>
      <p:sp>
        <p:nvSpPr>
          <p:cNvPr id="2" name="矩形 8">
            <a:extLst>
              <a:ext uri="{FF2B5EF4-FFF2-40B4-BE49-F238E27FC236}">
                <a16:creationId xmlns:a16="http://schemas.microsoft.com/office/drawing/2014/main" id="{85426DE3-FCFD-03C9-C268-690062FA134C}"/>
              </a:ext>
            </a:extLst>
          </p:cNvPr>
          <p:cNvSpPr/>
          <p:nvPr/>
        </p:nvSpPr>
        <p:spPr>
          <a:xfrm>
            <a:off x="1938860" y="1685511"/>
            <a:ext cx="1616765" cy="4162336"/>
          </a:xfrm>
          <a:prstGeom prst="rect">
            <a:avLst/>
          </a:prstGeom>
          <a:solidFill>
            <a:srgbClr val="4738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</p:txBody>
      </p:sp>
      <p:sp>
        <p:nvSpPr>
          <p:cNvPr id="3" name="矩形 9">
            <a:extLst>
              <a:ext uri="{FF2B5EF4-FFF2-40B4-BE49-F238E27FC236}">
                <a16:creationId xmlns:a16="http://schemas.microsoft.com/office/drawing/2014/main" id="{763F7FD8-FE36-F900-11BC-86F0422EEAF5}"/>
              </a:ext>
            </a:extLst>
          </p:cNvPr>
          <p:cNvSpPr/>
          <p:nvPr/>
        </p:nvSpPr>
        <p:spPr>
          <a:xfrm>
            <a:off x="3753879" y="1689855"/>
            <a:ext cx="1431234" cy="4162336"/>
          </a:xfrm>
          <a:prstGeom prst="rect">
            <a:avLst/>
          </a:prstGeom>
          <a:solidFill>
            <a:srgbClr val="A55D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</p:txBody>
      </p:sp>
      <p:sp>
        <p:nvSpPr>
          <p:cNvPr id="4" name="矩形 10">
            <a:extLst>
              <a:ext uri="{FF2B5EF4-FFF2-40B4-BE49-F238E27FC236}">
                <a16:creationId xmlns:a16="http://schemas.microsoft.com/office/drawing/2014/main" id="{9F1367F8-1C7B-9BAD-0C5D-100E3B58C655}"/>
              </a:ext>
            </a:extLst>
          </p:cNvPr>
          <p:cNvSpPr/>
          <p:nvPr/>
        </p:nvSpPr>
        <p:spPr>
          <a:xfrm>
            <a:off x="5370643" y="1685511"/>
            <a:ext cx="1616765" cy="4162336"/>
          </a:xfrm>
          <a:prstGeom prst="rect">
            <a:avLst/>
          </a:prstGeom>
          <a:solidFill>
            <a:srgbClr val="4738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</p:txBody>
      </p:sp>
      <p:sp>
        <p:nvSpPr>
          <p:cNvPr id="5" name="文本框 11">
            <a:extLst>
              <a:ext uri="{FF2B5EF4-FFF2-40B4-BE49-F238E27FC236}">
                <a16:creationId xmlns:a16="http://schemas.microsoft.com/office/drawing/2014/main" id="{A9DA6649-00C9-8F84-F931-A8DCC92EE51C}"/>
              </a:ext>
            </a:extLst>
          </p:cNvPr>
          <p:cNvSpPr txBox="1"/>
          <p:nvPr/>
        </p:nvSpPr>
        <p:spPr>
          <a:xfrm>
            <a:off x="2435932" y="1935549"/>
            <a:ext cx="6226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01</a:t>
            </a:r>
          </a:p>
        </p:txBody>
      </p:sp>
      <p:sp>
        <p:nvSpPr>
          <p:cNvPr id="9" name="文本框 12">
            <a:extLst>
              <a:ext uri="{FF2B5EF4-FFF2-40B4-BE49-F238E27FC236}">
                <a16:creationId xmlns:a16="http://schemas.microsoft.com/office/drawing/2014/main" id="{2081F350-32CC-9F80-067B-FCA6560B25D2}"/>
              </a:ext>
            </a:extLst>
          </p:cNvPr>
          <p:cNvSpPr txBox="1"/>
          <p:nvPr/>
        </p:nvSpPr>
        <p:spPr>
          <a:xfrm>
            <a:off x="2197857" y="3025236"/>
            <a:ext cx="1134623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下载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r>
              <a:rPr lang="zh-CN" altLang="en-US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安装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r>
              <a:rPr lang="zh-CN" altLang="en-US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淘宝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r>
              <a:rPr lang="zh-CN" altLang="en-US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抖音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r>
              <a:rPr lang="zh-CN" altLang="en-US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京东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r>
              <a:rPr lang="en-US" altLang="zh-CN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App</a:t>
            </a:r>
          </a:p>
          <a:p>
            <a:pPr algn="just"/>
            <a:endParaRPr lang="en-US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just"/>
            <a:r>
              <a:rPr lang="zh-CN" altLang="en-US" sz="14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（</a:t>
            </a:r>
            <a:r>
              <a:rPr lang="en-US" altLang="zh-CN" sz="14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10</a:t>
            </a:r>
            <a:r>
              <a:rPr lang="zh-CN" altLang="en-US" sz="14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分钟）</a:t>
            </a:r>
            <a:endParaRPr lang="en-US" altLang="zh-CN" sz="1400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</p:txBody>
      </p:sp>
      <p:cxnSp>
        <p:nvCxnSpPr>
          <p:cNvPr id="12" name="直接连接符 13">
            <a:extLst>
              <a:ext uri="{FF2B5EF4-FFF2-40B4-BE49-F238E27FC236}">
                <a16:creationId xmlns:a16="http://schemas.microsoft.com/office/drawing/2014/main" id="{EE97F4AB-4AE6-1C69-AF57-834D235C3FD3}"/>
              </a:ext>
            </a:extLst>
          </p:cNvPr>
          <p:cNvCxnSpPr/>
          <p:nvPr/>
        </p:nvCxnSpPr>
        <p:spPr>
          <a:xfrm>
            <a:off x="2530655" y="2493346"/>
            <a:ext cx="407195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9">
            <a:extLst>
              <a:ext uri="{FF2B5EF4-FFF2-40B4-BE49-F238E27FC236}">
                <a16:creationId xmlns:a16="http://schemas.microsoft.com/office/drawing/2014/main" id="{1EEDEACD-D27B-DAD8-3E03-0702FBF3CF5F}"/>
              </a:ext>
            </a:extLst>
          </p:cNvPr>
          <p:cNvSpPr/>
          <p:nvPr/>
        </p:nvSpPr>
        <p:spPr>
          <a:xfrm>
            <a:off x="7200865" y="1689855"/>
            <a:ext cx="1431234" cy="4162336"/>
          </a:xfrm>
          <a:prstGeom prst="rect">
            <a:avLst/>
          </a:prstGeom>
          <a:solidFill>
            <a:srgbClr val="A55DA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</p:txBody>
      </p:sp>
      <p:sp>
        <p:nvSpPr>
          <p:cNvPr id="20" name="矩形 10">
            <a:extLst>
              <a:ext uri="{FF2B5EF4-FFF2-40B4-BE49-F238E27FC236}">
                <a16:creationId xmlns:a16="http://schemas.microsoft.com/office/drawing/2014/main" id="{9FF4A213-FE9F-60F0-9F4A-09E8DB9547F0}"/>
              </a:ext>
            </a:extLst>
          </p:cNvPr>
          <p:cNvSpPr/>
          <p:nvPr/>
        </p:nvSpPr>
        <p:spPr>
          <a:xfrm>
            <a:off x="8817629" y="1685511"/>
            <a:ext cx="1616765" cy="4162336"/>
          </a:xfrm>
          <a:prstGeom prst="rect">
            <a:avLst/>
          </a:prstGeom>
          <a:solidFill>
            <a:srgbClr val="4738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字魂59号-创粗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</p:txBody>
      </p:sp>
      <p:sp>
        <p:nvSpPr>
          <p:cNvPr id="21" name="文本框 14">
            <a:extLst>
              <a:ext uri="{FF2B5EF4-FFF2-40B4-BE49-F238E27FC236}">
                <a16:creationId xmlns:a16="http://schemas.microsoft.com/office/drawing/2014/main" id="{94596BEE-DD65-F613-85AC-69766D234580}"/>
              </a:ext>
            </a:extLst>
          </p:cNvPr>
          <p:cNvSpPr txBox="1"/>
          <p:nvPr/>
        </p:nvSpPr>
        <p:spPr>
          <a:xfrm>
            <a:off x="7613598" y="1970126"/>
            <a:ext cx="876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04</a:t>
            </a:r>
          </a:p>
        </p:txBody>
      </p:sp>
      <p:cxnSp>
        <p:nvCxnSpPr>
          <p:cNvPr id="23" name="直接连接符 16">
            <a:extLst>
              <a:ext uri="{FF2B5EF4-FFF2-40B4-BE49-F238E27FC236}">
                <a16:creationId xmlns:a16="http://schemas.microsoft.com/office/drawing/2014/main" id="{19FD11AF-AA64-E2E4-6127-063E5F2EFFAE}"/>
              </a:ext>
            </a:extLst>
          </p:cNvPr>
          <p:cNvCxnSpPr/>
          <p:nvPr/>
        </p:nvCxnSpPr>
        <p:spPr>
          <a:xfrm>
            <a:off x="7732647" y="2488414"/>
            <a:ext cx="407195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文本框 17">
            <a:extLst>
              <a:ext uri="{FF2B5EF4-FFF2-40B4-BE49-F238E27FC236}">
                <a16:creationId xmlns:a16="http://schemas.microsoft.com/office/drawing/2014/main" id="{A3B74A31-E752-3D36-4030-EDE4A3769BC8}"/>
              </a:ext>
            </a:extLst>
          </p:cNvPr>
          <p:cNvSpPr txBox="1"/>
          <p:nvPr/>
        </p:nvSpPr>
        <p:spPr>
          <a:xfrm>
            <a:off x="9342200" y="1970274"/>
            <a:ext cx="8763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05</a:t>
            </a:r>
          </a:p>
        </p:txBody>
      </p:sp>
      <p:cxnSp>
        <p:nvCxnSpPr>
          <p:cNvPr id="26" name="直接连接符 19">
            <a:extLst>
              <a:ext uri="{FF2B5EF4-FFF2-40B4-BE49-F238E27FC236}">
                <a16:creationId xmlns:a16="http://schemas.microsoft.com/office/drawing/2014/main" id="{712AAE91-C608-98C6-F3BD-19B59863D559}"/>
              </a:ext>
            </a:extLst>
          </p:cNvPr>
          <p:cNvCxnSpPr/>
          <p:nvPr/>
        </p:nvCxnSpPr>
        <p:spPr>
          <a:xfrm>
            <a:off x="9450705" y="2484169"/>
            <a:ext cx="407195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文本框 11">
            <a:extLst>
              <a:ext uri="{FF2B5EF4-FFF2-40B4-BE49-F238E27FC236}">
                <a16:creationId xmlns:a16="http://schemas.microsoft.com/office/drawing/2014/main" id="{D6DA76E2-99D2-1C73-02CE-AC6CB98DCB2C}"/>
              </a:ext>
            </a:extLst>
          </p:cNvPr>
          <p:cNvSpPr txBox="1"/>
          <p:nvPr/>
        </p:nvSpPr>
        <p:spPr>
          <a:xfrm>
            <a:off x="4153137" y="1935549"/>
            <a:ext cx="6226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02</a:t>
            </a:r>
          </a:p>
        </p:txBody>
      </p:sp>
      <p:sp>
        <p:nvSpPr>
          <p:cNvPr id="33" name="文本框 12">
            <a:extLst>
              <a:ext uri="{FF2B5EF4-FFF2-40B4-BE49-F238E27FC236}">
                <a16:creationId xmlns:a16="http://schemas.microsoft.com/office/drawing/2014/main" id="{664C4002-ACF8-5551-C562-0B10A919A033}"/>
              </a:ext>
            </a:extLst>
          </p:cNvPr>
          <p:cNvSpPr txBox="1"/>
          <p:nvPr/>
        </p:nvSpPr>
        <p:spPr>
          <a:xfrm>
            <a:off x="3924724" y="3309094"/>
            <a:ext cx="1134623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GB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观看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r>
              <a:rPr lang="zh-CN" altLang="en-US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淘宝直播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r>
              <a:rPr lang="zh-CN" altLang="en-US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完成填表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endParaRPr lang="en-US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just"/>
            <a:r>
              <a:rPr lang="zh-CN" altLang="en-US" sz="14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（</a:t>
            </a:r>
            <a:r>
              <a:rPr lang="en-US" altLang="zh-CN" sz="14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20</a:t>
            </a:r>
            <a:r>
              <a:rPr lang="zh-CN" altLang="en-US" sz="14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分钟）</a:t>
            </a:r>
            <a:endParaRPr lang="en-US" altLang="zh-CN" sz="1400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</p:txBody>
      </p:sp>
      <p:cxnSp>
        <p:nvCxnSpPr>
          <p:cNvPr id="34" name="直接连接符 13">
            <a:extLst>
              <a:ext uri="{FF2B5EF4-FFF2-40B4-BE49-F238E27FC236}">
                <a16:creationId xmlns:a16="http://schemas.microsoft.com/office/drawing/2014/main" id="{0AA98393-AAE8-A8F7-377D-B46B2E1B7E3C}"/>
              </a:ext>
            </a:extLst>
          </p:cNvPr>
          <p:cNvCxnSpPr/>
          <p:nvPr/>
        </p:nvCxnSpPr>
        <p:spPr>
          <a:xfrm>
            <a:off x="4247860" y="2493346"/>
            <a:ext cx="407195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文本框 11">
            <a:extLst>
              <a:ext uri="{FF2B5EF4-FFF2-40B4-BE49-F238E27FC236}">
                <a16:creationId xmlns:a16="http://schemas.microsoft.com/office/drawing/2014/main" id="{A295ABB3-4E6E-8070-124B-9199EC045758}"/>
              </a:ext>
            </a:extLst>
          </p:cNvPr>
          <p:cNvSpPr txBox="1"/>
          <p:nvPr/>
        </p:nvSpPr>
        <p:spPr>
          <a:xfrm>
            <a:off x="5882280" y="1935549"/>
            <a:ext cx="6226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03</a:t>
            </a:r>
          </a:p>
        </p:txBody>
      </p:sp>
      <p:cxnSp>
        <p:nvCxnSpPr>
          <p:cNvPr id="37" name="直接连接符 13">
            <a:extLst>
              <a:ext uri="{FF2B5EF4-FFF2-40B4-BE49-F238E27FC236}">
                <a16:creationId xmlns:a16="http://schemas.microsoft.com/office/drawing/2014/main" id="{5F871D19-5C32-0729-6254-680BCA41BC9D}"/>
              </a:ext>
            </a:extLst>
          </p:cNvPr>
          <p:cNvCxnSpPr/>
          <p:nvPr/>
        </p:nvCxnSpPr>
        <p:spPr>
          <a:xfrm>
            <a:off x="5977003" y="2493346"/>
            <a:ext cx="407195" cy="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文本框 12">
            <a:extLst>
              <a:ext uri="{FF2B5EF4-FFF2-40B4-BE49-F238E27FC236}">
                <a16:creationId xmlns:a16="http://schemas.microsoft.com/office/drawing/2014/main" id="{21FDDE19-5DAD-D4CE-9F22-202BF1F20CB2}"/>
              </a:ext>
            </a:extLst>
          </p:cNvPr>
          <p:cNvSpPr txBox="1"/>
          <p:nvPr/>
        </p:nvSpPr>
        <p:spPr>
          <a:xfrm>
            <a:off x="5612017" y="3306922"/>
            <a:ext cx="1134623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GB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观看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r>
              <a:rPr lang="zh-CN" altLang="en-US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抖音直播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r>
              <a:rPr lang="zh-CN" altLang="en-US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完成填表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endParaRPr lang="en-US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just"/>
            <a:r>
              <a:rPr lang="zh-CN" altLang="en-US" sz="14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（</a:t>
            </a:r>
            <a:r>
              <a:rPr lang="en-US" altLang="zh-CN" sz="14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20</a:t>
            </a:r>
            <a:r>
              <a:rPr lang="zh-CN" altLang="en-US" sz="14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分钟）</a:t>
            </a:r>
            <a:endParaRPr lang="en-US" altLang="zh-CN" sz="1400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</p:txBody>
      </p:sp>
      <p:sp>
        <p:nvSpPr>
          <p:cNvPr id="40" name="文本框 12">
            <a:extLst>
              <a:ext uri="{FF2B5EF4-FFF2-40B4-BE49-F238E27FC236}">
                <a16:creationId xmlns:a16="http://schemas.microsoft.com/office/drawing/2014/main" id="{4002211D-E244-8806-47A0-C1D4FE91B987}"/>
              </a:ext>
            </a:extLst>
          </p:cNvPr>
          <p:cNvSpPr txBox="1"/>
          <p:nvPr/>
        </p:nvSpPr>
        <p:spPr>
          <a:xfrm>
            <a:off x="9058699" y="3163735"/>
            <a:ext cx="1134623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GB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学习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r>
              <a:rPr lang="zh-CN" altLang="en-US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直播平台相关知识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r>
              <a:rPr lang="zh-CN" altLang="en-US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完成填表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endParaRPr lang="en-US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just"/>
            <a:r>
              <a:rPr lang="zh-CN" altLang="en-US" sz="14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（</a:t>
            </a:r>
            <a:r>
              <a:rPr lang="en-US" altLang="zh-CN" sz="14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20</a:t>
            </a:r>
            <a:r>
              <a:rPr lang="zh-CN" altLang="en-US" sz="14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分钟）</a:t>
            </a:r>
            <a:endParaRPr lang="en-US" altLang="zh-CN" sz="1400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</p:txBody>
      </p:sp>
      <p:sp>
        <p:nvSpPr>
          <p:cNvPr id="41" name="文本框 12">
            <a:extLst>
              <a:ext uri="{FF2B5EF4-FFF2-40B4-BE49-F238E27FC236}">
                <a16:creationId xmlns:a16="http://schemas.microsoft.com/office/drawing/2014/main" id="{6797EBE8-499A-8DC3-FBA5-76F71E0DFFB0}"/>
              </a:ext>
            </a:extLst>
          </p:cNvPr>
          <p:cNvSpPr txBox="1"/>
          <p:nvPr/>
        </p:nvSpPr>
        <p:spPr>
          <a:xfrm>
            <a:off x="7368932" y="3302235"/>
            <a:ext cx="1134623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GB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观看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r>
              <a:rPr lang="zh-CN" altLang="en-US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京东直播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r>
              <a:rPr lang="zh-CN" altLang="en-US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完成填表</a:t>
            </a:r>
            <a:endParaRPr lang="en-GB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ctr"/>
            <a:endParaRPr lang="en-US" altLang="zh-CN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  <a:p>
            <a:pPr algn="just"/>
            <a:r>
              <a:rPr lang="zh-CN" altLang="en-US" sz="14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（</a:t>
            </a:r>
            <a:r>
              <a:rPr lang="en-US" altLang="zh-CN" sz="14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20</a:t>
            </a:r>
            <a:r>
              <a:rPr lang="zh-CN" altLang="en-US" sz="1400" b="1">
                <a:solidFill>
                  <a:schemeClr val="bg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分钟）</a:t>
            </a:r>
            <a:endParaRPr lang="en-US" altLang="zh-CN" sz="1400" b="1">
              <a:solidFill>
                <a:schemeClr val="bg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41446742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包含 雨伞&#10;&#10;已生成极高可信度的说明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76" t="20834" r="50000" b="54722"/>
          <a:stretch>
            <a:fillRect/>
          </a:stretch>
        </p:blipFill>
        <p:spPr>
          <a:xfrm>
            <a:off x="0" y="202168"/>
            <a:ext cx="1506682" cy="114300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619978"/>
            <a:ext cx="12192000" cy="238022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rcRect r="55464" b="9486"/>
          <a:stretch>
            <a:fillRect/>
          </a:stretch>
        </p:blipFill>
        <p:spPr>
          <a:xfrm>
            <a:off x="5636180" y="773669"/>
            <a:ext cx="6555820" cy="69612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228724" y="548005"/>
            <a:ext cx="43084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 b="1">
                <a:solidFill>
                  <a:schemeClr val="tx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项目任务评分标准及评分表</a:t>
            </a:r>
          </a:p>
        </p:txBody>
      </p:sp>
      <p:pic>
        <p:nvPicPr>
          <p:cNvPr id="7" name="Picture 6" descr="A picture containing text, receipt&#10;&#10;Description automatically generated">
            <a:extLst>
              <a:ext uri="{FF2B5EF4-FFF2-40B4-BE49-F238E27FC236}">
                <a16:creationId xmlns:a16="http://schemas.microsoft.com/office/drawing/2014/main" id="{9BD8E61E-49E1-934D-490C-1AC7B24F67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0491" y="1004113"/>
            <a:ext cx="6611017" cy="5449476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图片包含 航空器&#10;&#10;已生成极高可信度的说明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12" r="31719" b="59182"/>
          <a:stretch>
            <a:fillRect/>
          </a:stretch>
        </p:blipFill>
        <p:spPr>
          <a:xfrm rot="10800000">
            <a:off x="7760268" y="-3"/>
            <a:ext cx="4431729" cy="2363868"/>
          </a:xfrm>
          <a:prstGeom prst="rect">
            <a:avLst/>
          </a:prstGeom>
        </p:spPr>
      </p:pic>
      <p:sp>
        <p:nvSpPr>
          <p:cNvPr id="20" name="图形"/>
          <p:cNvSpPr txBox="1"/>
          <p:nvPr/>
        </p:nvSpPr>
        <p:spPr>
          <a:xfrm>
            <a:off x="4875395" y="2507954"/>
            <a:ext cx="47034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4000" spc="-30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charset="0"/>
                <a:ea typeface="微软雅黑" charset="0"/>
                <a:cs typeface="字魂58号-创中黑" panose="00000500000000000000" charset="-122"/>
              </a:rPr>
              <a:t>任 务 一</a:t>
            </a:r>
          </a:p>
        </p:txBody>
      </p:sp>
      <p:sp>
        <p:nvSpPr>
          <p:cNvPr id="21" name="图形"/>
          <p:cNvSpPr txBox="1"/>
          <p:nvPr/>
        </p:nvSpPr>
        <p:spPr>
          <a:xfrm>
            <a:off x="4875395" y="3359929"/>
            <a:ext cx="57646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800" b="1">
                <a:solidFill>
                  <a:srgbClr val="473888"/>
                </a:solidFill>
                <a:latin typeface="微软雅黑" charset="0"/>
                <a:ea typeface="微软雅黑" charset="0"/>
                <a:cs typeface="微软雅黑" charset="0"/>
                <a:sym typeface="+mn-ea"/>
              </a:rPr>
              <a:t>网络直播的发展历程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rcRect r="16764"/>
          <a:stretch>
            <a:fillRect/>
          </a:stretch>
        </p:blipFill>
        <p:spPr>
          <a:xfrm>
            <a:off x="10463" y="1259024"/>
            <a:ext cx="4130714" cy="420181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包含 雨伞&#10;&#10;已生成极高可信度的说明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76" t="20834" r="50000" b="54722"/>
          <a:stretch>
            <a:fillRect/>
          </a:stretch>
        </p:blipFill>
        <p:spPr>
          <a:xfrm>
            <a:off x="0" y="202168"/>
            <a:ext cx="1506682" cy="1143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228725" y="542925"/>
            <a:ext cx="378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2400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1</a:t>
            </a:r>
            <a:r>
              <a:rPr lang="en-US" altLang="zh-CN" sz="2400" b="1">
                <a:solidFill>
                  <a:schemeClr val="tx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.1</a:t>
            </a:r>
            <a:r>
              <a:rPr lang="zh-CN" altLang="en-US" sz="2400" b="1">
                <a:solidFill>
                  <a:schemeClr val="tx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网络直播的概念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641914"/>
            <a:ext cx="12191999" cy="238022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rcRect r="55464" b="9486"/>
          <a:stretch>
            <a:fillRect/>
          </a:stretch>
        </p:blipFill>
        <p:spPr>
          <a:xfrm>
            <a:off x="5512777" y="780868"/>
            <a:ext cx="6679223" cy="70922"/>
          </a:xfrm>
          <a:prstGeom prst="rect">
            <a:avLst/>
          </a:prstGeom>
        </p:spPr>
      </p:pic>
      <p:sp>
        <p:nvSpPr>
          <p:cNvPr id="10" name="文本框 10">
            <a:extLst>
              <a:ext uri="{FF2B5EF4-FFF2-40B4-BE49-F238E27FC236}">
                <a16:creationId xmlns:a16="http://schemas.microsoft.com/office/drawing/2014/main" id="{D4A57269-533F-C82A-E3D3-EB3B01EB0D7D}"/>
              </a:ext>
            </a:extLst>
          </p:cNvPr>
          <p:cNvSpPr txBox="1"/>
          <p:nvPr/>
        </p:nvSpPr>
        <p:spPr>
          <a:xfrm>
            <a:off x="1447293" y="1900554"/>
            <a:ext cx="9297411" cy="2243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400" b="1">
                <a:solidFill>
                  <a:srgbClr val="192181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网络直播是基于互联网平台，将现场直播以视讯的方式上传，以供用户进入网站观看的传播形式。凭借互联网的传播快速、内容直观等优势，以及无地域限制、交互性强等特点，网络直播带来的现场推广效果，较传统的传播方式明显增加。 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6EC5F982-F56F-3126-C476-2CFAE5A004E3}"/>
              </a:ext>
            </a:extLst>
          </p:cNvPr>
          <p:cNvGrpSpPr/>
          <p:nvPr/>
        </p:nvGrpSpPr>
        <p:grpSpPr>
          <a:xfrm>
            <a:off x="1513089" y="4965211"/>
            <a:ext cx="5463827" cy="601259"/>
            <a:chOff x="1513089" y="4965211"/>
            <a:chExt cx="5463827" cy="601259"/>
          </a:xfrm>
        </p:grpSpPr>
        <p:sp>
          <p:nvSpPr>
            <p:cNvPr id="25" name="椭圆 28">
              <a:extLst>
                <a:ext uri="{FF2B5EF4-FFF2-40B4-BE49-F238E27FC236}">
                  <a16:creationId xmlns:a16="http://schemas.microsoft.com/office/drawing/2014/main" id="{B21ACF4B-D12D-B854-C849-95DADA982582}"/>
                </a:ext>
              </a:extLst>
            </p:cNvPr>
            <p:cNvSpPr/>
            <p:nvPr/>
          </p:nvSpPr>
          <p:spPr>
            <a:xfrm>
              <a:off x="1513089" y="4965211"/>
              <a:ext cx="590550" cy="590550"/>
            </a:xfrm>
            <a:prstGeom prst="ellipse">
              <a:avLst/>
            </a:prstGeom>
            <a:solidFill>
              <a:schemeClr val="accent4"/>
            </a:solidFill>
            <a:ln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463787"/>
                </a:solidFill>
                <a:highlight>
                  <a:srgbClr val="FFFF00"/>
                </a:highlight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sp>
          <p:nvSpPr>
            <p:cNvPr id="26" name="椭圆 29">
              <a:extLst>
                <a:ext uri="{FF2B5EF4-FFF2-40B4-BE49-F238E27FC236}">
                  <a16:creationId xmlns:a16="http://schemas.microsoft.com/office/drawing/2014/main" id="{F6B261B0-C2C5-B2F8-17F5-13F5CCD88C54}"/>
                </a:ext>
              </a:extLst>
            </p:cNvPr>
            <p:cNvSpPr/>
            <p:nvPr/>
          </p:nvSpPr>
          <p:spPr>
            <a:xfrm>
              <a:off x="6386366" y="4975920"/>
              <a:ext cx="590550" cy="590550"/>
            </a:xfrm>
            <a:prstGeom prst="ellipse">
              <a:avLst/>
            </a:prstGeom>
            <a:solidFill>
              <a:schemeClr val="accent4"/>
            </a:solidFill>
            <a:ln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pic>
          <p:nvPicPr>
            <p:cNvPr id="27" name="图形 34" descr="放大镜">
              <a:extLst>
                <a:ext uri="{FF2B5EF4-FFF2-40B4-BE49-F238E27FC236}">
                  <a16:creationId xmlns:a16="http://schemas.microsoft.com/office/drawing/2014/main" id="{01A10963-A274-2F61-6894-F25684681C6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xmlns="" r:embed="rId6"/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64180" y="5039781"/>
              <a:ext cx="454800" cy="454800"/>
            </a:xfrm>
            <a:prstGeom prst="rect">
              <a:avLst/>
            </a:prstGeom>
          </p:spPr>
        </p:pic>
        <p:pic>
          <p:nvPicPr>
            <p:cNvPr id="28" name="图形 35" descr="拼图">
              <a:extLst>
                <a:ext uri="{FF2B5EF4-FFF2-40B4-BE49-F238E27FC236}">
                  <a16:creationId xmlns:a16="http://schemas.microsoft.com/office/drawing/2014/main" id="{2F8FE303-7F41-6490-C9C1-EFE2DAB16A7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xmlns="" r:embed="rId8"/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75755" y="5035686"/>
              <a:ext cx="466650" cy="466650"/>
            </a:xfrm>
            <a:prstGeom prst="rect">
              <a:avLst/>
            </a:prstGeom>
          </p:spPr>
        </p:pic>
        <p:sp>
          <p:nvSpPr>
            <p:cNvPr id="29" name="文本框 36">
              <a:extLst>
                <a:ext uri="{FF2B5EF4-FFF2-40B4-BE49-F238E27FC236}">
                  <a16:creationId xmlns:a16="http://schemas.microsoft.com/office/drawing/2014/main" id="{007BC162-E8A2-5256-0AD2-9FE888C00D6C}"/>
                </a:ext>
              </a:extLst>
            </p:cNvPr>
            <p:cNvSpPr txBox="1"/>
            <p:nvPr/>
          </p:nvSpPr>
          <p:spPr>
            <a:xfrm>
              <a:off x="2429061" y="5055564"/>
              <a:ext cx="3376575" cy="4181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600" b="1">
                  <a:solidFill>
                    <a:srgbClr val="463787"/>
                  </a:solidFill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（</a:t>
              </a:r>
              <a:r>
                <a:rPr lang="en-US" altLang="zh-CN" sz="1600" b="1">
                  <a:solidFill>
                    <a:srgbClr val="463787"/>
                  </a:solidFill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1</a:t>
              </a:r>
              <a:r>
                <a:rPr lang="zh-CN" altLang="en-US" sz="1600" b="1">
                  <a:solidFill>
                    <a:srgbClr val="463787"/>
                  </a:solidFill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） 借助电视信号的网上观看。</a:t>
              </a:r>
            </a:p>
          </p:txBody>
        </p:sp>
      </p:grpSp>
      <p:sp>
        <p:nvSpPr>
          <p:cNvPr id="30" name="文本框 37">
            <a:extLst>
              <a:ext uri="{FF2B5EF4-FFF2-40B4-BE49-F238E27FC236}">
                <a16:creationId xmlns:a16="http://schemas.microsoft.com/office/drawing/2014/main" id="{27C5B2FC-DEDB-8914-3349-8A9D848EF166}"/>
              </a:ext>
            </a:extLst>
          </p:cNvPr>
          <p:cNvSpPr txBox="1"/>
          <p:nvPr/>
        </p:nvSpPr>
        <p:spPr>
          <a:xfrm>
            <a:off x="7676798" y="5091958"/>
            <a:ext cx="3376575" cy="418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rgbClr val="463787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（</a:t>
            </a:r>
            <a:r>
              <a:rPr lang="en-US" altLang="zh-CN" sz="1600" b="1">
                <a:solidFill>
                  <a:srgbClr val="463787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2</a:t>
            </a:r>
            <a:r>
              <a:rPr lang="zh-CN" altLang="en-US" sz="1600" b="1">
                <a:solidFill>
                  <a:srgbClr val="463787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） 自设独立信号的网上观看。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包含 雨伞&#10;&#10;已生成极高可信度的说明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76" t="20834" r="50000" b="54722"/>
          <a:stretch>
            <a:fillRect/>
          </a:stretch>
        </p:blipFill>
        <p:spPr>
          <a:xfrm>
            <a:off x="0" y="202168"/>
            <a:ext cx="1506682" cy="1143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228725" y="542925"/>
            <a:ext cx="378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2400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1</a:t>
            </a:r>
            <a:r>
              <a:rPr lang="en-US" altLang="zh-CN" sz="2400" b="1">
                <a:solidFill>
                  <a:schemeClr val="tx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.2</a:t>
            </a:r>
            <a:r>
              <a:rPr lang="zh-CN" altLang="en-US" sz="2400" b="1">
                <a:solidFill>
                  <a:schemeClr val="tx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网络直播的特点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641914"/>
            <a:ext cx="12191999" cy="238022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rcRect r="55464" b="9486"/>
          <a:stretch>
            <a:fillRect/>
          </a:stretch>
        </p:blipFill>
        <p:spPr>
          <a:xfrm>
            <a:off x="5512777" y="780868"/>
            <a:ext cx="6679223" cy="70922"/>
          </a:xfrm>
          <a:prstGeom prst="rect">
            <a:avLst/>
          </a:prstGeom>
        </p:spPr>
      </p:pic>
      <p:grpSp>
        <p:nvGrpSpPr>
          <p:cNvPr id="37" name="Group 36">
            <a:extLst>
              <a:ext uri="{FF2B5EF4-FFF2-40B4-BE49-F238E27FC236}">
                <a16:creationId xmlns:a16="http://schemas.microsoft.com/office/drawing/2014/main" id="{5D7B70AF-9E5E-1BA8-A7C8-A910060A1204}"/>
              </a:ext>
            </a:extLst>
          </p:cNvPr>
          <p:cNvGrpSpPr/>
          <p:nvPr/>
        </p:nvGrpSpPr>
        <p:grpSpPr>
          <a:xfrm>
            <a:off x="1508125" y="2332140"/>
            <a:ext cx="9951327" cy="2436806"/>
            <a:chOff x="1508125" y="2332140"/>
            <a:chExt cx="9951327" cy="2436806"/>
          </a:xfrm>
        </p:grpSpPr>
        <p:sp>
          <p:nvSpPr>
            <p:cNvPr id="12" name="六边形 4">
              <a:extLst>
                <a:ext uri="{FF2B5EF4-FFF2-40B4-BE49-F238E27FC236}">
                  <a16:creationId xmlns:a16="http://schemas.microsoft.com/office/drawing/2014/main" id="{EEE1E948-7F54-8A0A-CDCC-0ACCB53870E3}"/>
                </a:ext>
              </a:extLst>
            </p:cNvPr>
            <p:cNvSpPr/>
            <p:nvPr/>
          </p:nvSpPr>
          <p:spPr>
            <a:xfrm rot="5400000">
              <a:off x="1422637" y="2491665"/>
              <a:ext cx="1371622" cy="1182433"/>
            </a:xfrm>
            <a:prstGeom prst="hexagon">
              <a:avLst/>
            </a:prstGeom>
            <a:solidFill>
              <a:srgbClr val="1921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sp>
          <p:nvSpPr>
            <p:cNvPr id="13" name="六边形 8">
              <a:extLst>
                <a:ext uri="{FF2B5EF4-FFF2-40B4-BE49-F238E27FC236}">
                  <a16:creationId xmlns:a16="http://schemas.microsoft.com/office/drawing/2014/main" id="{C58BD65B-37A5-916B-E654-777CDF2EA933}"/>
                </a:ext>
              </a:extLst>
            </p:cNvPr>
            <p:cNvSpPr/>
            <p:nvPr/>
          </p:nvSpPr>
          <p:spPr>
            <a:xfrm rot="5400000">
              <a:off x="3453449" y="2491666"/>
              <a:ext cx="1371622" cy="1182433"/>
            </a:xfrm>
            <a:prstGeom prst="hexagon">
              <a:avLst/>
            </a:prstGeom>
            <a:solidFill>
              <a:srgbClr val="A55D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sp>
          <p:nvSpPr>
            <p:cNvPr id="14" name="六边形 9">
              <a:extLst>
                <a:ext uri="{FF2B5EF4-FFF2-40B4-BE49-F238E27FC236}">
                  <a16:creationId xmlns:a16="http://schemas.microsoft.com/office/drawing/2014/main" id="{E48C7E03-BF00-8BBD-FAC5-334CEAEACD2F}"/>
                </a:ext>
              </a:extLst>
            </p:cNvPr>
            <p:cNvSpPr/>
            <p:nvPr/>
          </p:nvSpPr>
          <p:spPr>
            <a:xfrm rot="5400000">
              <a:off x="5484260" y="2426734"/>
              <a:ext cx="1371622" cy="1182433"/>
            </a:xfrm>
            <a:prstGeom prst="hexagon">
              <a:avLst/>
            </a:prstGeom>
            <a:solidFill>
              <a:srgbClr val="1921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sp>
          <p:nvSpPr>
            <p:cNvPr id="15" name="文本框 11">
              <a:extLst>
                <a:ext uri="{FF2B5EF4-FFF2-40B4-BE49-F238E27FC236}">
                  <a16:creationId xmlns:a16="http://schemas.microsoft.com/office/drawing/2014/main" id="{3CB598CC-690F-55A5-BFD0-F479DC27677C}"/>
                </a:ext>
              </a:extLst>
            </p:cNvPr>
            <p:cNvSpPr txBox="1"/>
            <p:nvPr/>
          </p:nvSpPr>
          <p:spPr>
            <a:xfrm>
              <a:off x="1878133" y="2852047"/>
              <a:ext cx="61436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bg1"/>
                  </a:solidFill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01</a:t>
              </a:r>
            </a:p>
          </p:txBody>
        </p:sp>
        <p:sp>
          <p:nvSpPr>
            <p:cNvPr id="16" name="文本框 12">
              <a:extLst>
                <a:ext uri="{FF2B5EF4-FFF2-40B4-BE49-F238E27FC236}">
                  <a16:creationId xmlns:a16="http://schemas.microsoft.com/office/drawing/2014/main" id="{DF33B156-833C-AD78-5299-EC063687555B}"/>
                </a:ext>
              </a:extLst>
            </p:cNvPr>
            <p:cNvSpPr txBox="1"/>
            <p:nvPr/>
          </p:nvSpPr>
          <p:spPr>
            <a:xfrm>
              <a:off x="3858307" y="2852046"/>
              <a:ext cx="61436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bg1"/>
                  </a:solidFill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02</a:t>
              </a:r>
            </a:p>
          </p:txBody>
        </p:sp>
        <p:sp>
          <p:nvSpPr>
            <p:cNvPr id="17" name="文本框 13">
              <a:extLst>
                <a:ext uri="{FF2B5EF4-FFF2-40B4-BE49-F238E27FC236}">
                  <a16:creationId xmlns:a16="http://schemas.microsoft.com/office/drawing/2014/main" id="{001FF78B-54A4-73C7-F378-B91C617628E7}"/>
                </a:ext>
              </a:extLst>
            </p:cNvPr>
            <p:cNvSpPr txBox="1"/>
            <p:nvPr/>
          </p:nvSpPr>
          <p:spPr>
            <a:xfrm>
              <a:off x="5873548" y="2787114"/>
              <a:ext cx="61436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bg1"/>
                  </a:solidFill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03</a:t>
              </a:r>
            </a:p>
          </p:txBody>
        </p:sp>
        <p:cxnSp>
          <p:nvCxnSpPr>
            <p:cNvPr id="18" name="直接连接符 15">
              <a:extLst>
                <a:ext uri="{FF2B5EF4-FFF2-40B4-BE49-F238E27FC236}">
                  <a16:creationId xmlns:a16="http://schemas.microsoft.com/office/drawing/2014/main" id="{D0245058-0831-8A2D-9613-7C6151917AED}"/>
                </a:ext>
              </a:extLst>
            </p:cNvPr>
            <p:cNvCxnSpPr>
              <a:stCxn id="12" idx="0"/>
            </p:cNvCxnSpPr>
            <p:nvPr/>
          </p:nvCxnSpPr>
          <p:spPr>
            <a:xfrm flipH="1">
              <a:off x="2108448" y="3768693"/>
              <a:ext cx="0" cy="630921"/>
            </a:xfrm>
            <a:prstGeom prst="line">
              <a:avLst/>
            </a:prstGeom>
            <a:ln>
              <a:solidFill>
                <a:schemeClr val="tx1"/>
              </a:solidFill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文本框 16">
              <a:extLst>
                <a:ext uri="{FF2B5EF4-FFF2-40B4-BE49-F238E27FC236}">
                  <a16:creationId xmlns:a16="http://schemas.microsoft.com/office/drawing/2014/main" id="{A8B19EF7-EEDC-C603-814B-02EE0D0075A7}"/>
                </a:ext>
              </a:extLst>
            </p:cNvPr>
            <p:cNvSpPr txBox="1"/>
            <p:nvPr/>
          </p:nvSpPr>
          <p:spPr>
            <a:xfrm>
              <a:off x="1508125" y="4399614"/>
              <a:ext cx="1910715" cy="3683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GB" b="1"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共时性</a:t>
              </a:r>
              <a:endParaRPr lang="en-US" altLang="zh-CN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cxnSp>
          <p:nvCxnSpPr>
            <p:cNvPr id="20" name="直接连接符 18">
              <a:extLst>
                <a:ext uri="{FF2B5EF4-FFF2-40B4-BE49-F238E27FC236}">
                  <a16:creationId xmlns:a16="http://schemas.microsoft.com/office/drawing/2014/main" id="{AFC85D7A-99BD-E5A2-C4CF-285F49D1D8D7}"/>
                </a:ext>
              </a:extLst>
            </p:cNvPr>
            <p:cNvCxnSpPr/>
            <p:nvPr/>
          </p:nvCxnSpPr>
          <p:spPr>
            <a:xfrm>
              <a:off x="1878133" y="4768946"/>
              <a:ext cx="407195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直接连接符 19">
              <a:extLst>
                <a:ext uri="{FF2B5EF4-FFF2-40B4-BE49-F238E27FC236}">
                  <a16:creationId xmlns:a16="http://schemas.microsoft.com/office/drawing/2014/main" id="{EAD95DEE-F23B-ADB3-F3B8-16D7D80B6498}"/>
                </a:ext>
              </a:extLst>
            </p:cNvPr>
            <p:cNvCxnSpPr/>
            <p:nvPr/>
          </p:nvCxnSpPr>
          <p:spPr>
            <a:xfrm flipH="1">
              <a:off x="4132115" y="3768693"/>
              <a:ext cx="0" cy="630921"/>
            </a:xfrm>
            <a:prstGeom prst="line">
              <a:avLst/>
            </a:prstGeom>
            <a:ln>
              <a:solidFill>
                <a:schemeClr val="tx1"/>
              </a:solidFill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文本框 20">
              <a:extLst>
                <a:ext uri="{FF2B5EF4-FFF2-40B4-BE49-F238E27FC236}">
                  <a16:creationId xmlns:a16="http://schemas.microsoft.com/office/drawing/2014/main" id="{C36198DB-7F25-7C37-97F2-D23AC8DB67D9}"/>
                </a:ext>
              </a:extLst>
            </p:cNvPr>
            <p:cNvSpPr txBox="1"/>
            <p:nvPr/>
          </p:nvSpPr>
          <p:spPr>
            <a:xfrm>
              <a:off x="3531914" y="4399614"/>
              <a:ext cx="1910715" cy="3683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互动性</a:t>
              </a:r>
              <a:endParaRPr lang="en-US" altLang="zh-CN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cxnSp>
          <p:nvCxnSpPr>
            <p:cNvPr id="23" name="直接连接符 22">
              <a:extLst>
                <a:ext uri="{FF2B5EF4-FFF2-40B4-BE49-F238E27FC236}">
                  <a16:creationId xmlns:a16="http://schemas.microsoft.com/office/drawing/2014/main" id="{9E052CF3-08B7-3F97-29B6-FA827730FFA3}"/>
                </a:ext>
              </a:extLst>
            </p:cNvPr>
            <p:cNvCxnSpPr/>
            <p:nvPr/>
          </p:nvCxnSpPr>
          <p:spPr>
            <a:xfrm>
              <a:off x="3901800" y="4768946"/>
              <a:ext cx="407195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直接连接符 23">
              <a:extLst>
                <a:ext uri="{FF2B5EF4-FFF2-40B4-BE49-F238E27FC236}">
                  <a16:creationId xmlns:a16="http://schemas.microsoft.com/office/drawing/2014/main" id="{67DDF5DF-840F-F7E2-C466-7893F05AB04F}"/>
                </a:ext>
              </a:extLst>
            </p:cNvPr>
            <p:cNvCxnSpPr/>
            <p:nvPr/>
          </p:nvCxnSpPr>
          <p:spPr>
            <a:xfrm flipH="1">
              <a:off x="6150358" y="3703763"/>
              <a:ext cx="0" cy="630921"/>
            </a:xfrm>
            <a:prstGeom prst="line">
              <a:avLst/>
            </a:prstGeom>
            <a:ln>
              <a:solidFill>
                <a:schemeClr val="tx1"/>
              </a:solidFill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文本框 24">
              <a:extLst>
                <a:ext uri="{FF2B5EF4-FFF2-40B4-BE49-F238E27FC236}">
                  <a16:creationId xmlns:a16="http://schemas.microsoft.com/office/drawing/2014/main" id="{E131E096-014C-5D0B-C843-FFF05302B6FA}"/>
                </a:ext>
              </a:extLst>
            </p:cNvPr>
            <p:cNvSpPr txBox="1"/>
            <p:nvPr/>
          </p:nvSpPr>
          <p:spPr>
            <a:xfrm>
              <a:off x="5550566" y="4334684"/>
              <a:ext cx="1911985" cy="3683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灵活性</a:t>
              </a:r>
              <a:endParaRPr lang="en-US" altLang="zh-CN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cxnSp>
          <p:nvCxnSpPr>
            <p:cNvPr id="26" name="直接连接符 26">
              <a:extLst>
                <a:ext uri="{FF2B5EF4-FFF2-40B4-BE49-F238E27FC236}">
                  <a16:creationId xmlns:a16="http://schemas.microsoft.com/office/drawing/2014/main" id="{4D3FA4E2-36FE-3972-D5A1-3467909C51AE}"/>
                </a:ext>
              </a:extLst>
            </p:cNvPr>
            <p:cNvCxnSpPr/>
            <p:nvPr/>
          </p:nvCxnSpPr>
          <p:spPr>
            <a:xfrm>
              <a:off x="5920043" y="4704016"/>
              <a:ext cx="407195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六边形 8">
              <a:extLst>
                <a:ext uri="{FF2B5EF4-FFF2-40B4-BE49-F238E27FC236}">
                  <a16:creationId xmlns:a16="http://schemas.microsoft.com/office/drawing/2014/main" id="{0978F72F-C607-EA7C-4A19-5A8AAE53ECED}"/>
                </a:ext>
              </a:extLst>
            </p:cNvPr>
            <p:cNvSpPr/>
            <p:nvPr/>
          </p:nvSpPr>
          <p:spPr>
            <a:xfrm rot="5400000">
              <a:off x="7449080" y="2471034"/>
              <a:ext cx="1371622" cy="1182433"/>
            </a:xfrm>
            <a:prstGeom prst="hexagon">
              <a:avLst/>
            </a:prstGeom>
            <a:solidFill>
              <a:srgbClr val="A55D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sp>
          <p:nvSpPr>
            <p:cNvPr id="28" name="六边形 9">
              <a:extLst>
                <a:ext uri="{FF2B5EF4-FFF2-40B4-BE49-F238E27FC236}">
                  <a16:creationId xmlns:a16="http://schemas.microsoft.com/office/drawing/2014/main" id="{68D60776-18FE-DD4E-9F63-28555C3A26C5}"/>
                </a:ext>
              </a:extLst>
            </p:cNvPr>
            <p:cNvSpPr/>
            <p:nvPr/>
          </p:nvSpPr>
          <p:spPr>
            <a:xfrm rot="5400000">
              <a:off x="9479891" y="2453400"/>
              <a:ext cx="1371622" cy="1182433"/>
            </a:xfrm>
            <a:prstGeom prst="hexagon">
              <a:avLst/>
            </a:prstGeom>
            <a:solidFill>
              <a:srgbClr val="1921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sp>
          <p:nvSpPr>
            <p:cNvPr id="29" name="文本框 12">
              <a:extLst>
                <a:ext uri="{FF2B5EF4-FFF2-40B4-BE49-F238E27FC236}">
                  <a16:creationId xmlns:a16="http://schemas.microsoft.com/office/drawing/2014/main" id="{AE3D77B3-23D2-8C8C-EC16-A8C8C0D93553}"/>
                </a:ext>
              </a:extLst>
            </p:cNvPr>
            <p:cNvSpPr txBox="1"/>
            <p:nvPr/>
          </p:nvSpPr>
          <p:spPr>
            <a:xfrm>
              <a:off x="7853938" y="2831414"/>
              <a:ext cx="61436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bg1"/>
                  </a:solidFill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04</a:t>
              </a:r>
            </a:p>
          </p:txBody>
        </p:sp>
        <p:sp>
          <p:nvSpPr>
            <p:cNvPr id="30" name="文本框 13">
              <a:extLst>
                <a:ext uri="{FF2B5EF4-FFF2-40B4-BE49-F238E27FC236}">
                  <a16:creationId xmlns:a16="http://schemas.microsoft.com/office/drawing/2014/main" id="{DEB2CB40-EC2C-D205-6AC0-57AF5A5BDB59}"/>
                </a:ext>
              </a:extLst>
            </p:cNvPr>
            <p:cNvSpPr txBox="1"/>
            <p:nvPr/>
          </p:nvSpPr>
          <p:spPr>
            <a:xfrm>
              <a:off x="9869179" y="2813780"/>
              <a:ext cx="61436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chemeClr val="bg1"/>
                  </a:solidFill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05</a:t>
              </a:r>
            </a:p>
          </p:txBody>
        </p:sp>
        <p:cxnSp>
          <p:nvCxnSpPr>
            <p:cNvPr id="31" name="直接连接符 19">
              <a:extLst>
                <a:ext uri="{FF2B5EF4-FFF2-40B4-BE49-F238E27FC236}">
                  <a16:creationId xmlns:a16="http://schemas.microsoft.com/office/drawing/2014/main" id="{C00346AB-8056-0414-AB84-3FEABBC0C822}"/>
                </a:ext>
              </a:extLst>
            </p:cNvPr>
            <p:cNvCxnSpPr/>
            <p:nvPr/>
          </p:nvCxnSpPr>
          <p:spPr>
            <a:xfrm flipH="1">
              <a:off x="8127746" y="3748061"/>
              <a:ext cx="0" cy="630921"/>
            </a:xfrm>
            <a:prstGeom prst="line">
              <a:avLst/>
            </a:prstGeom>
            <a:ln>
              <a:solidFill>
                <a:schemeClr val="tx1"/>
              </a:solidFill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文本框 20">
              <a:extLst>
                <a:ext uri="{FF2B5EF4-FFF2-40B4-BE49-F238E27FC236}">
                  <a16:creationId xmlns:a16="http://schemas.microsoft.com/office/drawing/2014/main" id="{3F9D66C3-55AD-ECC2-008D-4E602ECC56FE}"/>
                </a:ext>
              </a:extLst>
            </p:cNvPr>
            <p:cNvSpPr txBox="1"/>
            <p:nvPr/>
          </p:nvSpPr>
          <p:spPr>
            <a:xfrm>
              <a:off x="7527545" y="4378982"/>
              <a:ext cx="1910715" cy="3683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平民化</a:t>
              </a:r>
              <a:endParaRPr lang="en-US" altLang="zh-CN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cxnSp>
          <p:nvCxnSpPr>
            <p:cNvPr id="33" name="直接连接符 22">
              <a:extLst>
                <a:ext uri="{FF2B5EF4-FFF2-40B4-BE49-F238E27FC236}">
                  <a16:creationId xmlns:a16="http://schemas.microsoft.com/office/drawing/2014/main" id="{E3989FB5-2F47-C4DB-4966-4A8AC4EB48F6}"/>
                </a:ext>
              </a:extLst>
            </p:cNvPr>
            <p:cNvCxnSpPr/>
            <p:nvPr/>
          </p:nvCxnSpPr>
          <p:spPr>
            <a:xfrm>
              <a:off x="7897431" y="4748314"/>
              <a:ext cx="407195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直接连接符 23">
              <a:extLst>
                <a:ext uri="{FF2B5EF4-FFF2-40B4-BE49-F238E27FC236}">
                  <a16:creationId xmlns:a16="http://schemas.microsoft.com/office/drawing/2014/main" id="{8D059262-5651-1D94-C108-DDA57957242F}"/>
                </a:ext>
              </a:extLst>
            </p:cNvPr>
            <p:cNvCxnSpPr/>
            <p:nvPr/>
          </p:nvCxnSpPr>
          <p:spPr>
            <a:xfrm flipH="1">
              <a:off x="10145989" y="3730429"/>
              <a:ext cx="0" cy="630921"/>
            </a:xfrm>
            <a:prstGeom prst="line">
              <a:avLst/>
            </a:prstGeom>
            <a:ln>
              <a:solidFill>
                <a:schemeClr val="tx1"/>
              </a:solidFill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文本框 24">
              <a:extLst>
                <a:ext uri="{FF2B5EF4-FFF2-40B4-BE49-F238E27FC236}">
                  <a16:creationId xmlns:a16="http://schemas.microsoft.com/office/drawing/2014/main" id="{3CCDAEB0-6DB0-8A21-94A0-224AA092B033}"/>
                </a:ext>
              </a:extLst>
            </p:cNvPr>
            <p:cNvSpPr txBox="1"/>
            <p:nvPr/>
          </p:nvSpPr>
          <p:spPr>
            <a:xfrm>
              <a:off x="9547467" y="4375418"/>
              <a:ext cx="1911985" cy="3683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平等性</a:t>
              </a:r>
              <a:endParaRPr lang="en-US" altLang="zh-CN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cxnSp>
          <p:nvCxnSpPr>
            <p:cNvPr id="36" name="直接连接符 26">
              <a:extLst>
                <a:ext uri="{FF2B5EF4-FFF2-40B4-BE49-F238E27FC236}">
                  <a16:creationId xmlns:a16="http://schemas.microsoft.com/office/drawing/2014/main" id="{4FF7D5F9-D875-E2ED-D44A-3352A54244B0}"/>
                </a:ext>
              </a:extLst>
            </p:cNvPr>
            <p:cNvCxnSpPr/>
            <p:nvPr/>
          </p:nvCxnSpPr>
          <p:spPr>
            <a:xfrm>
              <a:off x="9915674" y="4730682"/>
              <a:ext cx="407195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3037843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包含 雨伞&#10;&#10;已生成极高可信度的说明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76" t="20834" r="50000" b="54722"/>
          <a:stretch>
            <a:fillRect/>
          </a:stretch>
        </p:blipFill>
        <p:spPr>
          <a:xfrm>
            <a:off x="0" y="202168"/>
            <a:ext cx="1506682" cy="1143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228725" y="542925"/>
            <a:ext cx="41745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2400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1</a:t>
            </a:r>
            <a:r>
              <a:rPr lang="en-US" altLang="zh-CN" sz="2400" b="1">
                <a:solidFill>
                  <a:schemeClr val="tx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.3</a:t>
            </a:r>
            <a:r>
              <a:rPr lang="zh-CN" altLang="en-US" sz="2400" b="1">
                <a:solidFill>
                  <a:schemeClr val="tx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网络直播的发展历程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641914"/>
            <a:ext cx="12191999" cy="238022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rcRect r="55464" b="9486"/>
          <a:stretch>
            <a:fillRect/>
          </a:stretch>
        </p:blipFill>
        <p:spPr>
          <a:xfrm>
            <a:off x="5512777" y="780868"/>
            <a:ext cx="6679223" cy="70922"/>
          </a:xfrm>
          <a:prstGeom prst="rect">
            <a:avLst/>
          </a:prstGeom>
        </p:spPr>
      </p:pic>
      <p:sp>
        <p:nvSpPr>
          <p:cNvPr id="10" name="文本框 10">
            <a:extLst>
              <a:ext uri="{FF2B5EF4-FFF2-40B4-BE49-F238E27FC236}">
                <a16:creationId xmlns:a16="http://schemas.microsoft.com/office/drawing/2014/main" id="{D4A57269-533F-C82A-E3D3-EB3B01EB0D7D}"/>
              </a:ext>
            </a:extLst>
          </p:cNvPr>
          <p:cNvSpPr txBox="1"/>
          <p:nvPr/>
        </p:nvSpPr>
        <p:spPr>
          <a:xfrm>
            <a:off x="1238249" y="1855404"/>
            <a:ext cx="9715500" cy="3782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b="1">
                <a:solidFill>
                  <a:srgbClr val="192181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直播与视频业紧密相连，是视频业不可分割的一部分，在不同时代直播形式一直在更新。我国的视频，大致经历了从长视频到短视频，从录播到直播，从</a:t>
            </a:r>
            <a:r>
              <a:rPr lang="en-GB" altLang="zh-CN" b="1">
                <a:solidFill>
                  <a:srgbClr val="192181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PC</a:t>
            </a:r>
            <a:r>
              <a:rPr lang="zh-CN" altLang="en-US" b="1">
                <a:solidFill>
                  <a:srgbClr val="192181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端到移动端几个阶段。视频及直播不是近两年才出现的新生事物，</a:t>
            </a:r>
            <a:r>
              <a:rPr lang="zh-CN" altLang="en-US" b="1">
                <a:solidFill>
                  <a:schemeClr val="accent2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国内的直播最早可以追溯到</a:t>
            </a:r>
            <a:r>
              <a:rPr lang="en-US" altLang="zh-CN" b="1">
                <a:solidFill>
                  <a:schemeClr val="accent2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1984</a:t>
            </a:r>
            <a:r>
              <a:rPr lang="zh-CN" altLang="en-US" b="1">
                <a:solidFill>
                  <a:schemeClr val="accent2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年国庆举行的阅兵直播。</a:t>
            </a:r>
            <a:r>
              <a:rPr lang="zh-CN" altLang="en-US" b="1">
                <a:solidFill>
                  <a:srgbClr val="192181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这次直播刷新了中国电视收看人数纪录，也是我国首次通过卫星向海外各国转播国庆阅兵。</a:t>
            </a:r>
            <a:endParaRPr lang="en-GB" altLang="zh-CN" b="1">
              <a:solidFill>
                <a:srgbClr val="192181"/>
              </a:solidFill>
              <a:latin typeface="微软雅黑" charset="0"/>
              <a:ea typeface="微软雅黑" charset="0"/>
              <a:cs typeface="微软雅黑" charset="0"/>
              <a:sym typeface="字魂59号-创粗黑" panose="00000500000000000000" pitchFamily="2" charset="-122"/>
            </a:endParaRPr>
          </a:p>
          <a:p>
            <a:pPr algn="just">
              <a:lnSpc>
                <a:spcPct val="150000"/>
              </a:lnSpc>
            </a:pPr>
            <a:r>
              <a:rPr lang="zh-CN" altLang="en-US" b="1">
                <a:solidFill>
                  <a:srgbClr val="192181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 </a:t>
            </a:r>
          </a:p>
          <a:p>
            <a:pPr algn="just">
              <a:lnSpc>
                <a:spcPct val="150000"/>
              </a:lnSpc>
            </a:pPr>
            <a:r>
              <a:rPr lang="zh-CN" altLang="en-US" b="1">
                <a:solidFill>
                  <a:srgbClr val="192181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从</a:t>
            </a:r>
            <a:r>
              <a:rPr lang="zh-CN" altLang="en-US" b="1">
                <a:solidFill>
                  <a:schemeClr val="accent2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电视直播过渡到互联网直播用了</a:t>
            </a:r>
            <a:r>
              <a:rPr lang="en-US" altLang="zh-CN" b="1">
                <a:solidFill>
                  <a:schemeClr val="accent2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20</a:t>
            </a:r>
            <a:r>
              <a:rPr lang="zh-CN" altLang="en-US" b="1">
                <a:solidFill>
                  <a:schemeClr val="accent2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年的时间</a:t>
            </a:r>
            <a:r>
              <a:rPr lang="zh-CN" altLang="en-US" b="1">
                <a:solidFill>
                  <a:srgbClr val="192181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。互联网直播的互动性及实时性更具有优势，表现内容更为丰富，以</a:t>
            </a:r>
            <a:r>
              <a:rPr lang="en-GB" altLang="zh-CN" b="1">
                <a:solidFill>
                  <a:srgbClr val="192181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YY</a:t>
            </a:r>
            <a:r>
              <a:rPr lang="zh-CN" altLang="en-GB" b="1">
                <a:solidFill>
                  <a:srgbClr val="192181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、</a:t>
            </a:r>
            <a:r>
              <a:rPr lang="en-GB" altLang="zh-CN" b="1">
                <a:solidFill>
                  <a:srgbClr val="192181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9158</a:t>
            </a:r>
            <a:r>
              <a:rPr lang="zh-CN" altLang="en-US" b="1">
                <a:solidFill>
                  <a:srgbClr val="192181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等互动视频直播的成立作为我国互联网直播的</a:t>
            </a:r>
            <a:r>
              <a:rPr lang="en-US" altLang="zh-CN" b="1">
                <a:solidFill>
                  <a:srgbClr val="192181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1.0</a:t>
            </a:r>
            <a:r>
              <a:rPr lang="zh-CN" altLang="en-US" b="1">
                <a:solidFill>
                  <a:srgbClr val="192181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时代，互联网直播在国内的发展历程大致可以分为以下</a:t>
            </a:r>
            <a:r>
              <a:rPr lang="en-US" altLang="zh-CN" b="1">
                <a:solidFill>
                  <a:schemeClr val="accent2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4</a:t>
            </a:r>
            <a:r>
              <a:rPr lang="zh-CN" altLang="en-US" b="1">
                <a:solidFill>
                  <a:schemeClr val="accent2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个阶段</a:t>
            </a:r>
            <a:r>
              <a:rPr lang="zh-CN" altLang="en-US" b="1">
                <a:solidFill>
                  <a:srgbClr val="192181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。 </a:t>
            </a:r>
          </a:p>
          <a:p>
            <a:pPr algn="just">
              <a:lnSpc>
                <a:spcPct val="150000"/>
              </a:lnSpc>
            </a:pPr>
            <a:r>
              <a:rPr lang="zh-CN" altLang="en-US" b="1">
                <a:solidFill>
                  <a:srgbClr val="192181"/>
                </a:solidFill>
                <a:latin typeface="微软雅黑" charset="0"/>
                <a:ea typeface="微软雅黑" charset="0"/>
                <a:cs typeface="微软雅黑" charset="0"/>
                <a:sym typeface="字魂59号-创粗黑" panose="00000500000000000000" pitchFamily="2" charset="-122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97965307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包含 雨伞&#10;&#10;已生成极高可信度的说明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76" t="20834" r="50000" b="54722"/>
          <a:stretch>
            <a:fillRect/>
          </a:stretch>
        </p:blipFill>
        <p:spPr>
          <a:xfrm>
            <a:off x="0" y="202168"/>
            <a:ext cx="1506682" cy="1143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228725" y="542925"/>
            <a:ext cx="378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2400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1</a:t>
            </a:r>
            <a:r>
              <a:rPr lang="en-US" altLang="zh-CN" sz="2400" b="1">
                <a:solidFill>
                  <a:schemeClr val="tx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.3</a:t>
            </a:r>
            <a:r>
              <a:rPr lang="zh-CN" altLang="en-US" sz="2400" b="1">
                <a:solidFill>
                  <a:schemeClr val="tx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网络直播的发展历程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641914"/>
            <a:ext cx="12191999" cy="238022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rcRect r="55464" b="9486"/>
          <a:stretch>
            <a:fillRect/>
          </a:stretch>
        </p:blipFill>
        <p:spPr>
          <a:xfrm>
            <a:off x="5512777" y="780868"/>
            <a:ext cx="6679223" cy="70922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A8FEF568-5781-76C1-47C2-A5D4E74B00EF}"/>
              </a:ext>
            </a:extLst>
          </p:cNvPr>
          <p:cNvGrpSpPr/>
          <p:nvPr/>
        </p:nvGrpSpPr>
        <p:grpSpPr>
          <a:xfrm>
            <a:off x="3638550" y="2632345"/>
            <a:ext cx="5056983" cy="1866900"/>
            <a:chOff x="3638550" y="2632345"/>
            <a:chExt cx="5056983" cy="1866900"/>
          </a:xfrm>
        </p:grpSpPr>
        <p:sp>
          <p:nvSpPr>
            <p:cNvPr id="3" name="菱形 4">
              <a:extLst>
                <a:ext uri="{FF2B5EF4-FFF2-40B4-BE49-F238E27FC236}">
                  <a16:creationId xmlns:a16="http://schemas.microsoft.com/office/drawing/2014/main" id="{42C22255-6EF6-B96B-D11A-FEF1D3411398}"/>
                </a:ext>
              </a:extLst>
            </p:cNvPr>
            <p:cNvSpPr/>
            <p:nvPr/>
          </p:nvSpPr>
          <p:spPr>
            <a:xfrm>
              <a:off x="7245351" y="2923651"/>
              <a:ext cx="1284287" cy="1284287"/>
            </a:xfrm>
            <a:prstGeom prst="diamond">
              <a:avLst/>
            </a:prstGeom>
            <a:solidFill>
              <a:srgbClr val="1921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sp>
          <p:nvSpPr>
            <p:cNvPr id="8" name="菱形 8">
              <a:extLst>
                <a:ext uri="{FF2B5EF4-FFF2-40B4-BE49-F238E27FC236}">
                  <a16:creationId xmlns:a16="http://schemas.microsoft.com/office/drawing/2014/main" id="{4A96C199-DE3A-4065-1F2C-584E709D9A43}"/>
                </a:ext>
              </a:extLst>
            </p:cNvPr>
            <p:cNvSpPr/>
            <p:nvPr/>
          </p:nvSpPr>
          <p:spPr>
            <a:xfrm>
              <a:off x="3638550" y="2923651"/>
              <a:ext cx="1284287" cy="1284287"/>
            </a:xfrm>
            <a:prstGeom prst="diamond">
              <a:avLst/>
            </a:prstGeom>
            <a:solidFill>
              <a:srgbClr val="1921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sp>
          <p:nvSpPr>
            <p:cNvPr id="9" name="菱形 9">
              <a:extLst>
                <a:ext uri="{FF2B5EF4-FFF2-40B4-BE49-F238E27FC236}">
                  <a16:creationId xmlns:a16="http://schemas.microsoft.com/office/drawing/2014/main" id="{E17ED414-A1D8-5415-6517-92E123D5CC1C}"/>
                </a:ext>
              </a:extLst>
            </p:cNvPr>
            <p:cNvSpPr/>
            <p:nvPr/>
          </p:nvSpPr>
          <p:spPr>
            <a:xfrm>
              <a:off x="6210300" y="2784745"/>
              <a:ext cx="1562100" cy="1562100"/>
            </a:xfrm>
            <a:prstGeom prst="diamond">
              <a:avLst/>
            </a:prstGeom>
            <a:solidFill>
              <a:srgbClr val="A55D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sp>
          <p:nvSpPr>
            <p:cNvPr id="11" name="菱形 10">
              <a:extLst>
                <a:ext uri="{FF2B5EF4-FFF2-40B4-BE49-F238E27FC236}">
                  <a16:creationId xmlns:a16="http://schemas.microsoft.com/office/drawing/2014/main" id="{203A812F-12B5-726C-DC58-ED55DE780F19}"/>
                </a:ext>
              </a:extLst>
            </p:cNvPr>
            <p:cNvSpPr/>
            <p:nvPr/>
          </p:nvSpPr>
          <p:spPr>
            <a:xfrm>
              <a:off x="4381500" y="2784745"/>
              <a:ext cx="1562100" cy="1562100"/>
            </a:xfrm>
            <a:prstGeom prst="diamond">
              <a:avLst/>
            </a:prstGeom>
            <a:solidFill>
              <a:srgbClr val="A55D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sp>
          <p:nvSpPr>
            <p:cNvPr id="12" name="菱形 11">
              <a:extLst>
                <a:ext uri="{FF2B5EF4-FFF2-40B4-BE49-F238E27FC236}">
                  <a16:creationId xmlns:a16="http://schemas.microsoft.com/office/drawing/2014/main" id="{4F1CC060-7D86-A10E-024F-5B8FAC407F77}"/>
                </a:ext>
              </a:extLst>
            </p:cNvPr>
            <p:cNvSpPr/>
            <p:nvPr/>
          </p:nvSpPr>
          <p:spPr>
            <a:xfrm>
              <a:off x="5162550" y="2632345"/>
              <a:ext cx="1866900" cy="1866900"/>
            </a:xfrm>
            <a:prstGeom prst="diamond">
              <a:avLst/>
            </a:prstGeom>
            <a:solidFill>
              <a:srgbClr val="19218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字魂59号-创粗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endParaRPr>
            </a:p>
          </p:txBody>
        </p:sp>
        <p:sp>
          <p:nvSpPr>
            <p:cNvPr id="13" name="文本框 12">
              <a:extLst>
                <a:ext uri="{FF2B5EF4-FFF2-40B4-BE49-F238E27FC236}">
                  <a16:creationId xmlns:a16="http://schemas.microsoft.com/office/drawing/2014/main" id="{A984C102-4CF4-4B9C-C969-B03FC07460E5}"/>
                </a:ext>
              </a:extLst>
            </p:cNvPr>
            <p:cNvSpPr txBox="1"/>
            <p:nvPr/>
          </p:nvSpPr>
          <p:spPr>
            <a:xfrm>
              <a:off x="3829045" y="3304184"/>
              <a:ext cx="8763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bg1"/>
                  </a:solidFill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01</a:t>
              </a:r>
            </a:p>
          </p:txBody>
        </p:sp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87D7BA92-C843-FB0B-3124-FCDDD96E65EA}"/>
                </a:ext>
              </a:extLst>
            </p:cNvPr>
            <p:cNvSpPr txBox="1"/>
            <p:nvPr/>
          </p:nvSpPr>
          <p:spPr>
            <a:xfrm>
              <a:off x="4603241" y="3304184"/>
              <a:ext cx="8763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bg1"/>
                  </a:solidFill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02</a:t>
              </a:r>
            </a:p>
          </p:txBody>
        </p:sp>
        <p:sp>
          <p:nvSpPr>
            <p:cNvPr id="15" name="文本框 14">
              <a:extLst>
                <a:ext uri="{FF2B5EF4-FFF2-40B4-BE49-F238E27FC236}">
                  <a16:creationId xmlns:a16="http://schemas.microsoft.com/office/drawing/2014/main" id="{A04B8CBB-D42C-9BEA-3150-16BA13FB9364}"/>
                </a:ext>
              </a:extLst>
            </p:cNvPr>
            <p:cNvSpPr txBox="1"/>
            <p:nvPr/>
          </p:nvSpPr>
          <p:spPr>
            <a:xfrm>
              <a:off x="6978650" y="3304184"/>
              <a:ext cx="8763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bg1"/>
                  </a:solidFill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03</a:t>
              </a:r>
            </a:p>
          </p:txBody>
        </p:sp>
        <p:sp>
          <p:nvSpPr>
            <p:cNvPr id="16" name="文本框 15">
              <a:extLst>
                <a:ext uri="{FF2B5EF4-FFF2-40B4-BE49-F238E27FC236}">
                  <a16:creationId xmlns:a16="http://schemas.microsoft.com/office/drawing/2014/main" id="{78D12E8A-7064-AC64-71A5-7EB3246E41BA}"/>
                </a:ext>
              </a:extLst>
            </p:cNvPr>
            <p:cNvSpPr txBox="1"/>
            <p:nvPr/>
          </p:nvSpPr>
          <p:spPr>
            <a:xfrm>
              <a:off x="7819233" y="3304184"/>
              <a:ext cx="8763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bg1"/>
                  </a:solidFill>
                  <a:latin typeface="微软雅黑" charset="0"/>
                  <a:ea typeface="微软雅黑" charset="0"/>
                  <a:cs typeface="+mn-ea"/>
                  <a:sym typeface="字魂59号-创粗黑" panose="00000500000000000000" pitchFamily="2" charset="-122"/>
                </a:rPr>
                <a:t>04</a:t>
              </a:r>
            </a:p>
          </p:txBody>
        </p:sp>
        <p:pic>
          <p:nvPicPr>
            <p:cNvPr id="17" name="图形 33" descr="日历">
              <a:extLst>
                <a:ext uri="{FF2B5EF4-FFF2-40B4-BE49-F238E27FC236}">
                  <a16:creationId xmlns:a16="http://schemas.microsoft.com/office/drawing/2014/main" id="{0FA3DFD8-F1A7-6CCA-6F7C-3C4D461670A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xmlns="" r:embed="rId6"/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06082" y="3155924"/>
              <a:ext cx="726900" cy="726900"/>
            </a:xfrm>
            <a:prstGeom prst="rect">
              <a:avLst/>
            </a:prstGeom>
          </p:spPr>
        </p:pic>
      </p:grpSp>
      <p:sp>
        <p:nvSpPr>
          <p:cNvPr id="18" name="文本框 16">
            <a:extLst>
              <a:ext uri="{FF2B5EF4-FFF2-40B4-BE49-F238E27FC236}">
                <a16:creationId xmlns:a16="http://schemas.microsoft.com/office/drawing/2014/main" id="{3350B20A-5D16-BA9F-75B6-A6121BF599C6}"/>
              </a:ext>
            </a:extLst>
          </p:cNvPr>
          <p:cNvSpPr txBox="1"/>
          <p:nvPr/>
        </p:nvSpPr>
        <p:spPr>
          <a:xfrm>
            <a:off x="924286" y="1973212"/>
            <a:ext cx="2548369" cy="8744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1. </a:t>
            </a:r>
            <a:r>
              <a:rPr lang="zh-CN" altLang="en-US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互联网直播</a:t>
            </a:r>
            <a:r>
              <a:rPr lang="en-US" altLang="zh-CN" b="1">
                <a:solidFill>
                  <a:schemeClr val="accent2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1.0</a:t>
            </a:r>
            <a:r>
              <a:rPr lang="zh-CN" altLang="en-US" b="1">
                <a:solidFill>
                  <a:schemeClr val="accent2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时代</a:t>
            </a:r>
            <a:r>
              <a:rPr lang="en-US" altLang="zh-CN" b="1">
                <a:solidFill>
                  <a:schemeClr val="accent2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 </a:t>
            </a:r>
            <a:r>
              <a:rPr lang="en-US" altLang="zh-CN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US" altLang="zh-CN" b="1">
                <a:solidFill>
                  <a:schemeClr val="accent4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PC</a:t>
            </a:r>
            <a:r>
              <a:rPr lang="zh-CN" altLang="en-US" b="1">
                <a:solidFill>
                  <a:schemeClr val="accent4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秀场直播 </a:t>
            </a:r>
          </a:p>
        </p:txBody>
      </p:sp>
      <p:cxnSp>
        <p:nvCxnSpPr>
          <p:cNvPr id="20" name="直接连接符 18">
            <a:extLst>
              <a:ext uri="{FF2B5EF4-FFF2-40B4-BE49-F238E27FC236}">
                <a16:creationId xmlns:a16="http://schemas.microsoft.com/office/drawing/2014/main" id="{469CFF74-5522-CCEE-B5D1-CDD722E99771}"/>
              </a:ext>
            </a:extLst>
          </p:cNvPr>
          <p:cNvCxnSpPr/>
          <p:nvPr/>
        </p:nvCxnSpPr>
        <p:spPr>
          <a:xfrm>
            <a:off x="1025127" y="2955854"/>
            <a:ext cx="407195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文本框 16">
            <a:extLst>
              <a:ext uri="{FF2B5EF4-FFF2-40B4-BE49-F238E27FC236}">
                <a16:creationId xmlns:a16="http://schemas.microsoft.com/office/drawing/2014/main" id="{6547938F-82D8-BAEA-C73B-98F6E6E1FF4C}"/>
              </a:ext>
            </a:extLst>
          </p:cNvPr>
          <p:cNvSpPr txBox="1"/>
          <p:nvPr/>
        </p:nvSpPr>
        <p:spPr>
          <a:xfrm>
            <a:off x="949472" y="4065802"/>
            <a:ext cx="2548369" cy="8744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2. </a:t>
            </a:r>
            <a:r>
              <a:rPr lang="zh-CN" altLang="en-US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互联网直播</a:t>
            </a:r>
            <a:r>
              <a:rPr lang="en-US" altLang="zh-CN" b="1">
                <a:solidFill>
                  <a:schemeClr val="accent2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2.0</a:t>
            </a:r>
            <a:r>
              <a:rPr lang="zh-CN" altLang="en-US" b="1">
                <a:solidFill>
                  <a:schemeClr val="accent2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时代</a:t>
            </a:r>
            <a:r>
              <a:rPr lang="en-US" altLang="zh-CN" b="1">
                <a:solidFill>
                  <a:schemeClr val="accent2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 </a:t>
            </a:r>
            <a:r>
              <a:rPr lang="en-US" altLang="zh-CN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US" altLang="zh-CN" b="1">
                <a:solidFill>
                  <a:schemeClr val="accent4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PC</a:t>
            </a:r>
            <a:r>
              <a:rPr lang="zh-CN" altLang="en-US" b="1">
                <a:solidFill>
                  <a:schemeClr val="accent4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游戏直播 </a:t>
            </a:r>
          </a:p>
        </p:txBody>
      </p:sp>
      <p:cxnSp>
        <p:nvCxnSpPr>
          <p:cNvPr id="23" name="直接连接符 18">
            <a:extLst>
              <a:ext uri="{FF2B5EF4-FFF2-40B4-BE49-F238E27FC236}">
                <a16:creationId xmlns:a16="http://schemas.microsoft.com/office/drawing/2014/main" id="{42719ADA-3B9E-5E54-3C99-269516F21C53}"/>
              </a:ext>
            </a:extLst>
          </p:cNvPr>
          <p:cNvCxnSpPr/>
          <p:nvPr/>
        </p:nvCxnSpPr>
        <p:spPr>
          <a:xfrm>
            <a:off x="1050313" y="5048444"/>
            <a:ext cx="407195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文本框 16">
            <a:extLst>
              <a:ext uri="{FF2B5EF4-FFF2-40B4-BE49-F238E27FC236}">
                <a16:creationId xmlns:a16="http://schemas.microsoft.com/office/drawing/2014/main" id="{F5631BF1-596D-CA28-12CC-F01F4026B972}"/>
              </a:ext>
            </a:extLst>
          </p:cNvPr>
          <p:cNvSpPr txBox="1"/>
          <p:nvPr/>
        </p:nvSpPr>
        <p:spPr>
          <a:xfrm>
            <a:off x="8689398" y="2027897"/>
            <a:ext cx="2548369" cy="8744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altLang="zh-CN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3. </a:t>
            </a:r>
            <a:r>
              <a:rPr lang="zh-CN" altLang="en-US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互联网直播</a:t>
            </a:r>
            <a:r>
              <a:rPr lang="en-US" altLang="zh-CN" b="1">
                <a:solidFill>
                  <a:schemeClr val="accent2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3.0</a:t>
            </a:r>
            <a:r>
              <a:rPr lang="zh-CN" altLang="en-US" b="1">
                <a:solidFill>
                  <a:schemeClr val="accent2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时代</a:t>
            </a:r>
            <a:r>
              <a:rPr lang="en-US" altLang="zh-CN" b="1">
                <a:solidFill>
                  <a:schemeClr val="accent2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 </a:t>
            </a:r>
            <a:r>
              <a:rPr lang="en-US" altLang="zh-CN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:</a:t>
            </a:r>
          </a:p>
          <a:p>
            <a:pPr algn="r">
              <a:lnSpc>
                <a:spcPct val="150000"/>
              </a:lnSpc>
            </a:pPr>
            <a:r>
              <a:rPr lang="zh-CN" altLang="en-GB" b="1">
                <a:solidFill>
                  <a:schemeClr val="accent4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移动</a:t>
            </a:r>
            <a:r>
              <a:rPr lang="zh-CN" altLang="en-US" b="1">
                <a:solidFill>
                  <a:schemeClr val="accent4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直播、泛娱乐直播 </a:t>
            </a:r>
          </a:p>
        </p:txBody>
      </p:sp>
      <p:cxnSp>
        <p:nvCxnSpPr>
          <p:cNvPr id="26" name="直接连接符 18">
            <a:extLst>
              <a:ext uri="{FF2B5EF4-FFF2-40B4-BE49-F238E27FC236}">
                <a16:creationId xmlns:a16="http://schemas.microsoft.com/office/drawing/2014/main" id="{12268A8A-5719-89D0-1B59-5178C42F1F47}"/>
              </a:ext>
            </a:extLst>
          </p:cNvPr>
          <p:cNvCxnSpPr/>
          <p:nvPr/>
        </p:nvCxnSpPr>
        <p:spPr>
          <a:xfrm>
            <a:off x="10716028" y="2968974"/>
            <a:ext cx="407195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文本框 16">
            <a:extLst>
              <a:ext uri="{FF2B5EF4-FFF2-40B4-BE49-F238E27FC236}">
                <a16:creationId xmlns:a16="http://schemas.microsoft.com/office/drawing/2014/main" id="{D0A308BE-97C0-B7A5-37DC-F4AA5C960A74}"/>
              </a:ext>
            </a:extLst>
          </p:cNvPr>
          <p:cNvSpPr txBox="1"/>
          <p:nvPr/>
        </p:nvSpPr>
        <p:spPr>
          <a:xfrm>
            <a:off x="8689398" y="4161886"/>
            <a:ext cx="2548369" cy="8744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altLang="zh-CN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4. </a:t>
            </a:r>
            <a:r>
              <a:rPr lang="zh-CN" altLang="en-US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互联网直播</a:t>
            </a:r>
            <a:r>
              <a:rPr lang="en-US" altLang="zh-CN" b="1">
                <a:solidFill>
                  <a:schemeClr val="accent2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4.0</a:t>
            </a:r>
            <a:r>
              <a:rPr lang="zh-CN" altLang="en-US" b="1">
                <a:solidFill>
                  <a:schemeClr val="accent2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时代</a:t>
            </a:r>
            <a:r>
              <a:rPr lang="en-US" altLang="zh-CN" b="1">
                <a:solidFill>
                  <a:schemeClr val="accent2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 </a:t>
            </a:r>
            <a:r>
              <a:rPr lang="en-US" altLang="zh-CN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:</a:t>
            </a:r>
          </a:p>
          <a:p>
            <a:pPr algn="r">
              <a:lnSpc>
                <a:spcPct val="150000"/>
              </a:lnSpc>
            </a:pPr>
            <a:r>
              <a:rPr lang="en-US" altLang="zh-CN" b="1">
                <a:solidFill>
                  <a:schemeClr val="accent4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VR</a:t>
            </a:r>
            <a:r>
              <a:rPr lang="zh-CN" altLang="en-US" b="1">
                <a:solidFill>
                  <a:schemeClr val="accent4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直播 </a:t>
            </a:r>
          </a:p>
        </p:txBody>
      </p:sp>
      <p:cxnSp>
        <p:nvCxnSpPr>
          <p:cNvPr id="28" name="直接连接符 18">
            <a:extLst>
              <a:ext uri="{FF2B5EF4-FFF2-40B4-BE49-F238E27FC236}">
                <a16:creationId xmlns:a16="http://schemas.microsoft.com/office/drawing/2014/main" id="{212D0AC8-2B2D-EBC9-B4C8-0EFF054E804C}"/>
              </a:ext>
            </a:extLst>
          </p:cNvPr>
          <p:cNvCxnSpPr/>
          <p:nvPr/>
        </p:nvCxnSpPr>
        <p:spPr>
          <a:xfrm>
            <a:off x="10716028" y="5089108"/>
            <a:ext cx="407195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3748905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图片包含 航空器&#10;&#10;已生成极高可信度的说明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12" r="31719" b="59182"/>
          <a:stretch>
            <a:fillRect/>
          </a:stretch>
        </p:blipFill>
        <p:spPr>
          <a:xfrm rot="10800000">
            <a:off x="7760268" y="-3"/>
            <a:ext cx="4431729" cy="2363868"/>
          </a:xfrm>
          <a:prstGeom prst="rect">
            <a:avLst/>
          </a:prstGeom>
        </p:spPr>
      </p:pic>
      <p:sp>
        <p:nvSpPr>
          <p:cNvPr id="20" name="图形"/>
          <p:cNvSpPr txBox="1"/>
          <p:nvPr/>
        </p:nvSpPr>
        <p:spPr>
          <a:xfrm>
            <a:off x="4875395" y="2507954"/>
            <a:ext cx="47034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spcAft>
                <a:spcPct val="0"/>
              </a:spcAft>
              <a:buClrTx/>
              <a:buSzTx/>
              <a:buFontTx/>
              <a:defRPr/>
            </a:pPr>
            <a:r>
              <a:rPr lang="zh-CN" altLang="en-US" sz="4000" spc="-30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charset="0"/>
                <a:ea typeface="微软雅黑" charset="0"/>
                <a:cs typeface="字魂58号-创中黑" panose="00000500000000000000" charset="-122"/>
              </a:rPr>
              <a:t>任 务 二</a:t>
            </a:r>
          </a:p>
        </p:txBody>
      </p:sp>
      <p:sp>
        <p:nvSpPr>
          <p:cNvPr id="21" name="图形"/>
          <p:cNvSpPr txBox="1"/>
          <p:nvPr/>
        </p:nvSpPr>
        <p:spPr>
          <a:xfrm>
            <a:off x="4875395" y="3359929"/>
            <a:ext cx="57646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800" b="1">
                <a:solidFill>
                  <a:srgbClr val="473888"/>
                </a:solidFill>
                <a:latin typeface="微软雅黑" charset="0"/>
                <a:ea typeface="微软雅黑" charset="0"/>
                <a:cs typeface="微软雅黑" charset="0"/>
                <a:sym typeface="+mn-ea"/>
              </a:rPr>
              <a:t>网络直播的类型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rcRect r="16764"/>
          <a:stretch>
            <a:fillRect/>
          </a:stretch>
        </p:blipFill>
        <p:spPr>
          <a:xfrm>
            <a:off x="10463" y="1259024"/>
            <a:ext cx="4130714" cy="4201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358452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包含 雨伞&#10;&#10;已生成极高可信度的说明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76" t="20834" r="50000" b="54722"/>
          <a:stretch>
            <a:fillRect/>
          </a:stretch>
        </p:blipFill>
        <p:spPr>
          <a:xfrm>
            <a:off x="0" y="202168"/>
            <a:ext cx="1506682" cy="114300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228724" y="542925"/>
            <a:ext cx="378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2400" b="1">
                <a:solidFill>
                  <a:schemeClr val="tx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2.1 </a:t>
            </a:r>
            <a:r>
              <a:rPr lang="zh-CN" altLang="en-US" sz="2400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网络</a:t>
            </a:r>
            <a:r>
              <a:rPr lang="zh-CN" altLang="en-US" sz="2400" b="1">
                <a:solidFill>
                  <a:schemeClr val="tx1"/>
                </a:solidFill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直播的</a:t>
            </a:r>
            <a:r>
              <a:rPr lang="zh-CN" altLang="en-US" sz="2400" b="1">
                <a:latin typeface="微软雅黑" charset="0"/>
                <a:ea typeface="微软雅黑" charset="0"/>
                <a:cs typeface="+mn-ea"/>
                <a:sym typeface="字魂59号-创粗黑" panose="00000500000000000000" pitchFamily="2" charset="-122"/>
              </a:rPr>
              <a:t>类型</a:t>
            </a:r>
            <a:endParaRPr lang="zh-CN" altLang="en-US" sz="2400" b="1">
              <a:solidFill>
                <a:schemeClr val="tx1"/>
              </a:solidFill>
              <a:latin typeface="微软雅黑" charset="0"/>
              <a:ea typeface="微软雅黑" charset="0"/>
              <a:cs typeface="+mn-ea"/>
              <a:sym typeface="字魂59号-创粗黑" panose="00000500000000000000" pitchFamily="2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641914"/>
            <a:ext cx="12191999" cy="238022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rcRect r="55464" b="9486"/>
          <a:stretch>
            <a:fillRect/>
          </a:stretch>
        </p:blipFill>
        <p:spPr>
          <a:xfrm>
            <a:off x="5512777" y="780868"/>
            <a:ext cx="6679223" cy="70922"/>
          </a:xfrm>
          <a:prstGeom prst="rect">
            <a:avLst/>
          </a:prstGeom>
        </p:spPr>
      </p:pic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458F771B-9FC8-C926-94A4-91DA7481B0A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4980" y="1970864"/>
            <a:ext cx="8082039" cy="4177672"/>
          </a:xfrm>
          <a:prstGeom prst="rect">
            <a:avLst/>
          </a:prstGeom>
        </p:spPr>
      </p:pic>
      <p:sp>
        <p:nvSpPr>
          <p:cNvPr id="8" name="文本框 16">
            <a:extLst>
              <a:ext uri="{FF2B5EF4-FFF2-40B4-BE49-F238E27FC236}">
                <a16:creationId xmlns:a16="http://schemas.microsoft.com/office/drawing/2014/main" id="{9A57F453-0A92-7D79-E950-B85F0B829C09}"/>
              </a:ext>
            </a:extLst>
          </p:cNvPr>
          <p:cNvSpPr txBox="1"/>
          <p:nvPr/>
        </p:nvSpPr>
        <p:spPr>
          <a:xfrm>
            <a:off x="1353596" y="1243039"/>
            <a:ext cx="2927459" cy="4589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b="1">
                <a:solidFill>
                  <a:schemeClr val="accent4"/>
                </a:solidFill>
                <a:latin typeface="微软雅黑" charset="0"/>
                <a:ea typeface="微软雅黑" charset="0"/>
                <a:cs typeface="+mn-ea"/>
              </a:rPr>
              <a:t>(</a:t>
            </a:r>
            <a:r>
              <a:rPr lang="zh-CN" altLang="en-US" b="1">
                <a:solidFill>
                  <a:schemeClr val="accent4"/>
                </a:solidFill>
                <a:latin typeface="微软雅黑" charset="0"/>
                <a:ea typeface="微软雅黑" charset="0"/>
                <a:cs typeface="+mn-ea"/>
              </a:rPr>
              <a:t> 一 </a:t>
            </a:r>
            <a:r>
              <a:rPr lang="en-US" altLang="zh-CN" b="1">
                <a:solidFill>
                  <a:schemeClr val="accent4"/>
                </a:solidFill>
                <a:latin typeface="微软雅黑" charset="0"/>
                <a:ea typeface="微软雅黑" charset="0"/>
                <a:cs typeface="+mn-ea"/>
              </a:rPr>
              <a:t>)</a:t>
            </a:r>
            <a:r>
              <a:rPr lang="zh-CN" altLang="en-US" b="1">
                <a:solidFill>
                  <a:schemeClr val="accent4"/>
                </a:solidFill>
                <a:latin typeface="微软雅黑" charset="0"/>
                <a:ea typeface="微软雅黑" charset="0"/>
                <a:cs typeface="+mn-ea"/>
              </a:rPr>
              <a:t> 按 直 播 内 容 分 类： </a:t>
            </a:r>
          </a:p>
        </p:txBody>
      </p:sp>
    </p:spTree>
    <p:extLst>
      <p:ext uri="{BB962C8B-B14F-4D97-AF65-F5344CB8AC3E}">
        <p14:creationId xmlns:p14="http://schemas.microsoft.com/office/powerpoint/2010/main" val="3259142325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https://d.book118.com/428022035077006025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自定义 2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F79646"/>
      </a:folHlink>
    </a:clrScheme>
    <a:fontScheme name="pgnlnl0m">
      <a:majorFont>
        <a:latin typeface="字魂59号-创粗黑"/>
        <a:ea typeface="字魂59号-创粗黑"/>
        <a:cs typeface="Arial"/>
      </a:majorFont>
      <a:minorFont>
        <a:latin typeface="字魂59号-创粗黑"/>
        <a:ea typeface="字魂59号-创粗黑"/>
        <a:cs typeface="Arial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字魂59号-创粗黑</vt:lpstr>
      <vt:lpstr>微软雅黑</vt:lpstr>
      <vt:lpstr>等线 Light</vt:lpstr>
      <vt:lpstr>等线</vt:lpstr>
      <vt:lpstr>字魂58号-创中黑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2024-09-02T07:06:41.126</cp:lastPrinted>
  <dcterms:created xsi:type="dcterms:W3CDTF">2024-09-01T23:06:41Z</dcterms:created>
  <dcterms:modified xsi:type="dcterms:W3CDTF">2024-09-01T23:06:42Z</dcterms:modified>
</cp:coreProperties>
</file>