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2393E-86D8-4C1A-A84D-62B3730EF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9EE15-443C-40F4-981A-FF5257C40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AAC51-40CD-466F-A9BB-3FCDA78A0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0DBA5-ACC3-4F04-9001-417ED81DC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A04C11-2A70-4F99-B938-6B458DC7E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C5AD03-4EAE-4964-B1C5-76E3275C6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E1E5CA-7CA5-4763-BA62-DDDEE8B1C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90C80C-3BE2-49C4-A121-6B8363AA2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D3B0D-F725-4528-9871-9A34AFBBD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6A558-43E6-4AEB-8E6D-AB0A5C21C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B0235-4A09-4037-B759-A561ABFD1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file:///D:\qq&#25991;&#20214;\712321467\Image\C2C\Image2\%7b75232B38-A165-1FB7-499C-2E1C792CACB5%7d.png" TargetMode="External" /><Relationship Id="rId3" Type="http://schemas.openxmlformats.org/officeDocument/2006/relationships/image" Target="../media/image1.png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jpeg" /><Relationship Id="rId5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15.png" /><Relationship Id="rId7" Type="http://schemas.openxmlformats.org/officeDocument/2006/relationships/image" Target="../media/image16.png" /><Relationship Id="rId8" Type="http://schemas.openxmlformats.org/officeDocument/2006/relationships/image" Target="../media/image17.png" /><Relationship Id="rId9" Type="http://schemas.openxmlformats.org/officeDocument/2006/relationships/image" Target="../media/image18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19.png" /><Relationship Id="rId4" Type="http://schemas.openxmlformats.org/officeDocument/2006/relationships/image" Target="../media/image20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2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2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23037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path" title=""/>
          <p:cNvSpPr/>
          <p:nvPr/>
        </p:nvSpPr>
        <p:spPr>
          <a:xfrm>
            <a:off x="9133146" y="4174371"/>
            <a:ext cx="3058853" cy="666368"/>
          </a:xfrm>
          <a:custGeom>
            <a:rect l="0" t="0" r="0" b="0"/>
            <a:pathLst>
              <a:path w="4817" h="1049">
                <a:moveTo>
                  <a:pt x="414" y="10"/>
                </a:moveTo>
                <a:cubicBezTo>
                  <a:pt x="414" y="10"/>
                  <a:pt x="-21" y="1312"/>
                  <a:pt x="1897" y="487"/>
                </a:cubicBezTo>
                <a:lnTo>
                  <a:pt x="1897" y="487"/>
                </a:lnTo>
                <a:cubicBezTo>
                  <a:pt x="3069" y="-16"/>
                  <a:pt x="3275" y="112"/>
                  <a:pt x="3443" y="533"/>
                </a:cubicBezTo>
                <a:lnTo>
                  <a:pt x="3443" y="533"/>
                </a:lnTo>
                <a:cubicBezTo>
                  <a:pt x="3590" y="901"/>
                  <a:pt x="4301" y="947"/>
                  <a:pt x="4786" y="641"/>
                </a:cubicBezTo>
                <a:lnTo>
                  <a:pt x="4786" y="641"/>
                </a:lnTo>
                <a:lnTo>
                  <a:pt x="4817" y="616"/>
                </a:lnTo>
                <a:lnTo>
                  <a:pt x="4817" y="764"/>
                </a:lnTo>
                <a:lnTo>
                  <a:pt x="4576" y="849"/>
                </a:lnTo>
                <a:lnTo>
                  <a:pt x="4576" y="849"/>
                </a:lnTo>
                <a:cubicBezTo>
                  <a:pt x="4361" y="925"/>
                  <a:pt x="4144" y="992"/>
                  <a:pt x="3989" y="997"/>
                </a:cubicBezTo>
                <a:lnTo>
                  <a:pt x="3989" y="997"/>
                </a:lnTo>
                <a:cubicBezTo>
                  <a:pt x="3637" y="1007"/>
                  <a:pt x="3248" y="931"/>
                  <a:pt x="3138" y="517"/>
                </a:cubicBezTo>
                <a:lnTo>
                  <a:pt x="3138" y="517"/>
                </a:lnTo>
                <a:cubicBezTo>
                  <a:pt x="3058" y="216"/>
                  <a:pt x="2301" y="566"/>
                  <a:pt x="2021" y="644"/>
                </a:cubicBezTo>
                <a:lnTo>
                  <a:pt x="2021" y="644"/>
                </a:lnTo>
                <a:cubicBezTo>
                  <a:pt x="1639" y="752"/>
                  <a:pt x="619" y="1251"/>
                  <a:pt x="309" y="940"/>
                </a:cubicBezTo>
                <a:lnTo>
                  <a:pt x="309" y="940"/>
                </a:lnTo>
                <a:cubicBezTo>
                  <a:pt x="-50" y="579"/>
                  <a:pt x="14" y="286"/>
                  <a:pt x="14" y="286"/>
                </a:cubicBezTo>
                <a:lnTo>
                  <a:pt x="414" y="10"/>
                </a:lnTo>
                <a:close/>
              </a:path>
            </a:pathLst>
          </a:custGeom>
          <a:solidFill>
            <a:srgbClr val="8A060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6" name="table 6" title=""/>
          <p:cNvGraphicFramePr>
            <a:graphicFrameLocks noGrp="1"/>
          </p:cNvGraphicFramePr>
          <p:nvPr/>
        </p:nvGraphicFramePr>
        <p:xfrm>
          <a:off x="0" y="0"/>
          <a:ext cx="12192000" cy="6851650"/>
        </p:xfrm>
        <a:graphic>
          <a:graphicData uri="http://schemas.openxmlformats.org/drawingml/2006/table">
            <a:tbl>
              <a:tblPr/>
              <a:tblGrid>
                <a:gridCol w="12192000"/>
              </a:tblGrid>
              <a:tr h="68516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1000"/>
                    </a:p>
                    <a:p>
                      <a:pPr marL="247650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800" b="1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高中语文核心素养提升用书《中国革命传</a:t>
                      </a:r>
                      <a:r>
                        <a:rPr sz="1800" b="1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统作品专题研讨》</a:t>
                      </a:r>
                      <a:r>
                        <a:rPr sz="18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</a:t>
                      </a:r>
                      <a:r>
                        <a:rPr sz="1800" b="1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——</a:t>
                      </a:r>
                      <a:r>
                        <a:rPr sz="1800" b="1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第一单元鲲鹏击浪说课</a:t>
                      </a:r>
                      <a:endParaRPr lang="en-US" altLang="en-US" sz="18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/>
                    </a:p>
                    <a:p>
                      <a:pPr marL="1749425" algn="l" rtl="0" eaLnBrk="0">
                        <a:lnSpc>
                          <a:spcPct val="100000"/>
                        </a:lnSpc>
                        <a:spcBef>
                          <a:spcPts val="2400"/>
                        </a:spcBef>
                      </a:pPr>
                      <a:r>
                        <a:rPr sz="8000" b="1" kern="0" spc="-100">
                          <a:solidFill>
                            <a:srgbClr val="F4CBB1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鉴赏革命</a:t>
                      </a:r>
                      <a:r>
                        <a:rPr sz="8000" b="1" kern="0" spc="-1410">
                          <a:solidFill>
                            <a:srgbClr val="F4CBB1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8000" b="1" kern="0" spc="-100">
                          <a:solidFill>
                            <a:srgbClr val="F4CBB1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诗词</a:t>
                      </a:r>
                      <a:endParaRPr lang="en-US" altLang="en-US" sz="8000"/>
                    </a:p>
                    <a:p>
                      <a:pPr marL="3872230" algn="l" rtl="0" eaLnBrk="0">
                        <a:lnSpc>
                          <a:spcPct val="100000"/>
                        </a:lnSpc>
                        <a:spcBef>
                          <a:spcPts val="1930"/>
                        </a:spcBef>
                      </a:pPr>
                      <a:r>
                        <a:rPr sz="8000" b="1" kern="0" spc="-140">
                          <a:solidFill>
                            <a:srgbClr val="F4CBB1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再现诗史画卷</a:t>
                      </a:r>
                      <a:endParaRPr lang="en-US" altLang="en-US" sz="8000"/>
                    </a:p>
                  </a:txBody>
                  <a:tcPr marL="0" marR="0" marT="0" marB="0">
                    <a:lnL w="9525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" name="group 2" title=""/>
          <p:cNvGrpSpPr/>
          <p:nvPr/>
        </p:nvGrpSpPr>
        <p:grpSpPr>
          <a:xfrm rot="21600000">
            <a:off x="5548629" y="0"/>
            <a:ext cx="6377940" cy="6858000"/>
            <a:chExt cx="6377940" cy="6858000"/>
          </a:xfrm>
        </p:grpSpPr>
        <p:sp>
          <p:nvSpPr>
            <p:cNvPr id="10" name="path"/>
            <p:cNvSpPr/>
            <p:nvPr/>
          </p:nvSpPr>
          <p:spPr>
            <a:xfrm>
              <a:off x="0" y="0"/>
              <a:ext cx="6377940" cy="335280"/>
            </a:xfrm>
            <a:custGeom>
              <a:rect l="0" t="0" r="0" b="0"/>
              <a:pathLst>
                <a:path w="10044" h="528">
                  <a:moveTo>
                    <a:pt x="0" y="0"/>
                  </a:moveTo>
                  <a:lnTo>
                    <a:pt x="10044" y="0"/>
                  </a:lnTo>
                  <a:lnTo>
                    <a:pt x="10044" y="528"/>
                  </a:lnTo>
                  <a:lnTo>
                    <a:pt x="0" y="5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0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path"/>
            <p:cNvSpPr/>
            <p:nvPr/>
          </p:nvSpPr>
          <p:spPr>
            <a:xfrm>
              <a:off x="0" y="335280"/>
              <a:ext cx="6377940" cy="6522719"/>
            </a:xfrm>
            <a:custGeom>
              <a:rect l="0" t="0" r="0" b="0"/>
              <a:pathLst>
                <a:path w="10044" h="10271">
                  <a:moveTo>
                    <a:pt x="0" y="0"/>
                  </a:moveTo>
                  <a:lnTo>
                    <a:pt x="1497" y="0"/>
                  </a:lnTo>
                  <a:lnTo>
                    <a:pt x="1497" y="811"/>
                  </a:lnTo>
                  <a:lnTo>
                    <a:pt x="0" y="811"/>
                  </a:lnTo>
                  <a:lnTo>
                    <a:pt x="0" y="0"/>
                  </a:lnTo>
                  <a:close/>
                </a:path>
                <a:path w="10044" h="10271">
                  <a:moveTo>
                    <a:pt x="1497" y="0"/>
                  </a:moveTo>
                  <a:lnTo>
                    <a:pt x="7867" y="0"/>
                  </a:lnTo>
                  <a:lnTo>
                    <a:pt x="7867" y="811"/>
                  </a:lnTo>
                  <a:lnTo>
                    <a:pt x="1497" y="811"/>
                  </a:lnTo>
                  <a:lnTo>
                    <a:pt x="1497" y="0"/>
                  </a:lnTo>
                  <a:close/>
                </a:path>
                <a:path w="10044" h="10271">
                  <a:moveTo>
                    <a:pt x="7867" y="0"/>
                  </a:moveTo>
                  <a:lnTo>
                    <a:pt x="10044" y="0"/>
                  </a:lnTo>
                  <a:lnTo>
                    <a:pt x="10044" y="811"/>
                  </a:lnTo>
                  <a:lnTo>
                    <a:pt x="7867" y="811"/>
                  </a:lnTo>
                  <a:lnTo>
                    <a:pt x="7867" y="0"/>
                  </a:lnTo>
                  <a:close/>
                </a:path>
                <a:path w="10044" h="10271">
                  <a:moveTo>
                    <a:pt x="0" y="811"/>
                  </a:moveTo>
                  <a:lnTo>
                    <a:pt x="1497" y="811"/>
                  </a:lnTo>
                  <a:lnTo>
                    <a:pt x="1497" y="1627"/>
                  </a:lnTo>
                  <a:lnTo>
                    <a:pt x="0" y="1627"/>
                  </a:lnTo>
                  <a:lnTo>
                    <a:pt x="0" y="811"/>
                  </a:lnTo>
                  <a:close/>
                </a:path>
                <a:path w="10044" h="10271">
                  <a:moveTo>
                    <a:pt x="1497" y="811"/>
                  </a:moveTo>
                  <a:lnTo>
                    <a:pt x="7867" y="811"/>
                  </a:lnTo>
                  <a:lnTo>
                    <a:pt x="7867" y="1627"/>
                  </a:lnTo>
                  <a:lnTo>
                    <a:pt x="1497" y="1627"/>
                  </a:lnTo>
                  <a:lnTo>
                    <a:pt x="1497" y="811"/>
                  </a:lnTo>
                  <a:close/>
                </a:path>
                <a:path w="10044" h="10271">
                  <a:moveTo>
                    <a:pt x="7867" y="811"/>
                  </a:moveTo>
                  <a:lnTo>
                    <a:pt x="10044" y="811"/>
                  </a:lnTo>
                  <a:lnTo>
                    <a:pt x="10044" y="1627"/>
                  </a:lnTo>
                  <a:lnTo>
                    <a:pt x="7867" y="1627"/>
                  </a:lnTo>
                  <a:lnTo>
                    <a:pt x="7867" y="811"/>
                  </a:lnTo>
                  <a:close/>
                </a:path>
                <a:path w="10044" h="10271">
                  <a:moveTo>
                    <a:pt x="0" y="1627"/>
                  </a:moveTo>
                  <a:lnTo>
                    <a:pt x="1497" y="1627"/>
                  </a:lnTo>
                  <a:lnTo>
                    <a:pt x="1497" y="4575"/>
                  </a:lnTo>
                  <a:lnTo>
                    <a:pt x="0" y="4575"/>
                  </a:lnTo>
                  <a:lnTo>
                    <a:pt x="0" y="1627"/>
                  </a:lnTo>
                  <a:close/>
                </a:path>
                <a:path w="10044" h="10271">
                  <a:moveTo>
                    <a:pt x="1497" y="1627"/>
                  </a:moveTo>
                  <a:lnTo>
                    <a:pt x="4020" y="1627"/>
                  </a:lnTo>
                  <a:lnTo>
                    <a:pt x="4020" y="2527"/>
                  </a:lnTo>
                  <a:lnTo>
                    <a:pt x="1497" y="2527"/>
                  </a:lnTo>
                  <a:lnTo>
                    <a:pt x="1497" y="1627"/>
                  </a:lnTo>
                  <a:close/>
                </a:path>
                <a:path w="10044" h="10271">
                  <a:moveTo>
                    <a:pt x="4020" y="1627"/>
                  </a:moveTo>
                  <a:lnTo>
                    <a:pt x="7867" y="1627"/>
                  </a:lnTo>
                  <a:lnTo>
                    <a:pt x="7867" y="2527"/>
                  </a:lnTo>
                  <a:lnTo>
                    <a:pt x="4020" y="2527"/>
                  </a:lnTo>
                  <a:lnTo>
                    <a:pt x="4020" y="1627"/>
                  </a:lnTo>
                  <a:close/>
                </a:path>
                <a:path w="10044" h="10271">
                  <a:moveTo>
                    <a:pt x="7867" y="1627"/>
                  </a:moveTo>
                  <a:lnTo>
                    <a:pt x="10044" y="1627"/>
                  </a:lnTo>
                  <a:lnTo>
                    <a:pt x="10044" y="4575"/>
                  </a:lnTo>
                  <a:lnTo>
                    <a:pt x="7867" y="4575"/>
                  </a:lnTo>
                  <a:lnTo>
                    <a:pt x="7867" y="1627"/>
                  </a:lnTo>
                  <a:close/>
                </a:path>
                <a:path w="10044" h="10271">
                  <a:moveTo>
                    <a:pt x="1497" y="2527"/>
                  </a:moveTo>
                  <a:lnTo>
                    <a:pt x="4020" y="2527"/>
                  </a:lnTo>
                  <a:lnTo>
                    <a:pt x="4020" y="3428"/>
                  </a:lnTo>
                  <a:lnTo>
                    <a:pt x="1497" y="3428"/>
                  </a:lnTo>
                  <a:lnTo>
                    <a:pt x="1497" y="2527"/>
                  </a:lnTo>
                  <a:close/>
                </a:path>
                <a:path w="10044" h="10271">
                  <a:moveTo>
                    <a:pt x="4020" y="2527"/>
                  </a:moveTo>
                  <a:lnTo>
                    <a:pt x="7867" y="2527"/>
                  </a:lnTo>
                  <a:lnTo>
                    <a:pt x="7867" y="3428"/>
                  </a:lnTo>
                  <a:lnTo>
                    <a:pt x="4020" y="3428"/>
                  </a:lnTo>
                  <a:lnTo>
                    <a:pt x="4020" y="2527"/>
                  </a:lnTo>
                  <a:close/>
                </a:path>
                <a:path w="10044" h="10271">
                  <a:moveTo>
                    <a:pt x="1497" y="3428"/>
                  </a:moveTo>
                  <a:lnTo>
                    <a:pt x="7867" y="3428"/>
                  </a:lnTo>
                  <a:lnTo>
                    <a:pt x="7867" y="4575"/>
                  </a:lnTo>
                  <a:lnTo>
                    <a:pt x="1497" y="4575"/>
                  </a:lnTo>
                  <a:lnTo>
                    <a:pt x="1497" y="3428"/>
                  </a:lnTo>
                  <a:close/>
                </a:path>
                <a:path w="10044" h="10271">
                  <a:moveTo>
                    <a:pt x="0" y="4575"/>
                  </a:moveTo>
                  <a:lnTo>
                    <a:pt x="1497" y="4575"/>
                  </a:lnTo>
                  <a:lnTo>
                    <a:pt x="1497" y="10286"/>
                  </a:lnTo>
                  <a:lnTo>
                    <a:pt x="0" y="10286"/>
                  </a:lnTo>
                  <a:lnTo>
                    <a:pt x="0" y="4575"/>
                  </a:lnTo>
                  <a:close/>
                </a:path>
                <a:path w="10044" h="10271">
                  <a:moveTo>
                    <a:pt x="1497" y="4575"/>
                  </a:moveTo>
                  <a:lnTo>
                    <a:pt x="4020" y="4575"/>
                  </a:lnTo>
                  <a:lnTo>
                    <a:pt x="4020" y="10286"/>
                  </a:lnTo>
                  <a:lnTo>
                    <a:pt x="1497" y="10286"/>
                  </a:lnTo>
                  <a:lnTo>
                    <a:pt x="1497" y="4575"/>
                  </a:lnTo>
                  <a:close/>
                </a:path>
                <a:path w="10044" h="10271">
                  <a:moveTo>
                    <a:pt x="4020" y="4575"/>
                  </a:moveTo>
                  <a:lnTo>
                    <a:pt x="7867" y="4575"/>
                  </a:lnTo>
                  <a:lnTo>
                    <a:pt x="7867" y="5390"/>
                  </a:lnTo>
                  <a:lnTo>
                    <a:pt x="4020" y="5390"/>
                  </a:lnTo>
                  <a:lnTo>
                    <a:pt x="4020" y="4575"/>
                  </a:lnTo>
                  <a:close/>
                </a:path>
                <a:path w="10044" h="10271">
                  <a:moveTo>
                    <a:pt x="7867" y="4575"/>
                  </a:moveTo>
                  <a:lnTo>
                    <a:pt x="10044" y="4575"/>
                  </a:lnTo>
                  <a:lnTo>
                    <a:pt x="10044" y="10286"/>
                  </a:lnTo>
                  <a:lnTo>
                    <a:pt x="7867" y="10286"/>
                  </a:lnTo>
                  <a:lnTo>
                    <a:pt x="7867" y="4575"/>
                  </a:lnTo>
                  <a:close/>
                </a:path>
                <a:path w="10044" h="10271">
                  <a:moveTo>
                    <a:pt x="4020" y="5390"/>
                  </a:moveTo>
                  <a:lnTo>
                    <a:pt x="7867" y="5390"/>
                  </a:lnTo>
                  <a:lnTo>
                    <a:pt x="7867" y="6206"/>
                  </a:lnTo>
                  <a:lnTo>
                    <a:pt x="4020" y="6206"/>
                  </a:lnTo>
                  <a:lnTo>
                    <a:pt x="4020" y="5390"/>
                  </a:lnTo>
                  <a:close/>
                </a:path>
                <a:path w="10044" h="10271">
                  <a:moveTo>
                    <a:pt x="4020" y="6206"/>
                  </a:moveTo>
                  <a:lnTo>
                    <a:pt x="7867" y="6206"/>
                  </a:lnTo>
                  <a:lnTo>
                    <a:pt x="7867" y="7022"/>
                  </a:lnTo>
                  <a:lnTo>
                    <a:pt x="4020" y="7022"/>
                  </a:lnTo>
                  <a:lnTo>
                    <a:pt x="4020" y="6206"/>
                  </a:lnTo>
                  <a:close/>
                </a:path>
                <a:path w="10044" h="10271">
                  <a:moveTo>
                    <a:pt x="4020" y="7022"/>
                  </a:moveTo>
                  <a:lnTo>
                    <a:pt x="7867" y="7022"/>
                  </a:lnTo>
                  <a:lnTo>
                    <a:pt x="7867" y="7838"/>
                  </a:lnTo>
                  <a:lnTo>
                    <a:pt x="4020" y="7838"/>
                  </a:lnTo>
                  <a:lnTo>
                    <a:pt x="4020" y="7022"/>
                  </a:lnTo>
                  <a:close/>
                </a:path>
                <a:path w="10044" h="10271">
                  <a:moveTo>
                    <a:pt x="4020" y="7838"/>
                  </a:moveTo>
                  <a:lnTo>
                    <a:pt x="7867" y="7838"/>
                  </a:lnTo>
                  <a:lnTo>
                    <a:pt x="7867" y="8655"/>
                  </a:lnTo>
                  <a:lnTo>
                    <a:pt x="4020" y="8655"/>
                  </a:lnTo>
                  <a:lnTo>
                    <a:pt x="4020" y="7838"/>
                  </a:lnTo>
                  <a:close/>
                </a:path>
                <a:path w="10044" h="10271">
                  <a:moveTo>
                    <a:pt x="4020" y="8655"/>
                  </a:moveTo>
                  <a:lnTo>
                    <a:pt x="7867" y="8655"/>
                  </a:lnTo>
                  <a:lnTo>
                    <a:pt x="7867" y="9470"/>
                  </a:lnTo>
                  <a:lnTo>
                    <a:pt x="4020" y="9470"/>
                  </a:lnTo>
                  <a:lnTo>
                    <a:pt x="4020" y="8655"/>
                  </a:lnTo>
                  <a:close/>
                </a:path>
                <a:path w="10044" h="10271">
                  <a:moveTo>
                    <a:pt x="4020" y="9470"/>
                  </a:moveTo>
                  <a:lnTo>
                    <a:pt x="7867" y="9470"/>
                  </a:lnTo>
                  <a:lnTo>
                    <a:pt x="7867" y="10286"/>
                  </a:lnTo>
                  <a:lnTo>
                    <a:pt x="4020" y="10286"/>
                  </a:lnTo>
                  <a:lnTo>
                    <a:pt x="4020" y="94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" name="group 4" title=""/>
          <p:cNvGrpSpPr/>
          <p:nvPr/>
        </p:nvGrpSpPr>
        <p:grpSpPr>
          <a:xfrm rot="21600000">
            <a:off x="1269" y="0"/>
            <a:ext cx="1335405" cy="6858000"/>
            <a:chExt cx="1335405" cy="6858000"/>
          </a:xfrm>
        </p:grpSpPr>
        <p:sp>
          <p:nvSpPr>
            <p:cNvPr id="14" name="path"/>
            <p:cNvSpPr/>
            <p:nvPr/>
          </p:nvSpPr>
          <p:spPr>
            <a:xfrm>
              <a:off x="0" y="0"/>
              <a:ext cx="1335405" cy="1143000"/>
            </a:xfrm>
            <a:custGeom>
              <a:rect l="0" t="0" r="0" b="0"/>
              <a:pathLst>
                <a:path w="2103" h="1800">
                  <a:moveTo>
                    <a:pt x="0" y="0"/>
                  </a:moveTo>
                  <a:lnTo>
                    <a:pt x="2103" y="0"/>
                  </a:lnTo>
                  <a:lnTo>
                    <a:pt x="2103" y="1800"/>
                  </a:lnTo>
                  <a:lnTo>
                    <a:pt x="0" y="1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0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0" y="1143000"/>
              <a:ext cx="1335405" cy="5715000"/>
            </a:xfrm>
            <a:custGeom>
              <a:rect l="0" t="0" r="0" b="0"/>
              <a:pathLst>
                <a:path w="2103" h="9000">
                  <a:moveTo>
                    <a:pt x="0" y="0"/>
                  </a:moveTo>
                  <a:lnTo>
                    <a:pt x="2103" y="0"/>
                  </a:lnTo>
                  <a:lnTo>
                    <a:pt x="2103" y="1800"/>
                  </a:lnTo>
                  <a:lnTo>
                    <a:pt x="0" y="1800"/>
                  </a:lnTo>
                  <a:lnTo>
                    <a:pt x="0" y="0"/>
                  </a:lnTo>
                  <a:close/>
                </a:path>
                <a:path w="2103" h="9000">
                  <a:moveTo>
                    <a:pt x="0" y="1800"/>
                  </a:moveTo>
                  <a:lnTo>
                    <a:pt x="2103" y="1800"/>
                  </a:lnTo>
                  <a:lnTo>
                    <a:pt x="2103" y="3600"/>
                  </a:lnTo>
                  <a:lnTo>
                    <a:pt x="0" y="3600"/>
                  </a:lnTo>
                  <a:lnTo>
                    <a:pt x="0" y="1800"/>
                  </a:lnTo>
                  <a:close/>
                </a:path>
                <a:path w="2103" h="9000">
                  <a:moveTo>
                    <a:pt x="0" y="3600"/>
                  </a:moveTo>
                  <a:lnTo>
                    <a:pt x="2103" y="3600"/>
                  </a:lnTo>
                  <a:lnTo>
                    <a:pt x="2103" y="5400"/>
                  </a:lnTo>
                  <a:lnTo>
                    <a:pt x="0" y="5400"/>
                  </a:lnTo>
                  <a:lnTo>
                    <a:pt x="0" y="3600"/>
                  </a:lnTo>
                  <a:close/>
                </a:path>
                <a:path w="2103" h="9000">
                  <a:moveTo>
                    <a:pt x="0" y="5400"/>
                  </a:moveTo>
                  <a:lnTo>
                    <a:pt x="2103" y="5400"/>
                  </a:lnTo>
                  <a:lnTo>
                    <a:pt x="2103" y="7200"/>
                  </a:lnTo>
                  <a:lnTo>
                    <a:pt x="0" y="7200"/>
                  </a:lnTo>
                  <a:lnTo>
                    <a:pt x="0" y="5400"/>
                  </a:lnTo>
                  <a:close/>
                </a:path>
                <a:path w="2103" h="9000">
                  <a:moveTo>
                    <a:pt x="0" y="7200"/>
                  </a:moveTo>
                  <a:lnTo>
                    <a:pt x="2103" y="7200"/>
                  </a:lnTo>
                  <a:lnTo>
                    <a:pt x="2103" y="9000"/>
                  </a:lnTo>
                  <a:lnTo>
                    <a:pt x="0" y="9000"/>
                  </a:lnTo>
                  <a:lnTo>
                    <a:pt x="0" y="720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" name="group 6" title=""/>
          <p:cNvGrpSpPr/>
          <p:nvPr/>
        </p:nvGrpSpPr>
        <p:grpSpPr>
          <a:xfrm rot="21600000">
            <a:off x="1334822" y="856767"/>
            <a:ext cx="2273318" cy="5199134"/>
            <a:chExt cx="2273318" cy="5199134"/>
          </a:xfrm>
        </p:grpSpPr>
        <p:sp>
          <p:nvSpPr>
            <p:cNvPr id="18" name="path"/>
            <p:cNvSpPr/>
            <p:nvPr/>
          </p:nvSpPr>
          <p:spPr>
            <a:xfrm>
              <a:off x="6204" y="1349"/>
              <a:ext cx="2260908" cy="5196435"/>
            </a:xfrm>
            <a:custGeom>
              <a:rect l="0" t="0" r="0" b="0"/>
              <a:pathLst>
                <a:path w="3560" h="8181">
                  <a:moveTo>
                    <a:pt x="0" y="8183"/>
                  </a:moveTo>
                  <a:lnTo>
                    <a:pt x="1780" y="0"/>
                  </a:lnTo>
                  <a:lnTo>
                    <a:pt x="3560" y="8183"/>
                  </a:lnTo>
                  <a:lnTo>
                    <a:pt x="0" y="8183"/>
                  </a:lnTo>
                  <a:close/>
                </a:path>
              </a:pathLst>
            </a:custGeom>
            <a:solidFill>
              <a:srgbClr val="5B9BD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0" y="0"/>
              <a:ext cx="2273318" cy="5199134"/>
            </a:xfrm>
            <a:custGeom>
              <a:rect l="0" t="0" r="0" b="0"/>
              <a:pathLst>
                <a:path w="3580" h="8187">
                  <a:moveTo>
                    <a:pt x="9" y="8185"/>
                  </a:moveTo>
                  <a:lnTo>
                    <a:pt x="1790" y="2"/>
                  </a:lnTo>
                  <a:lnTo>
                    <a:pt x="3570" y="8185"/>
                  </a:lnTo>
                </a:path>
              </a:pathLst>
            </a:custGeom>
            <a:noFill/>
            <a:ln w="12700" cap="flat">
              <a:solidFill>
                <a:srgbClr val="2E75B6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aphicFrame>
        <p:nvGraphicFramePr>
          <p:cNvPr id="22" name="table 22" title=""/>
          <p:cNvGraphicFramePr>
            <a:graphicFrameLocks noGrp="1"/>
          </p:cNvGraphicFramePr>
          <p:nvPr/>
        </p:nvGraphicFramePr>
        <p:xfrm>
          <a:off x="0" y="0"/>
          <a:ext cx="11931015" cy="6857365"/>
        </p:xfrm>
        <a:graphic>
          <a:graphicData uri="http://schemas.openxmlformats.org/drawingml/2006/table">
            <a:tbl>
              <a:tblPr/>
              <a:tblGrid>
                <a:gridCol w="1341755"/>
                <a:gridCol w="4182745"/>
                <a:gridCol w="838200"/>
                <a:gridCol w="116839"/>
                <a:gridCol w="1607185"/>
                <a:gridCol w="2452370"/>
                <a:gridCol w="1391920"/>
              </a:tblGrid>
              <a:tr h="335279">
                <a:tc row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/>
                    </a:p>
                    <a:p>
                      <a:pPr marL="337185" algn="l" rtl="0" eaLnBrk="0">
                        <a:lnSpc>
                          <a:spcPct val="95000"/>
                        </a:lnSpc>
                      </a:pPr>
                      <a:r>
                        <a:rPr sz="1800" b="1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说教材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400"/>
                    </a:p>
                    <a:p>
                      <a:pPr marL="2013585" algn="l" rtl="0" eaLnBrk="0">
                        <a:lnSpc>
                          <a:spcPct val="95000"/>
                        </a:lnSpc>
                        <a:spcBef>
                          <a:spcPct val="0"/>
                        </a:spcBef>
                      </a:pPr>
                      <a:r>
                        <a:rPr sz="1600" b="1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任务群</a:t>
                      </a:r>
                      <a:r>
                        <a:rPr sz="1600" b="1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--</a:t>
                      </a:r>
                      <a:r>
                        <a:rPr sz="1600" b="1" kern="0" spc="-270"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600" b="1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中国革命传统作</a:t>
                      </a:r>
                      <a:r>
                        <a:rPr sz="1600" b="1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品</a:t>
                      </a:r>
                      <a:endParaRPr lang="en-US" altLang="en-US" sz="16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6364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945"/>
                        </a:lnSpc>
                      </a:pPr>
                      <a:endParaRPr lang="en-US" altLang="en-US" sz="7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1000"/>
                    </a:p>
                    <a:p>
                      <a:pPr marL="1697355" algn="l" rtl="0" eaLnBrk="0">
                        <a:lnSpc>
                          <a:spcPct val="96000"/>
                        </a:lnSpc>
                        <a:spcBef>
                          <a:spcPts val="5"/>
                        </a:spcBef>
                      </a:pP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学习资源</a:t>
                      </a:r>
                      <a:endParaRPr lang="en-US" altLang="en-US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000"/>
                        </a:lnSpc>
                      </a:pPr>
                      <a:endParaRPr lang="en-US" altLang="en-US" sz="100"/>
                    </a:p>
                    <a:p>
                      <a:pPr marL="438785" algn="l" rtl="0" eaLnBrk="0">
                        <a:lnSpc>
                          <a:spcPct val="95000"/>
                        </a:lnSpc>
                      </a:pP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差异性</a:t>
                      </a:r>
                      <a:endParaRPr lang="en-US" altLang="en-US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9254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16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/>
                    </a:p>
                    <a:p>
                      <a:pPr marL="1770380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学习内容精而深</a:t>
                      </a:r>
                      <a:endParaRPr lang="en-US" altLang="en-US" sz="1000"/>
                    </a:p>
                    <a:p>
                      <a:pPr marL="1781810" algn="l" rtl="0" eaLnBrk="0">
                        <a:lnSpc>
                          <a:spcPct val="95000"/>
                        </a:lnSpc>
                        <a:spcBef>
                          <a:spcPts val="70"/>
                        </a:spcBef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以专题整合为主</a:t>
                      </a:r>
                      <a:endParaRPr lang="en-US" altLang="en-US" sz="1000"/>
                    </a:p>
                    <a:p>
                      <a:pPr marL="1707515" algn="l" rtl="0" eaLnBrk="0">
                        <a:lnSpc>
                          <a:spcPct val="95000"/>
                        </a:lnSpc>
                        <a:spcBef>
                          <a:spcPts val="60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强调学生学习的自</a:t>
                      </a:r>
                      <a:endParaRPr lang="en-US" altLang="en-US" sz="1000"/>
                    </a:p>
                    <a:p>
                      <a:pPr marL="2085975" algn="l" rtl="0" eaLnBrk="0">
                        <a:lnSpc>
                          <a:spcPct val="96000"/>
                        </a:lnSpc>
                        <a:spcBef>
                          <a:spcPts val="50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主性</a:t>
                      </a:r>
                      <a:endParaRPr lang="en-US" altLang="en-US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/>
                    </a:p>
                    <a:p>
                      <a:pPr marL="1968500" algn="l" rtl="0" eaLnBrk="0">
                        <a:lnSpc>
                          <a:spcPct val="95000"/>
                        </a:lnSpc>
                        <a:spcBef>
                          <a:spcPts val="305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学习内容深入</a:t>
                      </a:r>
                      <a:endParaRPr lang="en-US" altLang="en-US" sz="1000"/>
                    </a:p>
                    <a:p>
                      <a:pPr marL="1980565" algn="l" rtl="0" eaLnBrk="0">
                        <a:lnSpc>
                          <a:spcPct val="95000"/>
                        </a:lnSpc>
                        <a:spcBef>
                          <a:spcPts val="65"/>
                        </a:spcBef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以单元整合为</a:t>
                      </a:r>
                      <a:endParaRPr lang="en-US" altLang="en-US" sz="1000"/>
                    </a:p>
                    <a:p>
                      <a:pPr marL="2284730" algn="l" rtl="0" eaLnBrk="0">
                        <a:lnSpc>
                          <a:spcPct val="99000"/>
                        </a:lnSpc>
                        <a:spcBef>
                          <a:spcPts val="60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主</a:t>
                      </a:r>
                      <a:endParaRPr lang="en-US" altLang="en-US" sz="1000"/>
                    </a:p>
                    <a:p>
                      <a:pPr marL="1965325" algn="l" rtl="0" eaLnBrk="0">
                        <a:lnSpc>
                          <a:spcPct val="95000"/>
                        </a:lnSpc>
                        <a:spcBef>
                          <a:spcPts val="10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任务自主性增</a:t>
                      </a:r>
                      <a:endParaRPr lang="en-US" altLang="en-US" sz="1000"/>
                    </a:p>
                    <a:p>
                      <a:pPr marL="2283460" algn="l" rtl="0" eaLnBrk="0">
                        <a:lnSpc>
                          <a:spcPct val="75000"/>
                        </a:lnSpc>
                        <a:spcBef>
                          <a:spcPts val="65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加</a:t>
                      </a:r>
                      <a:endParaRPr lang="en-US" altLang="en-US" sz="1000"/>
                    </a:p>
                    <a:p>
                      <a:pPr marL="1010285" algn="l" rtl="0" eaLnBrk="0">
                        <a:lnSpc>
                          <a:spcPct val="86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研习</a:t>
                      </a:r>
                      <a:endParaRPr lang="en-US" altLang="en-US" sz="9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en-US" altLang="en-US" sz="1000"/>
                    </a:p>
                    <a:p>
                      <a:pPr marL="799465" algn="l" rtl="0" eaLnBrk="0">
                        <a:lnSpc>
                          <a:spcPct val="95000"/>
                        </a:lnSpc>
                        <a:spcBef>
                          <a:spcPts val="275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文学间读与写作</a:t>
                      </a:r>
                      <a:endParaRPr lang="en-US" altLang="en-US" sz="900"/>
                    </a:p>
                    <a:p>
                      <a:pPr marL="802640" algn="l" rtl="0" eaLnBrk="0">
                        <a:lnSpc>
                          <a:spcPct val="95000"/>
                        </a:lnSpc>
                        <a:spcBef>
                          <a:spcPts val="55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思浙性间读与表</a:t>
                      </a:r>
                      <a:endParaRPr lang="en-US" altLang="en-US" sz="900"/>
                    </a:p>
                    <a:p>
                      <a:pPr marL="1141095" algn="l" rtl="0" eaLnBrk="0">
                        <a:lnSpc>
                          <a:spcPct val="98000"/>
                        </a:lnSpc>
                        <a:spcBef>
                          <a:spcPts val="55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达</a:t>
                      </a:r>
                      <a:endParaRPr lang="en-US" altLang="en-US" sz="900"/>
                    </a:p>
                    <a:p>
                      <a:pPr marL="801370" algn="l" rtl="0" eaLnBrk="0">
                        <a:lnSpc>
                          <a:spcPct val="95000"/>
                        </a:lnSpc>
                        <a:spcBef>
                          <a:spcPts val="20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实用性阅读与交</a:t>
                      </a:r>
                      <a:endParaRPr lang="en-US" altLang="en-US" sz="900"/>
                    </a:p>
                    <a:p>
                      <a:pPr marL="1141730" algn="l" rtl="0" eaLnBrk="0">
                        <a:lnSpc>
                          <a:spcPct val="97000"/>
                        </a:lnSpc>
                        <a:spcBef>
                          <a:spcPts val="50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流</a:t>
                      </a:r>
                      <a:endParaRPr lang="en-US" altLang="en-US" sz="900"/>
                    </a:p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E75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en-US" altLang="en-US" sz="300"/>
                    </a:p>
                    <a:p>
                      <a:pPr algn="r" rtl="0" eaLnBrk="0">
                        <a:lnSpc>
                          <a:spcPct val="95000"/>
                        </a:lnSpc>
                        <a:spcBef>
                          <a:spcPct val="0"/>
                        </a:spcBef>
                      </a:pPr>
                      <a:r>
                        <a:rPr sz="14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课程类型</a:t>
                      </a:r>
                      <a:endParaRPr lang="en-US" altLang="en-US" sz="1400"/>
                    </a:p>
                  </a:txBody>
                  <a:tcPr marL="0" marR="0" marT="0" marB="0">
                    <a:lnL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100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E75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/>
                    </a:p>
                    <a:p>
                      <a:pPr marL="331470" algn="l" rtl="0" eaLnBrk="0">
                        <a:lnSpc>
                          <a:spcPct val="95000"/>
                        </a:lnSpc>
                      </a:pP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必修</a:t>
                      </a:r>
                      <a:endParaRPr lang="en-US" altLang="en-US" sz="1400"/>
                    </a:p>
                  </a:txBody>
                  <a:tcPr marL="0" marR="0" marT="0" marB="0">
                    <a:lnL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/>
                    </a:p>
                    <a:p>
                      <a:pPr marL="676910" algn="l" rtl="0" eaLnBrk="0">
                        <a:lnSpc>
                          <a:spcPct val="95000"/>
                        </a:lnSpc>
                      </a:pPr>
                      <a:r>
                        <a:rPr sz="14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《沁园春·长沙》《反对党八股》</a:t>
                      </a:r>
                      <a:r>
                        <a:rPr sz="1400" kern="0" spc="2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</a:t>
                      </a:r>
                      <a:r>
                        <a:rPr sz="14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......</a:t>
                      </a:r>
                      <a:endParaRPr lang="en-US" altLang="en-US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500"/>
                    </a:p>
                    <a:p>
                      <a:pPr marL="436245" algn="l" rtl="0" eaLnBrk="0">
                        <a:lnSpc>
                          <a:spcPct val="83000"/>
                        </a:lnSpc>
                        <a:spcBef>
                          <a:spcPts val="5"/>
                        </a:spcBef>
                      </a:pP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基础性</a:t>
                      </a:r>
                      <a:endParaRPr lang="en-US" altLang="en-US" sz="1400"/>
                    </a:p>
                    <a:p>
                      <a:pPr marL="438785" algn="l" rtl="0" eaLnBrk="0">
                        <a:lnSpc>
                          <a:spcPts val="1880"/>
                        </a:lnSpc>
                      </a:pP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综合性</a:t>
                      </a:r>
                      <a:endParaRPr lang="en-US" altLang="en-US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6059"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marL="337185" algn="l" rtl="0" eaLnBrk="0">
                        <a:lnSpc>
                          <a:spcPct val="95000"/>
                        </a:lnSpc>
                        <a:spcBef>
                          <a:spcPct val="0"/>
                        </a:spcBef>
                      </a:pPr>
                      <a:r>
                        <a:rPr sz="1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说学情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E75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1500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E75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1000"/>
                    </a:p>
                    <a:p>
                      <a:pPr marL="410210" indent="-260350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4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选择性必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修</a:t>
                      </a:r>
                      <a:endParaRPr lang="en-US" altLang="en-US" sz="1400"/>
                    </a:p>
                  </a:txBody>
                  <a:tcPr marL="0" marR="0" marT="0" marB="0">
                    <a:lnL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600"/>
                    </a:p>
                    <a:p>
                      <a:pPr marL="236855" indent="45085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400" kern="0" spc="-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“伟大的复兴</a:t>
                      </a:r>
                      <a:r>
                        <a:rPr sz="1400" kern="0" spc="-49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</a:t>
                      </a:r>
                      <a:r>
                        <a:rPr sz="1400" kern="0" spc="-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”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</a:t>
                      </a:r>
                      <a:r>
                        <a:rPr sz="1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(上册第一单元)</a:t>
                      </a:r>
                      <a:endParaRPr lang="en-US" altLang="en-US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/>
                    </a:p>
                    <a:p>
                      <a:pPr marL="802640" algn="l" rtl="0" eaLnBrk="0">
                        <a:lnSpc>
                          <a:spcPct val="95000"/>
                        </a:lnSpc>
                      </a:pP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实用类文章</a:t>
                      </a:r>
                      <a:endParaRPr lang="en-US" altLang="en-US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1000"/>
                    </a:p>
                    <a:p>
                      <a:pPr marL="43751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专题性</a:t>
                      </a:r>
                      <a:endParaRPr lang="en-US" altLang="en-US" sz="1400"/>
                    </a:p>
                    <a:p>
                      <a:pPr marL="379095" algn="l" rtl="0" eaLnBrk="0">
                        <a:lnSpc>
                          <a:spcPct val="95000"/>
                        </a:lnSpc>
                        <a:spcBef>
                          <a:spcPts val="85"/>
                        </a:spcBef>
                      </a:pPr>
                      <a:r>
                        <a:rPr sz="14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(覆盖面)</a:t>
                      </a:r>
                      <a:endParaRPr lang="en-US" altLang="en-US" sz="1400"/>
                    </a:p>
                    <a:p>
                      <a:pPr marL="169545" algn="l" rtl="0" eaLnBrk="0">
                        <a:lnSpc>
                          <a:spcPct val="95000"/>
                        </a:lnSpc>
                        <a:spcBef>
                          <a:spcPts val="75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适度的研究性</a:t>
                      </a:r>
                      <a:endParaRPr lang="en-US" altLang="en-US" sz="1400"/>
                    </a:p>
                    <a:p>
                      <a:pPr marL="528955" algn="l" rtl="0" eaLnBrk="0">
                        <a:lnSpc>
                          <a:spcPct val="96000"/>
                        </a:lnSpc>
                        <a:spcBef>
                          <a:spcPts val="85"/>
                        </a:spcBef>
                      </a:pP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学习</a:t>
                      </a:r>
                      <a:endParaRPr lang="en-US" altLang="en-US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5440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E75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600"/>
                    </a:p>
                    <a:p>
                      <a:pPr marL="236855" indent="45085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400" kern="0" spc="-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“苦难与新生</a:t>
                      </a:r>
                      <a:r>
                        <a:rPr sz="1400" kern="0" spc="-49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</a:t>
                      </a:r>
                      <a:r>
                        <a:rPr sz="1400" kern="0" spc="-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”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</a:t>
                      </a:r>
                      <a:r>
                        <a:rPr sz="1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(中册第二单元)</a:t>
                      </a:r>
                      <a:endParaRPr lang="en-US" altLang="en-US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7000"/>
                        </a:lnSpc>
                      </a:pPr>
                      <a:endParaRPr lang="en-US" altLang="en-US" sz="1000"/>
                    </a:p>
                    <a:p>
                      <a:pPr marL="800100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文学类作品</a:t>
                      </a:r>
                      <a:endParaRPr lang="en-US" altLang="en-US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6695"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/>
                    </a:p>
                    <a:p>
                      <a:pPr marL="335280" indent="-226695" algn="l" rtl="0" eaLnBrk="0">
                        <a:lnSpc>
                          <a:spcPct val="98000"/>
                        </a:lnSpc>
                      </a:pPr>
                      <a:r>
                        <a:rPr sz="1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说教学目标</a:t>
                      </a:r>
                      <a:r>
                        <a:rPr sz="1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</a:t>
                      </a:r>
                      <a:r>
                        <a:rPr sz="1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重难点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E75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7709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E75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en-US" altLang="en-US" sz="1000"/>
                    </a:p>
                    <a:p>
                      <a:pPr marL="276860" indent="-444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《改造我们的学习》、《人的正确思想是从哪里  </a:t>
                      </a: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来的?》、《时间是梳验真理的唯一标准》 </a:t>
                      </a: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......</a:t>
                      </a:r>
                      <a:endParaRPr lang="en-US" altLang="en-US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8595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E75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10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/>
                    </a:p>
                    <a:p>
                      <a:pPr algn="r" rtl="0" eaLnBrk="0">
                        <a:lnSpc>
                          <a:spcPct val="95000"/>
                        </a:lnSpc>
                      </a:pPr>
                      <a:r>
                        <a:rPr sz="14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选修课程</a:t>
                      </a:r>
                      <a:endParaRPr lang="en-US" altLang="en-US" sz="1400"/>
                    </a:p>
                  </a:txBody>
                  <a:tcPr marL="0" marR="0" marT="0" marB="0">
                    <a:lnL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10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1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000"/>
                        </a:lnSpc>
                      </a:pPr>
                      <a:endParaRPr lang="en-US" altLang="en-US" sz="100"/>
                    </a:p>
                    <a:p>
                      <a:pPr marL="206375" indent="88900" algn="l" rtl="0" eaLnBrk="0">
                        <a:lnSpc>
                          <a:spcPct val="98000"/>
                        </a:lnSpc>
                      </a:pPr>
                      <a:r>
                        <a:rPr sz="1400" kern="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《中国革命传统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 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作品专题研讨》</a:t>
                      </a:r>
                      <a:endParaRPr lang="en-US" altLang="en-US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400"/>
                    </a:p>
                    <a:p>
                      <a:pPr marL="88709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第一单元</a:t>
                      </a:r>
                      <a:endParaRPr lang="en-US" altLang="en-US" sz="1400"/>
                    </a:p>
                    <a:p>
                      <a:pPr marL="353695" algn="l" rtl="0" eaLnBrk="0">
                        <a:lnSpc>
                          <a:spcPct val="95000"/>
                        </a:lnSpc>
                        <a:spcBef>
                          <a:spcPts val="85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鲲鹏击浪·毛泽东专题</a:t>
                      </a:r>
                      <a:endParaRPr lang="en-US" altLang="en-US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1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marL="43751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专题性</a:t>
                      </a:r>
                      <a:endParaRPr lang="en-US" altLang="en-US" sz="1400"/>
                    </a:p>
                    <a:p>
                      <a:pPr marL="379095" algn="l" rtl="0" eaLnBrk="0">
                        <a:lnSpc>
                          <a:spcPct val="95000"/>
                        </a:lnSpc>
                        <a:spcBef>
                          <a:spcPts val="75"/>
                        </a:spcBef>
                      </a:pPr>
                      <a:r>
                        <a:rPr sz="14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(小角度)</a:t>
                      </a:r>
                      <a:endParaRPr lang="en-US" altLang="en-US" sz="1400"/>
                    </a:p>
                    <a:p>
                      <a:pPr marL="170180" indent="-1270" algn="l" rtl="0" eaLnBrk="0">
                        <a:lnSpc>
                          <a:spcPct val="97000"/>
                        </a:lnSpc>
                        <a:spcBef>
                          <a:spcPts val="100"/>
                        </a:spcBef>
                      </a:pP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往精、深方面  开掘的研究性</a:t>
                      </a:r>
                      <a:endParaRPr lang="en-US" altLang="en-US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29565"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marL="10858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说教法学法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E75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18159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E75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400"/>
                    </a:p>
                    <a:p>
                      <a:pPr marL="88709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第二单元</a:t>
                      </a:r>
                      <a:endParaRPr lang="en-US" altLang="en-US" sz="1400"/>
                    </a:p>
                    <a:p>
                      <a:pPr marL="442595" algn="l" rtl="0" eaLnBrk="0">
                        <a:lnSpc>
                          <a:spcPct val="95000"/>
                        </a:lnSpc>
                        <a:spcBef>
                          <a:spcPts val="80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雄关漫道·红军长征</a:t>
                      </a:r>
                      <a:endParaRPr lang="en-US" altLang="en-US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95275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E75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400"/>
                    </a:p>
                    <a:p>
                      <a:pPr marL="88709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第三单元</a:t>
                      </a:r>
                      <a:endParaRPr lang="en-US" altLang="en-US" sz="1400"/>
                    </a:p>
                    <a:p>
                      <a:pPr marL="443865" algn="l" rtl="0" eaLnBrk="0">
                        <a:lnSpc>
                          <a:spcPct val="95000"/>
                        </a:lnSpc>
                        <a:spcBef>
                          <a:spcPts val="85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延河澎湃·延安革命</a:t>
                      </a:r>
                      <a:endParaRPr lang="en-US" altLang="en-US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22884"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marL="10858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说教学过程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E75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18159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E75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400"/>
                    </a:p>
                    <a:p>
                      <a:pPr marL="88709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第四单元</a:t>
                      </a:r>
                      <a:endParaRPr lang="en-US" altLang="en-US" sz="1400"/>
                    </a:p>
                    <a:p>
                      <a:pPr marL="358140" algn="l" rtl="0" eaLnBrk="0">
                        <a:lnSpc>
                          <a:spcPct val="95000"/>
                        </a:lnSpc>
                        <a:spcBef>
                          <a:spcPts val="85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红旗飘飘·共产党领导</a:t>
                      </a:r>
                      <a:endParaRPr lang="en-US" altLang="en-US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01954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E75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400"/>
                    </a:p>
                    <a:p>
                      <a:pPr marL="88709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第五单元</a:t>
                      </a:r>
                      <a:endParaRPr lang="en-US" altLang="en-US" sz="1400"/>
                    </a:p>
                    <a:p>
                      <a:pPr marL="443865" algn="l" rtl="0" eaLnBrk="0">
                        <a:lnSpc>
                          <a:spcPct val="95000"/>
                        </a:lnSpc>
                        <a:spcBef>
                          <a:spcPts val="85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浩气长存·革命英雄</a:t>
                      </a:r>
                      <a:endParaRPr lang="en-US" altLang="en-US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0">
                <a:tc row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marL="10858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说教学反思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E75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12725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E75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400"/>
                    </a:p>
                    <a:p>
                      <a:pPr marL="88709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第六单元</a:t>
                      </a:r>
                      <a:endParaRPr lang="en-US" altLang="en-US" sz="1400"/>
                    </a:p>
                    <a:p>
                      <a:pPr marL="358140" algn="l" rtl="0" eaLnBrk="0">
                        <a:lnSpc>
                          <a:spcPct val="95000"/>
                        </a:lnSpc>
                        <a:spcBef>
                          <a:spcPts val="90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万山红遍·胜利与建设</a:t>
                      </a:r>
                      <a:endParaRPr lang="en-US" altLang="en-US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80975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25095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07365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2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en-US" altLang="en-US" sz="400"/>
                    </a:p>
                    <a:p>
                      <a:pPr marL="887095" algn="l" rtl="0" eaLnBrk="0">
                        <a:lnSpc>
                          <a:spcPct val="95000"/>
                        </a:lnSpc>
                        <a:spcBef>
                          <a:spcPct val="0"/>
                        </a:spcBef>
                      </a:pP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第七单元</a:t>
                      </a:r>
                      <a:endParaRPr lang="en-US" altLang="en-US" sz="1400"/>
                    </a:p>
                    <a:p>
                      <a:pPr marL="264160" algn="l" rtl="0" eaLnBrk="0">
                        <a:lnSpc>
                          <a:spcPct val="95000"/>
                        </a:lnSpc>
                        <a:spcBef>
                          <a:spcPts val="85"/>
                        </a:spcBef>
                      </a:pP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还看今朝·改革与新时代</a:t>
                      </a:r>
                      <a:endParaRPr lang="en-US" altLang="en-US" sz="14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4" name="rect" title=""/>
          <p:cNvSpPr/>
          <p:nvPr/>
        </p:nvSpPr>
        <p:spPr>
          <a:xfrm>
            <a:off x="2045053" y="2818667"/>
            <a:ext cx="3390066" cy="21476"/>
          </a:xfrm>
          <a:prstGeom prst="rect">
            <a:avLst/>
          </a:prstGeom>
          <a:solidFill>
            <a:srgbClr val="00206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path" title=""/>
          <p:cNvSpPr/>
          <p:nvPr/>
        </p:nvSpPr>
        <p:spPr>
          <a:xfrm>
            <a:off x="2464307" y="851767"/>
            <a:ext cx="2968671" cy="13796"/>
          </a:xfrm>
          <a:custGeom>
            <a:rect l="0" t="0" r="0" b="0"/>
            <a:pathLst>
              <a:path w="4675" h="21">
                <a:moveTo>
                  <a:pt x="0" y="10"/>
                </a:moveTo>
                <a:lnTo>
                  <a:pt x="4675" y="10"/>
                </a:lnTo>
                <a:moveTo>
                  <a:pt x="2845" y="11"/>
                </a:moveTo>
                <a:lnTo>
                  <a:pt x="4675" y="11"/>
                </a:lnTo>
              </a:path>
            </a:pathLst>
          </a:custGeom>
          <a:noFill/>
          <a:ln w="12700" cap="flat">
            <a:solidFill>
              <a:srgbClr val="00206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rect" title=""/>
          <p:cNvSpPr/>
          <p:nvPr/>
        </p:nvSpPr>
        <p:spPr>
          <a:xfrm>
            <a:off x="1698096" y="4406008"/>
            <a:ext cx="3743914" cy="12700"/>
          </a:xfrm>
          <a:prstGeom prst="rect">
            <a:avLst/>
          </a:prstGeom>
          <a:solidFill>
            <a:srgbClr val="00206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textbox 30" title=""/>
          <p:cNvSpPr/>
          <p:nvPr/>
        </p:nvSpPr>
        <p:spPr>
          <a:xfrm>
            <a:off x="3417639" y="4719435"/>
            <a:ext cx="907414" cy="4749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00"/>
              </a:lnSpc>
            </a:pPr>
            <a:endParaRPr lang="en-US" altLang="en-US" sz="100"/>
          </a:p>
          <a:p>
            <a:pPr marL="73660" indent="-61595" algn="r" rtl="0" eaLnBrk="0">
              <a:lnSpc>
                <a:spcPct val="98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学习内容广而浅 编排散聚结合 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既定任务为主</a:t>
            </a:r>
            <a:endParaRPr lang="en-US" altLang="en-US" sz="1000"/>
          </a:p>
        </p:txBody>
      </p:sp>
      <p:graphicFrame>
        <p:nvGraphicFramePr>
          <p:cNvPr id="32" name="table 32" title=""/>
          <p:cNvGraphicFramePr>
            <a:graphicFrameLocks noGrp="1"/>
          </p:cNvGraphicFramePr>
          <p:nvPr/>
        </p:nvGraphicFramePr>
        <p:xfrm>
          <a:off x="4265090" y="859213"/>
          <a:ext cx="1174115" cy="5184140"/>
        </p:xfrm>
        <a:graphic>
          <a:graphicData uri="http://schemas.openxmlformats.org/drawingml/2006/table">
            <a:tbl>
              <a:tblPr/>
              <a:tblGrid>
                <a:gridCol w="465455"/>
                <a:gridCol w="708659"/>
              </a:tblGrid>
              <a:tr h="5184140">
                <a:tc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en-US" altLang="en-US" sz="500"/>
                    </a:p>
                    <a:p>
                      <a:pPr marL="819785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输</a:t>
                      </a:r>
                      <a:r>
                        <a:rPr sz="1000" kern="0" spc="-3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出</a:t>
                      </a:r>
                      <a:r>
                        <a:rPr sz="1000" kern="0" spc="-30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阶</a:t>
                      </a:r>
                      <a:r>
                        <a:rPr sz="1000" kern="0" spc="-30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段</a:t>
                      </a: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        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运</a:t>
                      </a:r>
                      <a:r>
                        <a:rPr sz="1000" kern="0" spc="-30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用</a:t>
                      </a:r>
                      <a:r>
                        <a:rPr sz="1000" kern="0" spc="-30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阶</a:t>
                      </a:r>
                      <a:r>
                        <a:rPr sz="1000" kern="0" spc="-30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段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      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       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输</a:t>
                      </a:r>
                      <a:r>
                        <a:rPr sz="1000" kern="0" spc="-30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入</a:t>
                      </a:r>
                      <a:r>
                        <a:rPr sz="1000" kern="0" spc="-30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阶</a:t>
                      </a:r>
                      <a:r>
                        <a:rPr sz="1000" kern="0" spc="-30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</a:t>
                      </a: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段</a:t>
                      </a:r>
                      <a:endParaRPr lang="en-US" altLang="en-US" sz="1000"/>
                    </a:p>
                  </a:txBody>
                  <a:tcPr marL="0" marR="0" marT="0" marB="0" vert="eaVert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/>
                    </a:p>
                    <a:p>
                      <a:pPr marL="96520" algn="l" rtl="0" eaLnBrk="0">
                        <a:lnSpc>
                          <a:spcPts val="1125"/>
                        </a:lnSpc>
                        <a:spcBef>
                          <a:spcPts val="5"/>
                        </a:spcBef>
                      </a:pP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（选修）</a:t>
                      </a:r>
                      <a:endParaRPr lang="en-US" altLang="en-US" sz="9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1000"/>
                    </a:p>
                    <a:p>
                      <a:pPr marL="103505" algn="l" rtl="0" eaLnBrk="0">
                        <a:lnSpc>
                          <a:spcPct val="93000"/>
                        </a:lnSpc>
                        <a:spcBef>
                          <a:spcPts val="280"/>
                        </a:spcBef>
                      </a:pP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（选择性</a:t>
                      </a:r>
                      <a:endParaRPr lang="en-US" altLang="en-US" sz="900"/>
                    </a:p>
                    <a:p>
                      <a:pPr marL="102235" algn="l" rtl="0" eaLnBrk="0">
                        <a:lnSpc>
                          <a:spcPts val="1340"/>
                        </a:lnSpc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必修）</a:t>
                      </a:r>
                      <a:endParaRPr lang="en-US" altLang="en-US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200"/>
                    </a:p>
                    <a:p>
                      <a:pPr marL="186055" algn="l" rtl="0" eaLnBrk="0">
                        <a:lnSpc>
                          <a:spcPts val="1125"/>
                        </a:lnSpc>
                        <a:spcBef>
                          <a:spcPct val="0"/>
                        </a:spcBef>
                      </a:pP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（必修）</a:t>
                      </a:r>
                      <a:endParaRPr lang="en-US" altLang="en-US" sz="900"/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4" name="textbox 34" title=""/>
          <p:cNvSpPr/>
          <p:nvPr/>
        </p:nvSpPr>
        <p:spPr>
          <a:xfrm>
            <a:off x="2179957" y="2110816"/>
            <a:ext cx="479425" cy="430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/>
          </a:p>
          <a:p>
            <a:pPr marL="12700" indent="11430" algn="l" rtl="0" eaLnBrk="0">
              <a:lnSpc>
                <a:spcPct val="98000"/>
              </a:lnSpc>
            </a:pPr>
            <a:r>
              <a:rPr sz="900" kern="0" spc="-4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中国革命</a:t>
            </a:r>
            <a:r>
              <a:rPr sz="900" kern="0" spc="2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900" kern="0" spc="-1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传统作品 专题研讨</a:t>
            </a:r>
            <a:endParaRPr lang="en-US" altLang="en-US" sz="900"/>
          </a:p>
        </p:txBody>
      </p:sp>
      <p:sp>
        <p:nvSpPr>
          <p:cNvPr id="36" name="textbox 36" title=""/>
          <p:cNvSpPr/>
          <p:nvPr/>
        </p:nvSpPr>
        <p:spPr>
          <a:xfrm>
            <a:off x="2224426" y="3427202"/>
            <a:ext cx="479425" cy="2927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0"/>
              </a:lnSpc>
            </a:pPr>
            <a:endParaRPr lang="en-US" altLang="en-US" sz="100"/>
          </a:p>
          <a:p>
            <a:pPr marL="24130" algn="l" rtl="0" eaLnBrk="0">
              <a:lnSpc>
                <a:spcPct val="95000"/>
              </a:lnSpc>
            </a:pPr>
            <a:r>
              <a:rPr sz="900" kern="0" spc="-3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中国革命</a:t>
            </a:r>
            <a:endParaRPr lang="en-US" altLang="en-US" sz="900"/>
          </a:p>
          <a:p>
            <a:pPr marL="12700" algn="l" rtl="0" eaLnBrk="0">
              <a:lnSpc>
                <a:spcPct val="95000"/>
              </a:lnSpc>
              <a:spcBef>
                <a:spcPts val="50"/>
              </a:spcBef>
            </a:pPr>
            <a:r>
              <a:rPr sz="900" kern="0" spc="-1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传统作品</a:t>
            </a:r>
            <a:endParaRPr lang="en-US" altLang="en-US" sz="900"/>
          </a:p>
        </p:txBody>
      </p:sp>
      <p:pic>
        <p:nvPicPr>
          <p:cNvPr id="38" name="picture 38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194032" y="851534"/>
            <a:ext cx="1149931" cy="4850126"/>
          </a:xfrm>
          <a:prstGeom prst="rect">
            <a:avLst/>
          </a:prstGeom>
        </p:spPr>
      </p:pic>
      <p:sp>
        <p:nvSpPr>
          <p:cNvPr id="40" name="textbox 40" title=""/>
          <p:cNvSpPr/>
          <p:nvPr/>
        </p:nvSpPr>
        <p:spPr>
          <a:xfrm rot="1200000">
            <a:off x="1416010" y="1852416"/>
            <a:ext cx="528955" cy="1879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7000"/>
              </a:lnSpc>
            </a:pPr>
            <a:endParaRPr lang="en-US" altLang="en-US" sz="100"/>
          </a:p>
          <a:p>
            <a:pPr marL="12700" algn="l" rtl="0" eaLnBrk="0">
              <a:lnSpc>
                <a:spcPct val="95000"/>
              </a:lnSpc>
              <a:spcBef>
                <a:spcPct val="0"/>
              </a:spcBef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循序渐进</a:t>
            </a:r>
            <a:endParaRPr lang="en-US" altLang="en-US" sz="1000"/>
          </a:p>
        </p:txBody>
      </p:sp>
      <p:sp>
        <p:nvSpPr>
          <p:cNvPr id="42" name="textbox 42" title=""/>
          <p:cNvSpPr/>
          <p:nvPr/>
        </p:nvSpPr>
        <p:spPr>
          <a:xfrm rot="1200000">
            <a:off x="1311762" y="2138338"/>
            <a:ext cx="528955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en-US" altLang="en-US" sz="200"/>
          </a:p>
          <a:p>
            <a:pPr marL="12700" algn="l" rtl="0" eaLnBrk="0">
              <a:lnSpc>
                <a:spcPct val="95000"/>
              </a:lnSpc>
              <a:spcBef>
                <a:spcPct val="0"/>
              </a:spcBef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相互勾连</a:t>
            </a:r>
            <a:endParaRPr lang="en-US" altLang="en-US" sz="1000"/>
          </a:p>
        </p:txBody>
      </p:sp>
      <p:pic>
        <p:nvPicPr>
          <p:cNvPr id="44" name="picture 44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84300" y="457200"/>
            <a:ext cx="5002529" cy="5766434"/>
          </a:xfrm>
          <a:prstGeom prst="rect">
            <a:avLst/>
          </a:prstGeom>
        </p:spPr>
      </p:pic>
      <p:pic>
        <p:nvPicPr>
          <p:cNvPr id="46" name="picture 46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7023100" y="368300"/>
            <a:ext cx="4381500" cy="60579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8" name="picture 4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50" name="table 50" title=""/>
          <p:cNvGraphicFramePr>
            <a:graphicFrameLocks noGrp="1"/>
          </p:cNvGraphicFramePr>
          <p:nvPr/>
        </p:nvGraphicFramePr>
        <p:xfrm>
          <a:off x="1384300" y="1679257"/>
          <a:ext cx="3695700" cy="3298825"/>
        </p:xfrm>
        <a:graphic>
          <a:graphicData uri="http://schemas.openxmlformats.org/drawingml/2006/table">
            <a:tbl>
              <a:tblPr/>
              <a:tblGrid>
                <a:gridCol w="3695700"/>
              </a:tblGrid>
              <a:tr h="32893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A9A9A"/>
                    </a:solidFill>
                  </a:tcPr>
                </a:tc>
              </a:tr>
            </a:tbl>
          </a:graphicData>
        </a:graphic>
      </p:graphicFrame>
      <p:pic>
        <p:nvPicPr>
          <p:cNvPr id="52" name="picture 5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09700" y="1689100"/>
            <a:ext cx="3647168" cy="3239999"/>
          </a:xfrm>
          <a:prstGeom prst="rect">
            <a:avLst/>
          </a:prstGeom>
        </p:spPr>
      </p:pic>
      <p:graphicFrame>
        <p:nvGraphicFramePr>
          <p:cNvPr id="54" name="table 54" title=""/>
          <p:cNvGraphicFramePr>
            <a:graphicFrameLocks noGrp="1"/>
          </p:cNvGraphicFramePr>
          <p:nvPr/>
        </p:nvGraphicFramePr>
        <p:xfrm>
          <a:off x="5143500" y="1679257"/>
          <a:ext cx="3568700" cy="3298825"/>
        </p:xfrm>
        <a:graphic>
          <a:graphicData uri="http://schemas.openxmlformats.org/drawingml/2006/table">
            <a:tbl>
              <a:tblPr/>
              <a:tblGrid>
                <a:gridCol w="3568700"/>
              </a:tblGrid>
              <a:tr h="32893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89898"/>
                    </a:solidFill>
                  </a:tcPr>
                </a:tc>
              </a:tr>
            </a:tbl>
          </a:graphicData>
        </a:graphic>
      </p:graphicFrame>
      <p:pic>
        <p:nvPicPr>
          <p:cNvPr id="56" name="picture 56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168900" y="1689100"/>
            <a:ext cx="3514090" cy="3239999"/>
          </a:xfrm>
          <a:prstGeom prst="rect">
            <a:avLst/>
          </a:prstGeom>
        </p:spPr>
      </p:pic>
      <p:pic>
        <p:nvPicPr>
          <p:cNvPr id="58" name="picture 58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8763000" y="1679257"/>
            <a:ext cx="3429000" cy="3299142"/>
          </a:xfrm>
          <a:prstGeom prst="rect">
            <a:avLst/>
          </a:prstGeom>
        </p:spPr>
      </p:pic>
      <p:graphicFrame>
        <p:nvGraphicFramePr>
          <p:cNvPr id="60" name="table 60" title=""/>
          <p:cNvGraphicFramePr>
            <a:graphicFrameLocks noGrp="1"/>
          </p:cNvGraphicFramePr>
          <p:nvPr/>
        </p:nvGraphicFramePr>
        <p:xfrm>
          <a:off x="0" y="0"/>
          <a:ext cx="1343025" cy="6858000"/>
        </p:xfrm>
        <a:graphic>
          <a:graphicData uri="http://schemas.openxmlformats.org/drawingml/2006/table">
            <a:tbl>
              <a:tblPr/>
              <a:tblGrid>
                <a:gridCol w="1343025"/>
              </a:tblGrid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/>
                    </a:p>
                    <a:p>
                      <a:pPr marL="337185" algn="l" rtl="0" eaLnBrk="0">
                        <a:lnSpc>
                          <a:spcPct val="95000"/>
                        </a:lnSpc>
                      </a:pPr>
                      <a:r>
                        <a:rPr sz="18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说教材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marL="337185" algn="l" rtl="0" eaLnBrk="0">
                        <a:lnSpc>
                          <a:spcPct val="95000"/>
                        </a:lnSpc>
                        <a:spcBef>
                          <a:spcPct val="0"/>
                        </a:spcBef>
                      </a:pPr>
                      <a:r>
                        <a:rPr sz="1800" b="1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说学情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</a:tr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/>
                    </a:p>
                    <a:p>
                      <a:pPr marL="335280" indent="-226695" algn="l" rtl="0" eaLnBrk="0">
                        <a:lnSpc>
                          <a:spcPct val="98000"/>
                        </a:lnSpc>
                      </a:pPr>
                      <a:r>
                        <a:rPr sz="1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说教学目标</a:t>
                      </a:r>
                      <a:r>
                        <a:rPr sz="1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</a:t>
                      </a:r>
                      <a:r>
                        <a:rPr sz="1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重难点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marL="10858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说教法学法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marL="10858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说教学过程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marL="10858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说教学反思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2" name="picture 6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64" name="picture 64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188200" y="3759200"/>
            <a:ext cx="4368800" cy="2260600"/>
          </a:xfrm>
          <a:prstGeom prst="rect">
            <a:avLst/>
          </a:prstGeom>
        </p:spPr>
      </p:pic>
      <p:pic>
        <p:nvPicPr>
          <p:cNvPr id="66" name="picture 66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146300" y="1028700"/>
            <a:ext cx="4368800" cy="2222500"/>
          </a:xfrm>
          <a:prstGeom prst="rect">
            <a:avLst/>
          </a:prstGeom>
        </p:spPr>
      </p:pic>
      <p:sp>
        <p:nvSpPr>
          <p:cNvPr id="68" name="rect" title=""/>
          <p:cNvSpPr/>
          <p:nvPr/>
        </p:nvSpPr>
        <p:spPr>
          <a:xfrm>
            <a:off x="2171700" y="3860800"/>
            <a:ext cx="4368800" cy="2222500"/>
          </a:xfrm>
          <a:prstGeom prst="rect">
            <a:avLst/>
          </a:prstGeom>
          <a:solidFill>
            <a:srgbClr val="C45910">
              <a:alpha val="1098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0" name="picture 70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7175500" y="1028700"/>
            <a:ext cx="4368800" cy="2159000"/>
          </a:xfrm>
          <a:prstGeom prst="rect">
            <a:avLst/>
          </a:prstGeom>
        </p:spPr>
      </p:pic>
      <p:graphicFrame>
        <p:nvGraphicFramePr>
          <p:cNvPr id="72" name="table 72" title=""/>
          <p:cNvGraphicFramePr>
            <a:graphicFrameLocks noGrp="1"/>
          </p:cNvGraphicFramePr>
          <p:nvPr/>
        </p:nvGraphicFramePr>
        <p:xfrm>
          <a:off x="0" y="0"/>
          <a:ext cx="1343025" cy="6858000"/>
        </p:xfrm>
        <a:graphic>
          <a:graphicData uri="http://schemas.openxmlformats.org/drawingml/2006/table">
            <a:tbl>
              <a:tblPr/>
              <a:tblGrid>
                <a:gridCol w="1343025"/>
              </a:tblGrid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/>
                    </a:p>
                    <a:p>
                      <a:pPr marL="337185" algn="l" rtl="0" eaLnBrk="0">
                        <a:lnSpc>
                          <a:spcPct val="95000"/>
                        </a:lnSpc>
                      </a:pPr>
                      <a:r>
                        <a:rPr sz="18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说教材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marL="337185" algn="l" rtl="0" eaLnBrk="0">
                        <a:lnSpc>
                          <a:spcPct val="95000"/>
                        </a:lnSpc>
                        <a:spcBef>
                          <a:spcPct val="0"/>
                        </a:spcBef>
                      </a:pPr>
                      <a:r>
                        <a:rPr sz="18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说学情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/>
                    </a:p>
                    <a:p>
                      <a:pPr marL="335280" indent="-226695" algn="l" rtl="0" eaLnBrk="0">
                        <a:lnSpc>
                          <a:spcPct val="98000"/>
                        </a:lnSpc>
                      </a:pPr>
                      <a:r>
                        <a:rPr sz="1800" b="1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说教学目标</a:t>
                      </a:r>
                      <a:r>
                        <a:rPr sz="1800" kern="0" spc="1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</a:t>
                      </a:r>
                      <a:r>
                        <a:rPr sz="1800" b="1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重难点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</a:tr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marL="10858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说教法学法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marL="10858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说教学过程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marL="10858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说教学反思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4" name="table 74" title=""/>
          <p:cNvGraphicFramePr>
            <a:graphicFrameLocks noGrp="1"/>
          </p:cNvGraphicFramePr>
          <p:nvPr/>
        </p:nvGraphicFramePr>
        <p:xfrm>
          <a:off x="7116442" y="3679189"/>
          <a:ext cx="4266565" cy="2155825"/>
        </p:xfrm>
        <a:graphic>
          <a:graphicData uri="http://schemas.openxmlformats.org/drawingml/2006/table">
            <a:tbl>
              <a:tblPr>
                <a:solidFill>
                  <a:srgbClr val="FFFFFF"/>
                </a:solidFill>
              </a:tblPr>
              <a:tblGrid>
                <a:gridCol w="3424554"/>
                <a:gridCol w="842010"/>
              </a:tblGrid>
              <a:tr h="6673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/>
                    </a:p>
                    <a:p>
                      <a:pPr marL="798830" algn="l" rtl="0" eaLnBrk="0">
                        <a:lnSpc>
                          <a:spcPct val="95000"/>
                        </a:lnSpc>
                      </a:pPr>
                      <a:r>
                        <a:rPr sz="2400" b="1" kern="0" spc="-30">
                          <a:solidFill>
                            <a:srgbClr val="C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文化传承与理解</a:t>
                      </a:r>
                      <a:endParaRPr lang="en-US" altLang="en-US" sz="2400"/>
                    </a:p>
                  </a:txBody>
                  <a:tcPr marL="0" marR="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75247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600"/>
                    </a:p>
                    <a:p>
                      <a:pPr marL="238760" indent="-635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20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深入研读，感受毛泽东的革命精神</a:t>
                      </a:r>
                      <a:r>
                        <a:rPr sz="20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</a:t>
                      </a:r>
                      <a:r>
                        <a:rPr sz="2000" b="1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和革命人格。（难点）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0000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0000"/>
                    </a:solidFill>
                  </a:tcPr>
                </a:tc>
              </a:tr>
              <a:tr h="73596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6" name="table 76" title=""/>
          <p:cNvGraphicFramePr>
            <a:graphicFrameLocks noGrp="1"/>
          </p:cNvGraphicFramePr>
          <p:nvPr/>
        </p:nvGraphicFramePr>
        <p:xfrm>
          <a:off x="2082798" y="949325"/>
          <a:ext cx="4266564" cy="2117725"/>
        </p:xfrm>
        <a:graphic>
          <a:graphicData uri="http://schemas.openxmlformats.org/drawingml/2006/table">
            <a:tbl>
              <a:tblPr>
                <a:solidFill>
                  <a:srgbClr val="FFFFFF"/>
                </a:solidFill>
              </a:tblPr>
              <a:tblGrid>
                <a:gridCol w="3599179"/>
                <a:gridCol w="667384"/>
              </a:tblGrid>
              <a:tr h="7816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6000"/>
                        </a:lnSpc>
                      </a:pPr>
                      <a:endParaRPr lang="en-US" altLang="en-US" sz="1000"/>
                    </a:p>
                    <a:p>
                      <a:pPr marL="1140460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2400" b="1" kern="0" spc="-30">
                          <a:solidFill>
                            <a:srgbClr val="C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语言建构与运用</a:t>
                      </a:r>
                      <a:endParaRPr lang="en-US" altLang="en-US" sz="2400"/>
                    </a:p>
                  </a:txBody>
                  <a:tcPr marL="0" marR="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33604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7000"/>
                        </a:lnSpc>
                      </a:pPr>
                      <a:endParaRPr lang="en-US" altLang="en-US" sz="1000"/>
                    </a:p>
                    <a:p>
                      <a:pPr marL="200660" algn="l" rtl="0" eaLnBrk="0">
                        <a:lnSpc>
                          <a:spcPct val="95000"/>
                        </a:lnSpc>
                        <a:spcBef>
                          <a:spcPct val="0"/>
                        </a:spcBef>
                      </a:pPr>
                      <a:r>
                        <a:rPr sz="2000" b="1" kern="0" spc="-90">
                          <a:solidFill>
                            <a:srgbClr val="40404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诵读中感受毛泽东诗</a:t>
                      </a:r>
                      <a:r>
                        <a:rPr sz="2000" b="1" kern="0" spc="-100">
                          <a:solidFill>
                            <a:srgbClr val="40404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词的语言风格。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8" name="table 78" title=""/>
          <p:cNvGraphicFramePr>
            <a:graphicFrameLocks noGrp="1"/>
          </p:cNvGraphicFramePr>
          <p:nvPr/>
        </p:nvGraphicFramePr>
        <p:xfrm>
          <a:off x="2105023" y="3780154"/>
          <a:ext cx="4267199" cy="2117090"/>
        </p:xfrm>
        <a:graphic>
          <a:graphicData uri="http://schemas.openxmlformats.org/drawingml/2006/table">
            <a:tbl>
              <a:tblPr>
                <a:solidFill>
                  <a:srgbClr val="FFFFFF"/>
                </a:solidFill>
              </a:tblPr>
              <a:tblGrid>
                <a:gridCol w="3599179"/>
                <a:gridCol w="668019"/>
              </a:tblGrid>
              <a:tr h="6153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6000"/>
                        </a:lnSpc>
                      </a:pPr>
                      <a:endParaRPr lang="en-US" altLang="en-US" sz="1000"/>
                    </a:p>
                    <a:p>
                      <a:pPr marL="1155700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2400" b="1" kern="0" spc="-50">
                          <a:solidFill>
                            <a:srgbClr val="C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审美鉴赏与创造</a:t>
                      </a:r>
                      <a:endParaRPr lang="en-US" altLang="en-US" sz="2400"/>
                    </a:p>
                  </a:txBody>
                  <a:tcPr marL="0" marR="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50177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en-US" altLang="en-US" sz="400"/>
                    </a:p>
                    <a:p>
                      <a:pPr marL="200660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2000" b="1" kern="0" spc="-110">
                          <a:solidFill>
                            <a:srgbClr val="40404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感受毛泽东作品昂扬的革命激情，</a:t>
                      </a:r>
                      <a:endParaRPr lang="en-US" altLang="en-US" sz="2000"/>
                    </a:p>
                    <a:p>
                      <a:pPr marL="200660" algn="l" rtl="0" eaLnBrk="0">
                        <a:lnSpc>
                          <a:spcPct val="95000"/>
                        </a:lnSpc>
                        <a:spcBef>
                          <a:spcPts val="120"/>
                        </a:spcBef>
                      </a:pPr>
                      <a:r>
                        <a:rPr sz="2000" b="1" kern="0" spc="-100">
                          <a:solidFill>
                            <a:srgbClr val="40404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博大的襟怀气度、深</a:t>
                      </a:r>
                      <a:r>
                        <a:rPr sz="2000" b="1" kern="0" spc="-110">
                          <a:solidFill>
                            <a:srgbClr val="40404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刻的理论思考；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0" name="table 80" title=""/>
          <p:cNvGraphicFramePr>
            <a:graphicFrameLocks noGrp="1"/>
          </p:cNvGraphicFramePr>
          <p:nvPr/>
        </p:nvGraphicFramePr>
        <p:xfrm>
          <a:off x="7111999" y="949959"/>
          <a:ext cx="4267199" cy="2049780"/>
        </p:xfrm>
        <a:graphic>
          <a:graphicData uri="http://schemas.openxmlformats.org/drawingml/2006/table">
            <a:tbl>
              <a:tblPr>
                <a:solidFill>
                  <a:srgbClr val="FFFFFF"/>
                </a:solidFill>
              </a:tblPr>
              <a:tblGrid>
                <a:gridCol w="3468369"/>
                <a:gridCol w="798830"/>
              </a:tblGrid>
              <a:tr h="9315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/>
                    </a:p>
                    <a:p>
                      <a:pPr marL="87820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2400" b="1" kern="0" spc="-40">
                          <a:solidFill>
                            <a:srgbClr val="C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思维发展与提升</a:t>
                      </a:r>
                      <a:endParaRPr lang="en-US" altLang="en-US" sz="2400"/>
                    </a:p>
                  </a:txBody>
                  <a:tcPr marL="0" marR="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71945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600"/>
                    </a:p>
                    <a:p>
                      <a:pPr marL="260985" indent="-1905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2000" b="1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诗史互证，体会毛泽东诗词诗史合</a:t>
                      </a:r>
                      <a:r>
                        <a:rPr sz="20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</a:t>
                      </a:r>
                      <a:r>
                        <a:rPr sz="2000" b="1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一的独特魅力。（重点）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0000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0000"/>
                    </a:solidFill>
                  </a:tcPr>
                </a:tc>
              </a:tr>
              <a:tr h="398779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82" name="picture 82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1047208" y="3681049"/>
            <a:ext cx="334574" cy="334573"/>
          </a:xfrm>
          <a:prstGeom prst="rect">
            <a:avLst/>
          </a:prstGeom>
        </p:spPr>
      </p:pic>
      <p:pic>
        <p:nvPicPr>
          <p:cNvPr id="84" name="picture 84" title="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6019447" y="951184"/>
            <a:ext cx="328691" cy="328691"/>
          </a:xfrm>
          <a:prstGeom prst="rect">
            <a:avLst/>
          </a:prstGeom>
        </p:spPr>
      </p:pic>
      <p:pic>
        <p:nvPicPr>
          <p:cNvPr id="86" name="picture 86" title="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6041672" y="3782014"/>
            <a:ext cx="328691" cy="328690"/>
          </a:xfrm>
          <a:prstGeom prst="rect">
            <a:avLst/>
          </a:prstGeom>
        </p:spPr>
      </p:pic>
      <p:pic>
        <p:nvPicPr>
          <p:cNvPr id="88" name="picture 88" title="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11058966" y="951819"/>
            <a:ext cx="318372" cy="31837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picture 90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92" name="table 92" title=""/>
          <p:cNvGraphicFramePr>
            <a:graphicFrameLocks noGrp="1"/>
          </p:cNvGraphicFramePr>
          <p:nvPr/>
        </p:nvGraphicFramePr>
        <p:xfrm>
          <a:off x="0" y="0"/>
          <a:ext cx="1343025" cy="6858000"/>
        </p:xfrm>
        <a:graphic>
          <a:graphicData uri="http://schemas.openxmlformats.org/drawingml/2006/table">
            <a:tbl>
              <a:tblPr/>
              <a:tblGrid>
                <a:gridCol w="1343025"/>
              </a:tblGrid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/>
                    </a:p>
                    <a:p>
                      <a:pPr marL="337185" algn="l" rtl="0" eaLnBrk="0">
                        <a:lnSpc>
                          <a:spcPct val="95000"/>
                        </a:lnSpc>
                      </a:pPr>
                      <a:r>
                        <a:rPr sz="18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说教材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marL="337185" algn="l" rtl="0" eaLnBrk="0">
                        <a:lnSpc>
                          <a:spcPct val="95000"/>
                        </a:lnSpc>
                        <a:spcBef>
                          <a:spcPct val="0"/>
                        </a:spcBef>
                      </a:pPr>
                      <a:r>
                        <a:rPr sz="18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说学情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/>
                    </a:p>
                    <a:p>
                      <a:pPr marL="335280" indent="-226695" algn="l" rtl="0" eaLnBrk="0">
                        <a:lnSpc>
                          <a:spcPct val="98000"/>
                        </a:lnSpc>
                      </a:pPr>
                      <a:r>
                        <a:rPr sz="1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说教学目标</a:t>
                      </a:r>
                      <a:r>
                        <a:rPr sz="1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</a:t>
                      </a:r>
                      <a:r>
                        <a:rPr sz="1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重难点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marL="10858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说教法学法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</a:tr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marL="10858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说教学过程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marL="10858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说教学反思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94" name="picture 94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287000" y="25400"/>
            <a:ext cx="1905000" cy="1625600"/>
          </a:xfrm>
          <a:prstGeom prst="rect">
            <a:avLst/>
          </a:prstGeom>
        </p:spPr>
      </p:pic>
      <p:sp>
        <p:nvSpPr>
          <p:cNvPr id="96" name="textbox 96" title=""/>
          <p:cNvSpPr/>
          <p:nvPr/>
        </p:nvSpPr>
        <p:spPr>
          <a:xfrm>
            <a:off x="2282393" y="545660"/>
            <a:ext cx="9189084" cy="488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/>
          </a:p>
          <a:p>
            <a:pPr marL="12700" algn="l" rtl="0" eaLnBrk="0">
              <a:lnSpc>
                <a:spcPct val="95000"/>
              </a:lnSpc>
            </a:pPr>
            <a:r>
              <a:rPr sz="3200" kern="0" spc="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UBD</a:t>
            </a:r>
            <a:r>
              <a:rPr sz="3200" kern="0" spc="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教学模式</a:t>
            </a:r>
            <a:r>
              <a:rPr sz="32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sz="3200" kern="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</a:t>
            </a:r>
            <a:r>
              <a:rPr sz="32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逆向</a:t>
            </a:r>
            <a:r>
              <a:rPr sz="3200" kern="0" spc="-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设计法</a:t>
            </a:r>
            <a:r>
              <a:rPr sz="3200" kern="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”</a:t>
            </a:r>
            <a:r>
              <a:rPr sz="3200" kern="0" spc="-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和</a:t>
            </a:r>
            <a:r>
              <a:rPr sz="3200" kern="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</a:t>
            </a:r>
            <a:r>
              <a:rPr sz="3200" kern="0" spc="-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为理解而教</a:t>
            </a:r>
            <a:r>
              <a:rPr sz="3200" kern="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”</a:t>
            </a:r>
            <a:endParaRPr lang="en-US" altLang="en-US" sz="3200"/>
          </a:p>
        </p:txBody>
      </p:sp>
      <p:sp>
        <p:nvSpPr>
          <p:cNvPr id="98" name="textbox 98" title=""/>
          <p:cNvSpPr/>
          <p:nvPr/>
        </p:nvSpPr>
        <p:spPr>
          <a:xfrm>
            <a:off x="1971243" y="5591900"/>
            <a:ext cx="10269855" cy="430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algn="r" rtl="0" eaLnBrk="0">
              <a:lnSpc>
                <a:spcPct val="95000"/>
              </a:lnSpc>
            </a:pPr>
            <a:r>
              <a:rPr sz="2800" kern="0" spc="-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现代认知心理学建构主义学习理论</a:t>
            </a:r>
            <a:r>
              <a:rPr sz="2800" kern="0" spc="-7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</a:t>
            </a:r>
            <a:r>
              <a:rPr sz="2800" kern="0" spc="-7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把学习的主动权还给学生</a:t>
            </a:r>
            <a:r>
              <a:rPr sz="2800" kern="0" spc="-7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”</a:t>
            </a:r>
            <a:r>
              <a:rPr sz="2800" kern="0" spc="-70"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en-US" altLang="en-US" sz="2800"/>
          </a:p>
        </p:txBody>
      </p:sp>
      <p:sp>
        <p:nvSpPr>
          <p:cNvPr id="100" name="textbox 100" title=""/>
          <p:cNvSpPr/>
          <p:nvPr/>
        </p:nvSpPr>
        <p:spPr>
          <a:xfrm>
            <a:off x="9614534" y="2371090"/>
            <a:ext cx="532130" cy="2640329"/>
          </a:xfrm>
          <a:prstGeom prst="rect">
            <a:avLst/>
          </a:prstGeom>
          <a:solidFill>
            <a:srgbClr val="C00000"/>
          </a:solidFill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en-US" altLang="en-US" sz="800"/>
          </a:p>
          <a:p>
            <a:pPr marL="622935" algn="l" rtl="0" eaLnBrk="0">
              <a:lnSpc>
                <a:spcPct val="89000"/>
              </a:lnSpc>
              <a:spcBef>
                <a:spcPct val="0"/>
              </a:spcBef>
            </a:pPr>
            <a:r>
              <a:rPr sz="2400" b="1" kern="0" spc="38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启发引导法</a:t>
            </a:r>
            <a:endParaRPr lang="en-US" altLang="en-US" sz="2400"/>
          </a:p>
        </p:txBody>
      </p:sp>
      <p:sp>
        <p:nvSpPr>
          <p:cNvPr id="102" name="textbox 102" title=""/>
          <p:cNvSpPr/>
          <p:nvPr/>
        </p:nvSpPr>
        <p:spPr>
          <a:xfrm>
            <a:off x="6801484" y="2371090"/>
            <a:ext cx="532130" cy="2640329"/>
          </a:xfrm>
          <a:prstGeom prst="rect">
            <a:avLst/>
          </a:prstGeom>
          <a:solidFill>
            <a:srgbClr val="C00000"/>
          </a:solidFill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en-US" altLang="en-US" sz="500"/>
          </a:p>
          <a:p>
            <a:pPr marL="623570" algn="l" rtl="0" eaLnBrk="0">
              <a:lnSpc>
                <a:spcPct val="89000"/>
              </a:lnSpc>
              <a:spcBef>
                <a:spcPts val="5"/>
              </a:spcBef>
            </a:pPr>
            <a:r>
              <a:rPr sz="2400" b="1" kern="0" spc="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实践演练</a:t>
            </a:r>
            <a:endParaRPr lang="en-US" altLang="en-US" sz="2400"/>
          </a:p>
        </p:txBody>
      </p:sp>
      <p:sp>
        <p:nvSpPr>
          <p:cNvPr id="104" name="textbox 104" title=""/>
          <p:cNvSpPr/>
          <p:nvPr/>
        </p:nvSpPr>
        <p:spPr>
          <a:xfrm>
            <a:off x="3910329" y="2371090"/>
            <a:ext cx="532130" cy="2640329"/>
          </a:xfrm>
          <a:prstGeom prst="rect">
            <a:avLst/>
          </a:prstGeom>
          <a:solidFill>
            <a:srgbClr val="C00000"/>
          </a:solidFill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en-US" altLang="en-US" sz="500"/>
          </a:p>
          <a:p>
            <a:pPr marL="624840" algn="l" rtl="0" eaLnBrk="0">
              <a:lnSpc>
                <a:spcPct val="90000"/>
              </a:lnSpc>
              <a:spcBef>
                <a:spcPct val="0"/>
              </a:spcBef>
            </a:pPr>
            <a:r>
              <a:rPr sz="2400" b="1" kern="0" spc="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合作探究</a:t>
            </a:r>
            <a:endParaRPr lang="en-US" altLang="en-US" sz="2400"/>
          </a:p>
        </p:txBody>
      </p:sp>
      <p:sp>
        <p:nvSpPr>
          <p:cNvPr id="106" name="textbox 106" title=""/>
          <p:cNvSpPr/>
          <p:nvPr/>
        </p:nvSpPr>
        <p:spPr>
          <a:xfrm>
            <a:off x="2521585" y="2371090"/>
            <a:ext cx="531494" cy="2640329"/>
          </a:xfrm>
          <a:prstGeom prst="rect">
            <a:avLst/>
          </a:prstGeom>
          <a:solidFill>
            <a:srgbClr val="C00000"/>
          </a:solidFill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en-US" altLang="en-US" sz="700"/>
          </a:p>
          <a:p>
            <a:pPr marL="622935" algn="l" rtl="0" eaLnBrk="0">
              <a:lnSpc>
                <a:spcPct val="90000"/>
              </a:lnSpc>
              <a:spcBef>
                <a:spcPts val="5"/>
              </a:spcBef>
            </a:pPr>
            <a:r>
              <a:rPr sz="2400" b="1" kern="0" spc="36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勾画圈点</a:t>
            </a:r>
            <a:endParaRPr lang="en-US" altLang="en-US" sz="2400"/>
          </a:p>
        </p:txBody>
      </p:sp>
      <p:sp>
        <p:nvSpPr>
          <p:cNvPr id="108" name="textbox 108" title=""/>
          <p:cNvSpPr/>
          <p:nvPr/>
        </p:nvSpPr>
        <p:spPr>
          <a:xfrm>
            <a:off x="11079480" y="2371090"/>
            <a:ext cx="531494" cy="2640329"/>
          </a:xfrm>
          <a:prstGeom prst="rect">
            <a:avLst/>
          </a:prstGeom>
          <a:solidFill>
            <a:srgbClr val="C00000"/>
          </a:solidFill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en-US" altLang="en-US" sz="800"/>
          </a:p>
          <a:p>
            <a:pPr marL="440690" algn="l" rtl="0" eaLnBrk="0">
              <a:lnSpc>
                <a:spcPct val="89000"/>
              </a:lnSpc>
              <a:spcBef>
                <a:spcPct val="0"/>
              </a:spcBef>
            </a:pPr>
            <a:r>
              <a:rPr sz="2400" b="1" kern="0" spc="39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多媒体辅助法</a:t>
            </a:r>
            <a:endParaRPr lang="en-US" altLang="en-US" sz="2400"/>
          </a:p>
        </p:txBody>
      </p:sp>
      <p:sp>
        <p:nvSpPr>
          <p:cNvPr id="110" name="textbox 110" title=""/>
          <p:cNvSpPr/>
          <p:nvPr/>
        </p:nvSpPr>
        <p:spPr>
          <a:xfrm>
            <a:off x="8197215" y="2371090"/>
            <a:ext cx="531494" cy="2640329"/>
          </a:xfrm>
          <a:prstGeom prst="rect">
            <a:avLst/>
          </a:prstGeom>
          <a:solidFill>
            <a:srgbClr val="C00000"/>
          </a:solidFill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en-US" altLang="en-US" sz="800"/>
          </a:p>
          <a:p>
            <a:pPr marL="622935" algn="l" rtl="0" eaLnBrk="0">
              <a:lnSpc>
                <a:spcPct val="90000"/>
              </a:lnSpc>
              <a:spcBef>
                <a:spcPts val="5"/>
              </a:spcBef>
            </a:pPr>
            <a:r>
              <a:rPr sz="2400" b="1" kern="0" spc="38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讲解示范法</a:t>
            </a:r>
            <a:endParaRPr lang="en-US" altLang="en-US" sz="2400"/>
          </a:p>
        </p:txBody>
      </p:sp>
      <p:sp>
        <p:nvSpPr>
          <p:cNvPr id="112" name="textbox 112" title=""/>
          <p:cNvSpPr/>
          <p:nvPr/>
        </p:nvSpPr>
        <p:spPr>
          <a:xfrm>
            <a:off x="5392420" y="2371090"/>
            <a:ext cx="531494" cy="2640329"/>
          </a:xfrm>
          <a:prstGeom prst="rect">
            <a:avLst/>
          </a:prstGeom>
          <a:solidFill>
            <a:srgbClr val="C00000"/>
          </a:solidFill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en-US" altLang="en-US" sz="500"/>
          </a:p>
          <a:p>
            <a:pPr marL="621665" algn="l" rtl="0" eaLnBrk="0">
              <a:lnSpc>
                <a:spcPct val="89000"/>
              </a:lnSpc>
              <a:spcBef>
                <a:spcPts val="5"/>
              </a:spcBef>
            </a:pPr>
            <a:r>
              <a:rPr sz="2400" b="1" kern="0" spc="36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阅读归纳</a:t>
            </a:r>
            <a:endParaRPr lang="en-US" altLang="en-US" sz="2400"/>
          </a:p>
        </p:txBody>
      </p:sp>
      <p:sp>
        <p:nvSpPr>
          <p:cNvPr id="114" name="path" title=""/>
          <p:cNvSpPr/>
          <p:nvPr/>
        </p:nvSpPr>
        <p:spPr>
          <a:xfrm>
            <a:off x="2676748" y="1694497"/>
            <a:ext cx="185333" cy="197485"/>
          </a:xfrm>
          <a:custGeom>
            <a:rect l="0" t="0" r="0" b="0"/>
            <a:pathLst>
              <a:path w="291" h="311">
                <a:moveTo>
                  <a:pt x="22" y="155"/>
                </a:moveTo>
                <a:lnTo>
                  <a:pt x="145" y="22"/>
                </a:lnTo>
                <a:lnTo>
                  <a:pt x="269" y="155"/>
                </a:lnTo>
                <a:lnTo>
                  <a:pt x="145" y="288"/>
                </a:lnTo>
                <a:lnTo>
                  <a:pt x="22" y="155"/>
                </a:lnTo>
                <a:close/>
              </a:path>
            </a:pathLst>
          </a:custGeom>
          <a:noFill/>
          <a:ln w="28575" cap="flat">
            <a:solidFill>
              <a:srgbClr val="C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6" name="path" title=""/>
          <p:cNvSpPr/>
          <p:nvPr/>
        </p:nvSpPr>
        <p:spPr>
          <a:xfrm>
            <a:off x="2755127" y="1694497"/>
            <a:ext cx="185333" cy="197485"/>
          </a:xfrm>
          <a:custGeom>
            <a:rect l="0" t="0" r="0" b="0"/>
            <a:pathLst>
              <a:path w="291" h="311">
                <a:moveTo>
                  <a:pt x="269" y="155"/>
                </a:moveTo>
                <a:lnTo>
                  <a:pt x="145" y="22"/>
                </a:lnTo>
                <a:lnTo>
                  <a:pt x="22" y="155"/>
                </a:lnTo>
                <a:lnTo>
                  <a:pt x="145" y="288"/>
                </a:lnTo>
                <a:lnTo>
                  <a:pt x="269" y="155"/>
                </a:lnTo>
                <a:close/>
              </a:path>
            </a:pathLst>
          </a:custGeom>
          <a:noFill/>
          <a:ln w="28575" cap="flat">
            <a:solidFill>
              <a:srgbClr val="C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8" name="path" title=""/>
          <p:cNvSpPr/>
          <p:nvPr/>
        </p:nvSpPr>
        <p:spPr>
          <a:xfrm>
            <a:off x="4083274" y="1694497"/>
            <a:ext cx="185332" cy="197485"/>
          </a:xfrm>
          <a:custGeom>
            <a:rect l="0" t="0" r="0" b="0"/>
            <a:pathLst>
              <a:path w="291" h="311">
                <a:moveTo>
                  <a:pt x="22" y="155"/>
                </a:moveTo>
                <a:lnTo>
                  <a:pt x="145" y="22"/>
                </a:lnTo>
                <a:lnTo>
                  <a:pt x="269" y="155"/>
                </a:lnTo>
                <a:lnTo>
                  <a:pt x="145" y="288"/>
                </a:lnTo>
                <a:lnTo>
                  <a:pt x="22" y="155"/>
                </a:lnTo>
                <a:close/>
              </a:path>
            </a:pathLst>
          </a:custGeom>
          <a:noFill/>
          <a:ln w="28575" cap="flat">
            <a:solidFill>
              <a:srgbClr val="C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0" name="path" title=""/>
          <p:cNvSpPr/>
          <p:nvPr/>
        </p:nvSpPr>
        <p:spPr>
          <a:xfrm>
            <a:off x="4161653" y="1694497"/>
            <a:ext cx="185333" cy="197485"/>
          </a:xfrm>
          <a:custGeom>
            <a:rect l="0" t="0" r="0" b="0"/>
            <a:pathLst>
              <a:path w="291" h="311">
                <a:moveTo>
                  <a:pt x="269" y="155"/>
                </a:moveTo>
                <a:lnTo>
                  <a:pt x="145" y="22"/>
                </a:lnTo>
                <a:lnTo>
                  <a:pt x="22" y="155"/>
                </a:lnTo>
                <a:lnTo>
                  <a:pt x="145" y="288"/>
                </a:lnTo>
                <a:lnTo>
                  <a:pt x="269" y="155"/>
                </a:lnTo>
                <a:close/>
              </a:path>
            </a:pathLst>
          </a:custGeom>
          <a:noFill/>
          <a:ln w="28575" cap="flat">
            <a:solidFill>
              <a:srgbClr val="C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2" name="path" title=""/>
          <p:cNvSpPr/>
          <p:nvPr/>
        </p:nvSpPr>
        <p:spPr>
          <a:xfrm>
            <a:off x="6896323" y="1694497"/>
            <a:ext cx="185334" cy="197485"/>
          </a:xfrm>
          <a:custGeom>
            <a:rect l="0" t="0" r="0" b="0"/>
            <a:pathLst>
              <a:path w="291" h="311">
                <a:moveTo>
                  <a:pt x="22" y="155"/>
                </a:moveTo>
                <a:lnTo>
                  <a:pt x="145" y="22"/>
                </a:lnTo>
                <a:lnTo>
                  <a:pt x="269" y="155"/>
                </a:lnTo>
                <a:lnTo>
                  <a:pt x="145" y="288"/>
                </a:lnTo>
                <a:lnTo>
                  <a:pt x="22" y="155"/>
                </a:lnTo>
                <a:close/>
              </a:path>
            </a:pathLst>
          </a:custGeom>
          <a:noFill/>
          <a:ln w="28575" cap="flat">
            <a:solidFill>
              <a:srgbClr val="C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path" title=""/>
          <p:cNvSpPr/>
          <p:nvPr/>
        </p:nvSpPr>
        <p:spPr>
          <a:xfrm>
            <a:off x="6974700" y="1694497"/>
            <a:ext cx="185333" cy="197485"/>
          </a:xfrm>
          <a:custGeom>
            <a:rect l="0" t="0" r="0" b="0"/>
            <a:pathLst>
              <a:path w="291" h="311">
                <a:moveTo>
                  <a:pt x="269" y="155"/>
                </a:moveTo>
                <a:lnTo>
                  <a:pt x="145" y="22"/>
                </a:lnTo>
                <a:lnTo>
                  <a:pt x="22" y="155"/>
                </a:lnTo>
                <a:lnTo>
                  <a:pt x="145" y="288"/>
                </a:lnTo>
                <a:lnTo>
                  <a:pt x="269" y="155"/>
                </a:lnTo>
                <a:close/>
              </a:path>
            </a:pathLst>
          </a:custGeom>
          <a:noFill/>
          <a:ln w="28575" cap="flat">
            <a:solidFill>
              <a:srgbClr val="C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6" name="path" title=""/>
          <p:cNvSpPr/>
          <p:nvPr/>
        </p:nvSpPr>
        <p:spPr>
          <a:xfrm>
            <a:off x="9709374" y="1694497"/>
            <a:ext cx="185333" cy="197485"/>
          </a:xfrm>
          <a:custGeom>
            <a:rect l="0" t="0" r="0" b="0"/>
            <a:pathLst>
              <a:path w="291" h="311">
                <a:moveTo>
                  <a:pt x="22" y="155"/>
                </a:moveTo>
                <a:lnTo>
                  <a:pt x="145" y="22"/>
                </a:lnTo>
                <a:lnTo>
                  <a:pt x="269" y="155"/>
                </a:lnTo>
                <a:lnTo>
                  <a:pt x="145" y="288"/>
                </a:lnTo>
                <a:lnTo>
                  <a:pt x="22" y="155"/>
                </a:lnTo>
                <a:close/>
              </a:path>
            </a:pathLst>
          </a:custGeom>
          <a:noFill/>
          <a:ln w="28575" cap="flat">
            <a:solidFill>
              <a:srgbClr val="C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8" name="path" title=""/>
          <p:cNvSpPr/>
          <p:nvPr/>
        </p:nvSpPr>
        <p:spPr>
          <a:xfrm>
            <a:off x="9787751" y="1694497"/>
            <a:ext cx="185332" cy="197485"/>
          </a:xfrm>
          <a:custGeom>
            <a:rect l="0" t="0" r="0" b="0"/>
            <a:pathLst>
              <a:path w="291" h="311">
                <a:moveTo>
                  <a:pt x="269" y="155"/>
                </a:moveTo>
                <a:lnTo>
                  <a:pt x="145" y="22"/>
                </a:lnTo>
                <a:lnTo>
                  <a:pt x="22" y="155"/>
                </a:lnTo>
                <a:lnTo>
                  <a:pt x="145" y="288"/>
                </a:lnTo>
                <a:lnTo>
                  <a:pt x="269" y="155"/>
                </a:lnTo>
                <a:close/>
              </a:path>
            </a:pathLst>
          </a:custGeom>
          <a:noFill/>
          <a:ln w="28575" cap="flat">
            <a:solidFill>
              <a:srgbClr val="C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0" name="path" title=""/>
          <p:cNvSpPr/>
          <p:nvPr/>
        </p:nvSpPr>
        <p:spPr>
          <a:xfrm>
            <a:off x="8302849" y="1694497"/>
            <a:ext cx="185333" cy="197485"/>
          </a:xfrm>
          <a:custGeom>
            <a:rect l="0" t="0" r="0" b="0"/>
            <a:pathLst>
              <a:path w="291" h="311">
                <a:moveTo>
                  <a:pt x="22" y="155"/>
                </a:moveTo>
                <a:lnTo>
                  <a:pt x="145" y="22"/>
                </a:lnTo>
                <a:lnTo>
                  <a:pt x="269" y="155"/>
                </a:lnTo>
                <a:lnTo>
                  <a:pt x="145" y="288"/>
                </a:lnTo>
                <a:lnTo>
                  <a:pt x="22" y="155"/>
                </a:lnTo>
                <a:close/>
              </a:path>
            </a:pathLst>
          </a:custGeom>
          <a:noFill/>
          <a:ln w="28575" cap="flat">
            <a:solidFill>
              <a:srgbClr val="C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2" name="path" title=""/>
          <p:cNvSpPr/>
          <p:nvPr/>
        </p:nvSpPr>
        <p:spPr>
          <a:xfrm>
            <a:off x="8381225" y="1694497"/>
            <a:ext cx="185333" cy="197485"/>
          </a:xfrm>
          <a:custGeom>
            <a:rect l="0" t="0" r="0" b="0"/>
            <a:pathLst>
              <a:path w="291" h="311">
                <a:moveTo>
                  <a:pt x="269" y="155"/>
                </a:moveTo>
                <a:lnTo>
                  <a:pt x="145" y="22"/>
                </a:lnTo>
                <a:lnTo>
                  <a:pt x="22" y="155"/>
                </a:lnTo>
                <a:lnTo>
                  <a:pt x="145" y="288"/>
                </a:lnTo>
                <a:lnTo>
                  <a:pt x="269" y="155"/>
                </a:lnTo>
                <a:close/>
              </a:path>
            </a:pathLst>
          </a:custGeom>
          <a:noFill/>
          <a:ln w="28575" cap="flat">
            <a:solidFill>
              <a:srgbClr val="C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34" name="picture 134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43660" y="1778952"/>
            <a:ext cx="10848339" cy="28575"/>
          </a:xfrm>
          <a:prstGeom prst="rect">
            <a:avLst/>
          </a:prstGeom>
        </p:spPr>
      </p:pic>
      <p:sp>
        <p:nvSpPr>
          <p:cNvPr id="136" name="path" title=""/>
          <p:cNvSpPr/>
          <p:nvPr/>
        </p:nvSpPr>
        <p:spPr>
          <a:xfrm>
            <a:off x="11115899" y="1694497"/>
            <a:ext cx="185332" cy="197485"/>
          </a:xfrm>
          <a:custGeom>
            <a:rect l="0" t="0" r="0" b="0"/>
            <a:pathLst>
              <a:path w="291" h="311">
                <a:moveTo>
                  <a:pt x="22" y="155"/>
                </a:moveTo>
                <a:lnTo>
                  <a:pt x="145" y="22"/>
                </a:lnTo>
                <a:lnTo>
                  <a:pt x="269" y="155"/>
                </a:lnTo>
                <a:lnTo>
                  <a:pt x="145" y="288"/>
                </a:lnTo>
                <a:lnTo>
                  <a:pt x="22" y="155"/>
                </a:lnTo>
                <a:close/>
              </a:path>
            </a:pathLst>
          </a:custGeom>
          <a:noFill/>
          <a:ln w="28575" cap="flat">
            <a:solidFill>
              <a:srgbClr val="C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8" name="path" title=""/>
          <p:cNvSpPr/>
          <p:nvPr/>
        </p:nvSpPr>
        <p:spPr>
          <a:xfrm>
            <a:off x="11194275" y="1694497"/>
            <a:ext cx="185333" cy="197485"/>
          </a:xfrm>
          <a:custGeom>
            <a:rect l="0" t="0" r="0" b="0"/>
            <a:pathLst>
              <a:path w="291" h="311">
                <a:moveTo>
                  <a:pt x="269" y="155"/>
                </a:moveTo>
                <a:lnTo>
                  <a:pt x="145" y="22"/>
                </a:lnTo>
                <a:lnTo>
                  <a:pt x="22" y="155"/>
                </a:lnTo>
                <a:lnTo>
                  <a:pt x="145" y="288"/>
                </a:lnTo>
                <a:lnTo>
                  <a:pt x="269" y="155"/>
                </a:lnTo>
                <a:close/>
              </a:path>
            </a:pathLst>
          </a:custGeom>
          <a:noFill/>
          <a:ln w="28575" cap="flat">
            <a:solidFill>
              <a:srgbClr val="C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0" name="path" title=""/>
          <p:cNvSpPr/>
          <p:nvPr/>
        </p:nvSpPr>
        <p:spPr>
          <a:xfrm>
            <a:off x="5489798" y="1694497"/>
            <a:ext cx="185333" cy="197485"/>
          </a:xfrm>
          <a:custGeom>
            <a:rect l="0" t="0" r="0" b="0"/>
            <a:pathLst>
              <a:path w="291" h="311">
                <a:moveTo>
                  <a:pt x="22" y="155"/>
                </a:moveTo>
                <a:lnTo>
                  <a:pt x="145" y="22"/>
                </a:lnTo>
                <a:lnTo>
                  <a:pt x="269" y="155"/>
                </a:lnTo>
                <a:lnTo>
                  <a:pt x="145" y="288"/>
                </a:lnTo>
                <a:lnTo>
                  <a:pt x="22" y="155"/>
                </a:lnTo>
                <a:close/>
              </a:path>
            </a:pathLst>
          </a:custGeom>
          <a:noFill/>
          <a:ln w="28575" cap="flat">
            <a:solidFill>
              <a:srgbClr val="C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2" name="path" title=""/>
          <p:cNvSpPr/>
          <p:nvPr/>
        </p:nvSpPr>
        <p:spPr>
          <a:xfrm>
            <a:off x="5568178" y="1694497"/>
            <a:ext cx="185333" cy="197485"/>
          </a:xfrm>
          <a:custGeom>
            <a:rect l="0" t="0" r="0" b="0"/>
            <a:pathLst>
              <a:path w="291" h="311">
                <a:moveTo>
                  <a:pt x="269" y="155"/>
                </a:moveTo>
                <a:lnTo>
                  <a:pt x="145" y="22"/>
                </a:lnTo>
                <a:lnTo>
                  <a:pt x="22" y="155"/>
                </a:lnTo>
                <a:lnTo>
                  <a:pt x="145" y="288"/>
                </a:lnTo>
                <a:lnTo>
                  <a:pt x="269" y="155"/>
                </a:lnTo>
                <a:close/>
              </a:path>
            </a:pathLst>
          </a:custGeom>
          <a:noFill/>
          <a:ln w="28575" cap="flat">
            <a:solidFill>
              <a:srgbClr val="C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4" name="picture 14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146" name="table 146" title=""/>
          <p:cNvGraphicFramePr>
            <a:graphicFrameLocks noGrp="1"/>
          </p:cNvGraphicFramePr>
          <p:nvPr/>
        </p:nvGraphicFramePr>
        <p:xfrm>
          <a:off x="1613217" y="1089977"/>
          <a:ext cx="10353675" cy="5675629"/>
        </p:xfrm>
        <a:graphic>
          <a:graphicData uri="http://schemas.openxmlformats.org/drawingml/2006/table">
            <a:tbl>
              <a:tblPr/>
              <a:tblGrid>
                <a:gridCol w="3199764"/>
                <a:gridCol w="5615304"/>
                <a:gridCol w="1538605"/>
              </a:tblGrid>
              <a:tr h="7023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4000"/>
                        </a:lnSpc>
                      </a:pPr>
                      <a:endParaRPr lang="en-US" altLang="en-US" sz="1000"/>
                    </a:p>
                    <a:p>
                      <a:pPr marL="1356995" algn="l" rtl="0" eaLnBrk="0">
                        <a:lnSpc>
                          <a:spcPct val="96000"/>
                        </a:lnSpc>
                        <a:spcBef>
                          <a:spcPct val="0"/>
                        </a:spcBef>
                      </a:pPr>
                      <a:r>
                        <a:rPr sz="20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课段</a:t>
                      </a:r>
                      <a:endParaRPr lang="en-US" altLang="en-US" sz="2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/>
                    </a:p>
                    <a:p>
                      <a:pPr marL="2308860" algn="l" rtl="0" eaLnBrk="0">
                        <a:lnSpc>
                          <a:spcPct val="95000"/>
                        </a:lnSpc>
                      </a:pPr>
                      <a:r>
                        <a:rPr sz="20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课时内容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4000"/>
                        </a:lnSpc>
                      </a:pPr>
                      <a:endParaRPr lang="en-US" altLang="en-US" sz="1000"/>
                    </a:p>
                    <a:p>
                      <a:pPr marL="267970" algn="l" rtl="0" eaLnBrk="0">
                        <a:lnSpc>
                          <a:spcPct val="96000"/>
                        </a:lnSpc>
                        <a:spcBef>
                          <a:spcPct val="0"/>
                        </a:spcBef>
                      </a:pPr>
                      <a:r>
                        <a:rPr sz="20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课时安排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</a:tr>
              <a:tr h="103251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2000"/>
                        </a:lnSpc>
                      </a:pPr>
                      <a:endParaRPr lang="en-US" altLang="en-US" sz="1000"/>
                    </a:p>
                    <a:p>
                      <a:pPr marL="238125" algn="l" rtl="0" eaLnBrk="0">
                        <a:lnSpc>
                          <a:spcPct val="83000"/>
                        </a:lnSpc>
                        <a:spcBef>
                          <a:spcPts val="5"/>
                        </a:spcBef>
                      </a:pPr>
                      <a:r>
                        <a:rPr sz="2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峥嵘岁月 指点江山</a:t>
                      </a:r>
                      <a:endParaRPr lang="en-US" altLang="en-US" sz="2000"/>
                    </a:p>
                    <a:p>
                      <a:pPr marL="227965" algn="l" rtl="0" eaLnBrk="0">
                        <a:lnSpc>
                          <a:spcPts val="2880"/>
                        </a:lnSpc>
                      </a:pP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——革命之路</a:t>
                      </a:r>
                      <a:endParaRPr lang="en-US" altLang="en-US" sz="2000"/>
                    </a:p>
                  </a:txBody>
                  <a:tcPr marL="0" marR="0" marT="0" marB="0">
                    <a:lnL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/>
                    </a:p>
                    <a:p>
                      <a:pPr marL="467995" algn="l" rtl="0" eaLnBrk="0">
                        <a:lnSpc>
                          <a:spcPct val="95000"/>
                        </a:lnSpc>
                      </a:pPr>
                      <a:r>
                        <a:rPr sz="2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鲲鹏击浪凌云 文韬武略</a:t>
                      </a: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建国——欲明其作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/>
                    </a:p>
                    <a:p>
                      <a:pPr marL="332740" algn="l" rtl="0" eaLnBrk="0">
                        <a:lnSpc>
                          <a:spcPct val="95000"/>
                        </a:lnSpc>
                      </a:pPr>
                      <a:r>
                        <a:rPr sz="2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第1课时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55319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000"/>
                        </a:lnSpc>
                      </a:pPr>
                      <a:endParaRPr lang="en-US" altLang="en-US" sz="100"/>
                    </a:p>
                    <a:p>
                      <a:pPr marL="239395" algn="l" rtl="0" eaLnBrk="0">
                        <a:lnSpc>
                          <a:spcPct val="83000"/>
                        </a:lnSpc>
                      </a:pPr>
                      <a:r>
                        <a:rPr sz="2400" kern="0" spc="-20">
                          <a:solidFill>
                            <a:srgbClr val="FFFF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万山红遍 层林尽染</a:t>
                      </a:r>
                      <a:endParaRPr lang="en-US" altLang="en-US" sz="2400"/>
                    </a:p>
                    <a:p>
                      <a:pPr marL="382270" algn="l" rtl="0" eaLnBrk="0">
                        <a:lnSpc>
                          <a:spcPts val="3455"/>
                        </a:lnSpc>
                      </a:pPr>
                      <a:r>
                        <a:rPr sz="2400" kern="0" spc="-10">
                          <a:solidFill>
                            <a:srgbClr val="FFFF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——崇高之词</a:t>
                      </a:r>
                      <a:endParaRPr lang="en-US" altLang="en-US" sz="2400"/>
                    </a:p>
                  </a:txBody>
                  <a:tcPr marL="0" marR="0" marT="0" marB="0">
                    <a:lnL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/>
                    </a:p>
                    <a:p>
                      <a:pPr marL="471170" algn="l" rtl="0" eaLnBrk="0">
                        <a:lnSpc>
                          <a:spcPct val="95000"/>
                        </a:lnSpc>
                      </a:pPr>
                      <a:r>
                        <a:rPr sz="2000" b="1" kern="0" spc="-20">
                          <a:solidFill>
                            <a:srgbClr val="FFFF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鉴赏革命诗词</a:t>
                      </a:r>
                      <a:r>
                        <a:rPr sz="2000" kern="0" spc="-20">
                          <a:solidFill>
                            <a:srgbClr val="FFFF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</a:t>
                      </a:r>
                      <a:r>
                        <a:rPr sz="2000" b="1" kern="0" spc="-20">
                          <a:solidFill>
                            <a:srgbClr val="FFFF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再现诗史画卷——生命阅读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/>
                    </a:p>
                    <a:p>
                      <a:pPr marL="332740" algn="l" rtl="0" eaLnBrk="0">
                        <a:lnSpc>
                          <a:spcPct val="95000"/>
                        </a:lnSpc>
                      </a:pPr>
                      <a:r>
                        <a:rPr sz="2000" b="1" kern="0" spc="-40">
                          <a:solidFill>
                            <a:srgbClr val="FFFF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第2课时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</a:tr>
              <a:tr h="656590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8000"/>
                        </a:lnSpc>
                      </a:pPr>
                      <a:endParaRPr lang="en-US" altLang="en-US" sz="1000"/>
                    </a:p>
                    <a:p>
                      <a:pPr marL="488950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品味崇高之美 升华自我生命—</a:t>
                      </a:r>
                      <a:r>
                        <a:rPr sz="2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—化诗为文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8000"/>
                        </a:lnSpc>
                      </a:pPr>
                      <a:endParaRPr lang="en-US" altLang="en-US" sz="1000"/>
                    </a:p>
                    <a:p>
                      <a:pPr marL="332740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2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第3课时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55319">
                <a:tc row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/>
                    </a:p>
                    <a:p>
                      <a:pPr marL="232410" algn="l" rtl="0" eaLnBrk="0">
                        <a:lnSpc>
                          <a:spcPct val="83000"/>
                        </a:lnSpc>
                      </a:pP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苍茫大地 谁主沉浮</a:t>
                      </a:r>
                      <a:endParaRPr lang="en-US" altLang="en-US" sz="2000"/>
                    </a:p>
                    <a:p>
                      <a:pPr marL="227965" algn="l" rtl="0" eaLnBrk="0">
                        <a:lnSpc>
                          <a:spcPts val="2880"/>
                        </a:lnSpc>
                      </a:pP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——哲思之文</a:t>
                      </a:r>
                      <a:endParaRPr lang="en-US" altLang="en-US" sz="2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7000"/>
                        </a:lnSpc>
                      </a:pPr>
                      <a:endParaRPr lang="en-US" altLang="en-US" sz="1000"/>
                    </a:p>
                    <a:p>
                      <a:pPr marL="472440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漫溯革命洪流 探究思辨逻辑——把握核心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/>
                    </a:p>
                    <a:p>
                      <a:pPr marL="332740" algn="l" rtl="0" eaLnBrk="0">
                        <a:lnSpc>
                          <a:spcPct val="95000"/>
                        </a:lnSpc>
                      </a:pPr>
                      <a:r>
                        <a:rPr sz="2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第4课时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56590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8000"/>
                        </a:lnSpc>
                      </a:pPr>
                      <a:endParaRPr lang="en-US" altLang="en-US" sz="1000"/>
                    </a:p>
                    <a:p>
                      <a:pPr marL="471170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2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星火燎野穹宇 理论</a:t>
                      </a: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实践相成——观照现实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8000"/>
                        </a:lnSpc>
                      </a:pPr>
                      <a:endParaRPr lang="en-US" altLang="en-US" sz="1000"/>
                    </a:p>
                    <a:p>
                      <a:pPr marL="332740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2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第5课时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55319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7000"/>
                        </a:lnSpc>
                      </a:pPr>
                      <a:endParaRPr lang="en-US" altLang="en-US" sz="1000"/>
                    </a:p>
                    <a:p>
                      <a:pPr marL="467360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2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伟人哲思不朽 吾辈勇毅传承</a:t>
                      </a: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——学习技法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/>
                    </a:p>
                    <a:p>
                      <a:pPr marL="332740" algn="l" rtl="0" eaLnBrk="0">
                        <a:lnSpc>
                          <a:spcPct val="95000"/>
                        </a:lnSpc>
                      </a:pPr>
                      <a:r>
                        <a:rPr sz="2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第6课时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61669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/>
                    </a:p>
                    <a:p>
                      <a:pPr marL="472440" algn="l" rtl="0" eaLnBrk="0">
                        <a:lnSpc>
                          <a:spcPct val="95000"/>
                        </a:lnSpc>
                      </a:pPr>
                      <a:r>
                        <a:rPr sz="2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宣讲伟人思想 引领</a:t>
                      </a: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青年堪当——交流展示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8000"/>
                        </a:lnSpc>
                      </a:pPr>
                      <a:endParaRPr lang="en-US" altLang="en-US" sz="1000"/>
                    </a:p>
                    <a:p>
                      <a:pPr marL="332740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2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第7课时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8" name="table 148" title=""/>
          <p:cNvGraphicFramePr>
            <a:graphicFrameLocks noGrp="1"/>
          </p:cNvGraphicFramePr>
          <p:nvPr/>
        </p:nvGraphicFramePr>
        <p:xfrm>
          <a:off x="0" y="0"/>
          <a:ext cx="1343025" cy="6858000"/>
        </p:xfrm>
        <a:graphic>
          <a:graphicData uri="http://schemas.openxmlformats.org/drawingml/2006/table">
            <a:tbl>
              <a:tblPr/>
              <a:tblGrid>
                <a:gridCol w="1343025"/>
              </a:tblGrid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/>
                    </a:p>
                    <a:p>
                      <a:pPr marL="337185" algn="l" rtl="0" eaLnBrk="0">
                        <a:lnSpc>
                          <a:spcPct val="95000"/>
                        </a:lnSpc>
                      </a:pPr>
                      <a:r>
                        <a:rPr sz="1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说教材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marL="337185" algn="l" rtl="0" eaLnBrk="0">
                        <a:lnSpc>
                          <a:spcPct val="95000"/>
                        </a:lnSpc>
                        <a:spcBef>
                          <a:spcPct val="0"/>
                        </a:spcBef>
                      </a:pPr>
                      <a:r>
                        <a:rPr sz="1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说学情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/>
                    </a:p>
                    <a:p>
                      <a:pPr marL="335280" indent="-226695" algn="l" rtl="0" eaLnBrk="0">
                        <a:lnSpc>
                          <a:spcPct val="98000"/>
                        </a:lnSpc>
                      </a:pPr>
                      <a:r>
                        <a:rPr sz="1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说教学目标</a:t>
                      </a:r>
                      <a:r>
                        <a:rPr sz="1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</a:t>
                      </a:r>
                      <a:r>
                        <a:rPr sz="1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重难点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marL="10858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说教法学法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marL="10858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说教学过程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</a:tr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marL="10858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说教学反思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50" name="textbox 150" title=""/>
          <p:cNvSpPr/>
          <p:nvPr/>
        </p:nvSpPr>
        <p:spPr>
          <a:xfrm>
            <a:off x="1952002" y="293822"/>
            <a:ext cx="9153525" cy="7524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000"/>
              </a:lnSpc>
            </a:pPr>
            <a:endParaRPr lang="en-US" altLang="en-US" sz="100"/>
          </a:p>
          <a:p>
            <a:pPr algn="r" rtl="0" eaLnBrk="0">
              <a:lnSpc>
                <a:spcPct val="99000"/>
              </a:lnSpc>
            </a:pPr>
            <a:r>
              <a:rPr sz="4800" kern="0" spc="-160"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以诗明史抒豪情</a:t>
            </a:r>
            <a:r>
              <a:rPr sz="4800" kern="0" spc="680"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4800" kern="0" spc="-160"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</a:t>
            </a:r>
            <a:r>
              <a:rPr sz="4800" kern="0" spc="-150"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理从事出炼真</a:t>
            </a:r>
            <a:r>
              <a:rPr sz="4800" kern="0" spc="-70"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理</a:t>
            </a:r>
            <a:endParaRPr lang="en-US" altLang="en-US" sz="48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2" name="picture 15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154" name="table 154" title=""/>
          <p:cNvGraphicFramePr>
            <a:graphicFrameLocks noGrp="1"/>
          </p:cNvGraphicFramePr>
          <p:nvPr/>
        </p:nvGraphicFramePr>
        <p:xfrm>
          <a:off x="0" y="0"/>
          <a:ext cx="1343025" cy="6858000"/>
        </p:xfrm>
        <a:graphic>
          <a:graphicData uri="http://schemas.openxmlformats.org/drawingml/2006/table">
            <a:tbl>
              <a:tblPr/>
              <a:tblGrid>
                <a:gridCol w="1343025"/>
              </a:tblGrid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/>
                    </a:p>
                    <a:p>
                      <a:pPr marL="337185" algn="l" rtl="0" eaLnBrk="0">
                        <a:lnSpc>
                          <a:spcPct val="95000"/>
                        </a:lnSpc>
                      </a:pPr>
                      <a:r>
                        <a:rPr sz="18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说教材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marL="337185" algn="l" rtl="0" eaLnBrk="0">
                        <a:lnSpc>
                          <a:spcPct val="95000"/>
                        </a:lnSpc>
                        <a:spcBef>
                          <a:spcPct val="0"/>
                        </a:spcBef>
                      </a:pPr>
                      <a:r>
                        <a:rPr sz="18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说学情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/>
                    </a:p>
                    <a:p>
                      <a:pPr marL="335280" indent="-226695" algn="l" rtl="0" eaLnBrk="0">
                        <a:lnSpc>
                          <a:spcPct val="98000"/>
                        </a:lnSpc>
                      </a:pPr>
                      <a:r>
                        <a:rPr sz="1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说教学目标</a:t>
                      </a:r>
                      <a:r>
                        <a:rPr sz="1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</a:t>
                      </a:r>
                      <a:r>
                        <a:rPr sz="1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重难点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marL="10858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说教法学法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marL="10858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说教学过程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</a:tr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marL="10858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说教学反思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156" name="picture 156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333500" y="4076699"/>
            <a:ext cx="10855325" cy="1517334"/>
          </a:xfrm>
          <a:prstGeom prst="rect">
            <a:avLst/>
          </a:prstGeom>
        </p:spPr>
      </p:pic>
      <p:sp>
        <p:nvSpPr>
          <p:cNvPr id="158" name="textbox 158" title=""/>
          <p:cNvSpPr/>
          <p:nvPr/>
        </p:nvSpPr>
        <p:spPr>
          <a:xfrm>
            <a:off x="1639823" y="335832"/>
            <a:ext cx="10633075" cy="39471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2601595" algn="l" rtl="0" eaLnBrk="0">
              <a:lnSpc>
                <a:spcPct val="95000"/>
              </a:lnSpc>
            </a:pPr>
            <a:r>
              <a:rPr sz="2400" b="1" kern="0" spc="-70">
                <a:solidFill>
                  <a:srgbClr val="C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单元情境、课时设计理念（第</a:t>
            </a:r>
            <a:r>
              <a:rPr sz="2400" b="1" kern="0" spc="-80"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sz="2400" b="1" kern="0" spc="-80">
                <a:solidFill>
                  <a:srgbClr val="C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课时）</a:t>
            </a:r>
            <a:endParaRPr lang="en-US" altLang="en-US" sz="2400"/>
          </a:p>
          <a:p>
            <a:pPr marL="370840" algn="l" rtl="0" eaLnBrk="0">
              <a:lnSpc>
                <a:spcPct val="95000"/>
              </a:lnSpc>
              <a:spcBef>
                <a:spcPts val="1565"/>
              </a:spcBef>
            </a:pPr>
            <a:r>
              <a:rPr sz="2400" b="1" kern="0" spc="-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今年是毛泽东主席诞辰</a:t>
            </a:r>
            <a:r>
              <a:rPr sz="2400" b="1" kern="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130</a:t>
            </a:r>
            <a:r>
              <a:rPr sz="2400" b="1" kern="0" spc="-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周年，学校公众号</a:t>
            </a:r>
            <a:r>
              <a:rPr sz="2400" b="1" kern="0" spc="-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准备开设新专栏</a:t>
            </a:r>
            <a:r>
              <a:rPr sz="2400" b="1" kern="0" spc="-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</a:t>
            </a:r>
            <a:r>
              <a:rPr sz="2400" b="1" kern="0" spc="-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毛泽东思</a:t>
            </a:r>
            <a:endParaRPr lang="en-US" altLang="en-US" sz="2400"/>
          </a:p>
          <a:p>
            <a:pPr marL="12700" algn="l" rtl="0" eaLnBrk="0">
              <a:lnSpc>
                <a:spcPct val="95000"/>
              </a:lnSpc>
              <a:spcBef>
                <a:spcPts val="1595"/>
              </a:spcBef>
            </a:pPr>
            <a:r>
              <a:rPr sz="2400" b="1" kern="0" spc="-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想青年说</a:t>
            </a:r>
            <a:r>
              <a:rPr sz="2400" b="1" kern="0" spc="-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”</a:t>
            </a:r>
            <a:r>
              <a:rPr sz="2400" b="1" kern="0" spc="-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，品读毛主席诗文，</a:t>
            </a:r>
            <a:r>
              <a:rPr sz="2400" b="1" kern="0" spc="-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讲好毛主席故事。</a:t>
            </a:r>
            <a:endParaRPr lang="en-US" altLang="en-US" sz="2400"/>
          </a:p>
          <a:p>
            <a:pPr marL="281305" algn="l" rtl="0" eaLnBrk="0">
              <a:lnSpc>
                <a:spcPct val="95000"/>
              </a:lnSpc>
              <a:spcBef>
                <a:spcPts val="1565"/>
              </a:spcBef>
            </a:pPr>
            <a:r>
              <a:rPr sz="2400" b="1" kern="0" spc="-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本课六首词用雄奇瑰丽的想象</a:t>
            </a:r>
            <a:r>
              <a:rPr sz="2400" b="1" kern="0" spc="-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、壮美宏阔的意境，明白晓畅的语言描绘了</a:t>
            </a:r>
            <a:endParaRPr lang="en-US" altLang="en-US" sz="2400"/>
          </a:p>
          <a:p>
            <a:pPr marL="12700" algn="l" rtl="0" eaLnBrk="0">
              <a:lnSpc>
                <a:spcPct val="94000"/>
              </a:lnSpc>
              <a:spcBef>
                <a:spcPts val="1870"/>
              </a:spcBef>
            </a:pPr>
            <a:r>
              <a:rPr sz="2400" b="1" kern="0" spc="-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一幅幅动人心魄的历史图景，展现出革命从发端、壮大到取得胜利的伟大历程。</a:t>
            </a:r>
            <a:endParaRPr lang="en-US" altLang="en-US" sz="2400"/>
          </a:p>
          <a:p>
            <a:pPr algn="l" rtl="0" eaLnBrk="0">
              <a:lnSpc>
                <a:spcPct val="111000"/>
              </a:lnSpc>
            </a:pPr>
            <a:endParaRPr lang="en-US" altLang="en-US" sz="1000"/>
          </a:p>
          <a:p>
            <a:pPr algn="l" rtl="0" eaLnBrk="0">
              <a:lnSpc>
                <a:spcPct val="111000"/>
              </a:lnSpc>
            </a:pPr>
            <a:endParaRPr lang="en-US" altLang="en-US" sz="1000"/>
          </a:p>
          <a:p>
            <a:pPr algn="l" rtl="0" eaLnBrk="0">
              <a:lnSpc>
                <a:spcPct val="112000"/>
              </a:lnSpc>
            </a:pPr>
            <a:endParaRPr lang="en-US" altLang="en-US" sz="1000"/>
          </a:p>
          <a:p>
            <a:pPr algn="l" rtl="0" eaLnBrk="0">
              <a:lnSpc>
                <a:spcPct val="112000"/>
              </a:lnSpc>
            </a:pPr>
            <a:endParaRPr lang="en-US" altLang="en-US" sz="1000"/>
          </a:p>
          <a:p>
            <a:pPr marL="3914775" algn="l" rtl="0" eaLnBrk="0">
              <a:lnSpc>
                <a:spcPct val="83000"/>
              </a:lnSpc>
              <a:spcBef>
                <a:spcPts val="610"/>
              </a:spcBef>
            </a:pPr>
            <a:r>
              <a:rPr sz="2000" b="1" kern="0" spc="-120">
                <a:solidFill>
                  <a:srgbClr val="C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《清平乐</a:t>
            </a:r>
            <a:r>
              <a:rPr sz="2000" b="1" kern="0" spc="-120"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·</a:t>
            </a:r>
            <a:r>
              <a:rPr sz="2000" b="1" kern="0" spc="-120">
                <a:solidFill>
                  <a:srgbClr val="C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蒋桂战争</a:t>
            </a:r>
            <a:r>
              <a:rPr sz="2000" b="1" kern="0" spc="-130">
                <a:solidFill>
                  <a:srgbClr val="C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》</a:t>
            </a:r>
            <a:endParaRPr lang="en-US" altLang="en-US" sz="2000"/>
          </a:p>
          <a:p>
            <a:pPr marL="4041775" algn="l" rtl="0" eaLnBrk="0">
              <a:lnSpc>
                <a:spcPts val="2685"/>
              </a:lnSpc>
            </a:pPr>
            <a:r>
              <a:rPr sz="2000" b="1" kern="0" spc="-140">
                <a:solidFill>
                  <a:srgbClr val="C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《清平乐</a:t>
            </a:r>
            <a:r>
              <a:rPr sz="2000" b="1" kern="0" spc="-140"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·</a:t>
            </a:r>
            <a:r>
              <a:rPr sz="2000" b="1" kern="0" spc="-140">
                <a:solidFill>
                  <a:srgbClr val="C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六盘山》</a:t>
            </a:r>
            <a:endParaRPr lang="en-US" altLang="en-US" sz="2000"/>
          </a:p>
        </p:txBody>
      </p:sp>
      <p:sp>
        <p:nvSpPr>
          <p:cNvPr id="160" name="textbox 160" title=""/>
          <p:cNvSpPr/>
          <p:nvPr/>
        </p:nvSpPr>
        <p:spPr>
          <a:xfrm>
            <a:off x="8406536" y="4848212"/>
            <a:ext cx="3194685" cy="1141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000"/>
              </a:lnSpc>
            </a:pPr>
            <a:endParaRPr lang="en-US" altLang="en-US" sz="100"/>
          </a:p>
          <a:p>
            <a:pPr marL="165100" algn="l" rtl="0" eaLnBrk="0">
              <a:lnSpc>
                <a:spcPct val="95000"/>
              </a:lnSpc>
            </a:pPr>
            <a:r>
              <a:rPr sz="2400" b="1" kern="0" spc="-160">
                <a:solidFill>
                  <a:srgbClr val="C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《水调歌头</a:t>
            </a:r>
            <a:r>
              <a:rPr sz="2400" b="1" kern="0" spc="-160"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·</a:t>
            </a:r>
            <a:r>
              <a:rPr sz="2400" b="1" kern="0" spc="-160">
                <a:solidFill>
                  <a:srgbClr val="C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游泳》</a:t>
            </a:r>
            <a:endParaRPr lang="en-US" altLang="en-US" sz="2400"/>
          </a:p>
          <a:p>
            <a:pPr algn="r" rtl="0" eaLnBrk="0">
              <a:lnSpc>
                <a:spcPct val="95000"/>
              </a:lnSpc>
              <a:spcBef>
                <a:spcPts val="145"/>
              </a:spcBef>
            </a:pPr>
            <a:r>
              <a:rPr sz="2400" b="1" kern="0" spc="-130">
                <a:solidFill>
                  <a:srgbClr val="C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《水调歌头</a:t>
            </a:r>
            <a:r>
              <a:rPr sz="2400" b="1" kern="0" spc="-130"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·</a:t>
            </a:r>
            <a:r>
              <a:rPr sz="2400" b="1" kern="0" spc="-130">
                <a:solidFill>
                  <a:srgbClr val="C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重上井冈山</a:t>
            </a:r>
            <a:endParaRPr lang="en-US" altLang="en-US" sz="2400"/>
          </a:p>
          <a:p>
            <a:pPr marL="27940" algn="l" rtl="0" eaLnBrk="0">
              <a:lnSpc>
                <a:spcPct val="99000"/>
              </a:lnSpc>
              <a:spcBef>
                <a:spcPts val="335"/>
              </a:spcBef>
            </a:pPr>
            <a:r>
              <a:rPr sz="2400" b="1" kern="0" spc="-30">
                <a:solidFill>
                  <a:srgbClr val="C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》</a:t>
            </a:r>
            <a:endParaRPr lang="en-US" altLang="en-US" sz="2400"/>
          </a:p>
        </p:txBody>
      </p:sp>
      <p:sp>
        <p:nvSpPr>
          <p:cNvPr id="162" name="textbox 162" title=""/>
          <p:cNvSpPr/>
          <p:nvPr/>
        </p:nvSpPr>
        <p:spPr>
          <a:xfrm>
            <a:off x="1776203" y="5141581"/>
            <a:ext cx="2573020" cy="736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000"/>
              </a:lnSpc>
            </a:pPr>
            <a:endParaRPr lang="en-US" altLang="en-US" sz="100"/>
          </a:p>
          <a:p>
            <a:pPr marL="165100" algn="l" rtl="0" eaLnBrk="0">
              <a:lnSpc>
                <a:spcPct val="99000"/>
              </a:lnSpc>
            </a:pPr>
            <a:r>
              <a:rPr sz="2400" b="1" kern="0" spc="-160">
                <a:solidFill>
                  <a:srgbClr val="C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《西江月</a:t>
            </a:r>
            <a:r>
              <a:rPr sz="2400" b="1" kern="0" spc="-160"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·</a:t>
            </a:r>
            <a:r>
              <a:rPr sz="2400" b="1" kern="0" spc="-160">
                <a:solidFill>
                  <a:srgbClr val="C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井冈山》</a:t>
            </a:r>
            <a:r>
              <a:rPr sz="2400" kern="0" spc="20">
                <a:solidFill>
                  <a:srgbClr val="C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300" b="1" kern="0" spc="-210">
                <a:solidFill>
                  <a:srgbClr val="C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《忆秦娥</a:t>
            </a:r>
            <a:r>
              <a:rPr sz="2300" b="1" kern="0" spc="-210"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·</a:t>
            </a:r>
            <a:r>
              <a:rPr sz="2300" b="1" kern="0" spc="-210">
                <a:solidFill>
                  <a:srgbClr val="C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娄山关》</a:t>
            </a:r>
            <a:endParaRPr lang="en-US" altLang="en-US" sz="23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4" name="picture 16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66" name="textbox 166" title=""/>
          <p:cNvSpPr/>
          <p:nvPr/>
        </p:nvSpPr>
        <p:spPr>
          <a:xfrm>
            <a:off x="1620977" y="665289"/>
            <a:ext cx="10406380" cy="25673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4530725" algn="l" rtl="0" eaLnBrk="0">
              <a:lnSpc>
                <a:spcPct val="95000"/>
              </a:lnSpc>
            </a:pPr>
            <a:r>
              <a:rPr sz="2400" b="1" kern="0" spc="-40">
                <a:solidFill>
                  <a:srgbClr val="C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教学过程</a:t>
            </a:r>
            <a:endParaRPr lang="en-US" altLang="en-US" sz="2400"/>
          </a:p>
          <a:p>
            <a:pPr marL="376555" algn="l" rtl="0" eaLnBrk="0">
              <a:lnSpc>
                <a:spcPct val="95000"/>
              </a:lnSpc>
              <a:spcBef>
                <a:spcPts val="1305"/>
              </a:spcBef>
            </a:pPr>
            <a:r>
              <a:rPr sz="2400" b="1" kern="0" spc="-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本节课是单元的第</a:t>
            </a:r>
            <a:r>
              <a:rPr sz="2400" b="1" kern="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sz="2400" b="1" kern="0" spc="-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课时，属于</a:t>
            </a:r>
            <a:r>
              <a:rPr sz="2400" b="1" kern="0" spc="-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第二课段</a:t>
            </a:r>
            <a:r>
              <a:rPr sz="2400" b="1" kern="0" spc="-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</a:t>
            </a:r>
            <a:r>
              <a:rPr sz="2400" b="1" kern="0" spc="-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万山红遍</a:t>
            </a:r>
            <a:r>
              <a:rPr sz="2400" kern="0" spc="3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400" b="1" kern="0" spc="-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层林尽染</a:t>
            </a:r>
            <a:r>
              <a:rPr sz="2400" kern="0" spc="-4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400" b="1" kern="0" spc="-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——</a:t>
            </a:r>
            <a:r>
              <a:rPr sz="2400" b="1" kern="0" spc="-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崇高</a:t>
            </a:r>
            <a:endParaRPr lang="en-US" altLang="en-US" sz="2400"/>
          </a:p>
          <a:p>
            <a:pPr marL="14605" algn="l" rtl="0" eaLnBrk="0">
              <a:lnSpc>
                <a:spcPct val="95000"/>
              </a:lnSpc>
              <a:spcBef>
                <a:spcPts val="1610"/>
              </a:spcBef>
            </a:pPr>
            <a:r>
              <a:rPr sz="2400" b="1" kern="0" spc="-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之词</a:t>
            </a:r>
            <a:r>
              <a:rPr sz="2400" kern="0" spc="3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400" b="1" kern="0" spc="-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史诗恢宏</a:t>
            </a:r>
            <a:r>
              <a:rPr sz="2400" b="1" kern="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”</a:t>
            </a:r>
            <a:r>
              <a:rPr sz="2400" b="1" kern="0" spc="-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任务群，核心任务是</a:t>
            </a:r>
            <a:r>
              <a:rPr sz="2400" b="1" kern="0" spc="-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带领学生研讨毛泽东诗词</a:t>
            </a:r>
            <a:r>
              <a:rPr sz="2400" b="1" kern="0" spc="-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</a:t>
            </a:r>
            <a:r>
              <a:rPr sz="2400" b="1" kern="0" spc="-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诗史合一</a:t>
            </a:r>
            <a:r>
              <a:rPr sz="2400" b="1" kern="0" spc="-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”</a:t>
            </a:r>
            <a:endParaRPr lang="en-US" altLang="en-US" sz="2400"/>
          </a:p>
          <a:p>
            <a:pPr marL="37465" algn="l" rtl="0" eaLnBrk="0">
              <a:lnSpc>
                <a:spcPct val="95000"/>
              </a:lnSpc>
              <a:spcBef>
                <a:spcPts val="1585"/>
              </a:spcBef>
            </a:pPr>
            <a:r>
              <a:rPr sz="2400" b="1" kern="0" spc="-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的特点。为了更好地完成教学目标，我以</a:t>
            </a:r>
            <a:r>
              <a:rPr sz="2400" b="1" kern="0" spc="-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</a:t>
            </a:r>
            <a:r>
              <a:rPr sz="2400" b="1" kern="0" spc="-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诗词生命阅读</a:t>
            </a:r>
            <a:r>
              <a:rPr sz="2400" b="1" kern="0" spc="-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”</a:t>
            </a:r>
            <a:r>
              <a:rPr sz="2400" b="1" kern="0" spc="-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为主线，通</a:t>
            </a:r>
            <a:r>
              <a:rPr sz="2400" b="1" kern="0" spc="-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过三</a:t>
            </a:r>
            <a:endParaRPr lang="en-US" altLang="en-US" sz="2400"/>
          </a:p>
          <a:p>
            <a:pPr algn="l" rtl="0" eaLnBrk="0">
              <a:lnSpc>
                <a:spcPct val="101000"/>
              </a:lnSpc>
            </a:pPr>
            <a:endParaRPr lang="en-US" altLang="en-US" sz="1500"/>
          </a:p>
          <a:p>
            <a:pPr algn="l" rtl="0" eaLnBrk="0">
              <a:lnSpc>
                <a:spcPct val="13000"/>
              </a:lnSpc>
            </a:pPr>
            <a:endParaRPr lang="en-US" altLang="en-US" sz="100"/>
          </a:p>
          <a:p>
            <a:pPr marL="12700" algn="l" rtl="0" eaLnBrk="0">
              <a:lnSpc>
                <a:spcPct val="95000"/>
              </a:lnSpc>
            </a:pPr>
            <a:r>
              <a:rPr sz="2400" b="1" kern="0" spc="-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个教学活动、四条阅读路径带领学生进行专题的研讨。</a:t>
            </a:r>
            <a:endParaRPr lang="en-US" altLang="en-US" sz="2400"/>
          </a:p>
        </p:txBody>
      </p:sp>
      <p:graphicFrame>
        <p:nvGraphicFramePr>
          <p:cNvPr id="168" name="table 168" title=""/>
          <p:cNvGraphicFramePr>
            <a:graphicFrameLocks noGrp="1"/>
          </p:cNvGraphicFramePr>
          <p:nvPr/>
        </p:nvGraphicFramePr>
        <p:xfrm>
          <a:off x="1524000" y="3894454"/>
          <a:ext cx="10573384" cy="1612900"/>
        </p:xfrm>
        <a:graphic>
          <a:graphicData uri="http://schemas.openxmlformats.org/drawingml/2006/table">
            <a:tbl>
              <a:tblPr/>
              <a:tblGrid>
                <a:gridCol w="1179830"/>
                <a:gridCol w="1173480"/>
                <a:gridCol w="1173480"/>
                <a:gridCol w="1173480"/>
                <a:gridCol w="1173480"/>
                <a:gridCol w="1173480"/>
                <a:gridCol w="1172844"/>
                <a:gridCol w="1173480"/>
                <a:gridCol w="1179830"/>
              </a:tblGrid>
              <a:tr h="1612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/>
                    </a:p>
                    <a:p>
                      <a:pPr marL="252730" indent="2540" algn="l" rtl="0" eaLnBrk="0">
                        <a:lnSpc>
                          <a:spcPct val="98000"/>
                        </a:lnSpc>
                      </a:pPr>
                      <a:r>
                        <a:rPr sz="2800" b="1" kern="0" spc="-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教学</a:t>
                      </a:r>
                      <a:r>
                        <a:rPr sz="2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</a:t>
                      </a:r>
                      <a:r>
                        <a:rPr sz="2800" b="1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过程</a:t>
                      </a:r>
                      <a:endParaRPr lang="en-US" altLang="en-US" sz="2800"/>
                    </a:p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/>
                    </a:p>
                    <a:p>
                      <a:pPr marL="247015" indent="-3810" algn="l" rtl="0" eaLnBrk="0">
                        <a:lnSpc>
                          <a:spcPct val="98000"/>
                        </a:lnSpc>
                      </a:pPr>
                      <a:r>
                        <a:rPr sz="2800" b="1" kern="0" spc="-7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课前</a:t>
                      </a:r>
                      <a:r>
                        <a:rPr sz="28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</a:t>
                      </a:r>
                      <a:r>
                        <a:rPr sz="2800" b="1" kern="0" spc="-9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预习</a:t>
                      </a:r>
                      <a:endParaRPr lang="en-US" altLang="en-US" sz="2800"/>
                    </a:p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/>
                    </a:p>
                    <a:p>
                      <a:pPr marL="254000" indent="-10795" algn="l" rtl="0" eaLnBrk="0">
                        <a:lnSpc>
                          <a:spcPct val="98000"/>
                        </a:lnSpc>
                      </a:pPr>
                      <a:r>
                        <a:rPr sz="2800" b="1" kern="0" spc="-7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课堂</a:t>
                      </a:r>
                      <a:r>
                        <a:rPr sz="28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</a:t>
                      </a:r>
                      <a:r>
                        <a:rPr sz="2800" b="1" kern="0" spc="-12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导入</a:t>
                      </a:r>
                      <a:endParaRPr lang="en-US" altLang="en-US" sz="2800"/>
                    </a:p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/>
                    </a:p>
                    <a:p>
                      <a:pPr marL="246380" algn="l" rtl="0" eaLnBrk="0">
                        <a:lnSpc>
                          <a:spcPct val="98000"/>
                        </a:lnSpc>
                      </a:pPr>
                      <a:r>
                        <a:rPr sz="2800" b="1" kern="0" spc="-9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整体</a:t>
                      </a:r>
                      <a:r>
                        <a:rPr sz="28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</a:t>
                      </a:r>
                      <a:r>
                        <a:rPr sz="2800" b="1" kern="0" spc="-9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感知</a:t>
                      </a:r>
                      <a:endParaRPr lang="en-US" altLang="en-US" sz="2800"/>
                    </a:p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46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6000"/>
                        </a:lnSpc>
                      </a:pPr>
                      <a:endParaRPr lang="en-US" altLang="en-US" sz="100"/>
                    </a:p>
                    <a:p>
                      <a:pPr marL="244475" algn="l" rtl="0" eaLnBrk="0">
                        <a:lnSpc>
                          <a:spcPct val="97000"/>
                        </a:lnSpc>
                      </a:pPr>
                      <a:r>
                        <a:rPr sz="2800" b="1" kern="0" spc="-8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深入</a:t>
                      </a:r>
                      <a:r>
                        <a:rPr sz="28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</a:t>
                      </a:r>
                      <a:r>
                        <a:rPr sz="2800" b="1" kern="0" spc="-8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研读</a:t>
                      </a:r>
                      <a:endParaRPr lang="en-US" altLang="en-US" sz="2800"/>
                    </a:p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/>
                    </a:p>
                    <a:p>
                      <a:pPr marL="246380" indent="2540" algn="l" rtl="0" eaLnBrk="0">
                        <a:lnSpc>
                          <a:spcPct val="98000"/>
                        </a:lnSpc>
                      </a:pPr>
                      <a:r>
                        <a:rPr sz="2800" b="1" kern="0" spc="-10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拓展</a:t>
                      </a:r>
                      <a:r>
                        <a:rPr sz="28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</a:t>
                      </a:r>
                      <a:r>
                        <a:rPr sz="2800" b="1" kern="0" spc="-9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提升</a:t>
                      </a:r>
                      <a:endParaRPr lang="en-US" altLang="en-US" sz="2800"/>
                    </a:p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/>
                    </a:p>
                    <a:p>
                      <a:pPr marL="254000" indent="-10795" algn="l" rtl="0" eaLnBrk="0">
                        <a:lnSpc>
                          <a:spcPct val="98000"/>
                        </a:lnSpc>
                      </a:pPr>
                      <a:r>
                        <a:rPr sz="2800" b="1" kern="0" spc="-7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课堂</a:t>
                      </a:r>
                      <a:r>
                        <a:rPr sz="28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</a:t>
                      </a:r>
                      <a:r>
                        <a:rPr sz="2800" b="1" kern="0" spc="-12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总结</a:t>
                      </a:r>
                      <a:endParaRPr lang="en-US" altLang="en-US" sz="2800"/>
                    </a:p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/>
                    </a:p>
                    <a:p>
                      <a:pPr marL="246380" indent="-2540" algn="l" rtl="0" eaLnBrk="0">
                        <a:lnSpc>
                          <a:spcPct val="98000"/>
                        </a:lnSpc>
                      </a:pPr>
                      <a:r>
                        <a:rPr sz="2800" b="1" kern="0" spc="-7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课后</a:t>
                      </a:r>
                      <a:r>
                        <a:rPr sz="28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</a:t>
                      </a:r>
                      <a:r>
                        <a:rPr sz="2800" b="1" kern="0" spc="-9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作业</a:t>
                      </a:r>
                      <a:endParaRPr lang="en-US" altLang="en-US" sz="2800"/>
                    </a:p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en-US" altLang="en-US" sz="1000"/>
                    </a:p>
                    <a:p>
                      <a:pPr marL="247015" algn="l" rtl="0" eaLnBrk="0">
                        <a:lnSpc>
                          <a:spcPct val="83000"/>
                        </a:lnSpc>
                        <a:spcBef>
                          <a:spcPct val="0"/>
                        </a:spcBef>
                      </a:pPr>
                      <a:r>
                        <a:rPr sz="2800" b="1" kern="0" spc="-6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板书</a:t>
                      </a:r>
                      <a:endParaRPr lang="en-US" altLang="en-US" sz="2800"/>
                    </a:p>
                    <a:p>
                      <a:pPr marL="250825" algn="l" rtl="0" eaLnBrk="0">
                        <a:lnSpc>
                          <a:spcPts val="3770"/>
                        </a:lnSpc>
                      </a:pPr>
                      <a:r>
                        <a:rPr sz="2800" b="1" kern="0" spc="-6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设计</a:t>
                      </a:r>
                      <a:endParaRPr lang="en-US" altLang="en-US" sz="2800"/>
                    </a:p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70" name="table 170" title=""/>
          <p:cNvGraphicFramePr>
            <a:graphicFrameLocks noGrp="1"/>
          </p:cNvGraphicFramePr>
          <p:nvPr/>
        </p:nvGraphicFramePr>
        <p:xfrm>
          <a:off x="0" y="0"/>
          <a:ext cx="1343025" cy="6858000"/>
        </p:xfrm>
        <a:graphic>
          <a:graphicData uri="http://schemas.openxmlformats.org/drawingml/2006/table">
            <a:tbl>
              <a:tblPr/>
              <a:tblGrid>
                <a:gridCol w="1343025"/>
              </a:tblGrid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/>
                    </a:p>
                    <a:p>
                      <a:pPr marL="337185" algn="l" rtl="0" eaLnBrk="0">
                        <a:lnSpc>
                          <a:spcPct val="95000"/>
                        </a:lnSpc>
                      </a:pPr>
                      <a:r>
                        <a:rPr sz="18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说教材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marL="337185" algn="l" rtl="0" eaLnBrk="0">
                        <a:lnSpc>
                          <a:spcPct val="95000"/>
                        </a:lnSpc>
                        <a:spcBef>
                          <a:spcPct val="0"/>
                        </a:spcBef>
                      </a:pPr>
                      <a:r>
                        <a:rPr sz="18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说学情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/>
                    </a:p>
                    <a:p>
                      <a:pPr marL="335280" indent="-226695" algn="l" rtl="0" eaLnBrk="0">
                        <a:lnSpc>
                          <a:spcPct val="98000"/>
                        </a:lnSpc>
                      </a:pPr>
                      <a:r>
                        <a:rPr sz="1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说教学目标</a:t>
                      </a:r>
                      <a:r>
                        <a:rPr sz="1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</a:t>
                      </a:r>
                      <a:r>
                        <a:rPr sz="1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重难点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marL="10858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说教法学法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marL="10858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说教学过程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</a:tr>
              <a:tr h="1143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marL="10858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说教学反思</a:t>
                      </a:r>
                      <a:endParaRPr lang="en-US" altLang="en-US" sz="1800"/>
                    </a:p>
                  </a:txBody>
                  <a:tcPr marL="0" marR="0" marT="0" marB="0">
                    <a:lnL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1518900" y="108712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2" name="picture 17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8" name="group 8" title=""/>
          <p:cNvGrpSpPr/>
          <p:nvPr/>
        </p:nvGrpSpPr>
        <p:grpSpPr>
          <a:xfrm rot="21600000">
            <a:off x="0" y="0"/>
            <a:ext cx="12192000" cy="770890"/>
            <a:chExt cx="12192000" cy="770890"/>
          </a:xfrm>
        </p:grpSpPr>
        <p:sp>
          <p:nvSpPr>
            <p:cNvPr id="174" name="path"/>
            <p:cNvSpPr/>
            <p:nvPr/>
          </p:nvSpPr>
          <p:spPr>
            <a:xfrm>
              <a:off x="0" y="0"/>
              <a:ext cx="1352549" cy="770890"/>
            </a:xfrm>
            <a:custGeom>
              <a:rect l="0" t="0" r="0" b="0"/>
              <a:pathLst>
                <a:path w="2129" h="1214">
                  <a:moveTo>
                    <a:pt x="-4" y="0"/>
                  </a:moveTo>
                  <a:lnTo>
                    <a:pt x="2129" y="0"/>
                  </a:lnTo>
                  <a:lnTo>
                    <a:pt x="2129" y="1214"/>
                  </a:lnTo>
                  <a:lnTo>
                    <a:pt x="-4" y="1214"/>
                  </a:lnTo>
                  <a:lnTo>
                    <a:pt x="-4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1352549" y="0"/>
              <a:ext cx="1355089" cy="770890"/>
            </a:xfrm>
            <a:custGeom>
              <a:rect l="0" t="0" r="0" b="0"/>
              <a:pathLst>
                <a:path w="2133" h="1214">
                  <a:moveTo>
                    <a:pt x="0" y="0"/>
                  </a:moveTo>
                  <a:lnTo>
                    <a:pt x="2133" y="0"/>
                  </a:lnTo>
                  <a:lnTo>
                    <a:pt x="2133" y="1214"/>
                  </a:lnTo>
                  <a:lnTo>
                    <a:pt x="0" y="121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0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2707639" y="0"/>
              <a:ext cx="9484360" cy="770890"/>
            </a:xfrm>
            <a:custGeom>
              <a:rect l="0" t="0" r="0" b="0"/>
              <a:pathLst>
                <a:path w="14936" h="1214">
                  <a:moveTo>
                    <a:pt x="0" y="0"/>
                  </a:moveTo>
                  <a:lnTo>
                    <a:pt x="2133" y="0"/>
                  </a:lnTo>
                  <a:lnTo>
                    <a:pt x="2133" y="1214"/>
                  </a:lnTo>
                  <a:lnTo>
                    <a:pt x="0" y="1214"/>
                  </a:lnTo>
                  <a:lnTo>
                    <a:pt x="0" y="0"/>
                  </a:lnTo>
                  <a:close/>
                </a:path>
                <a:path w="14936" h="1214">
                  <a:moveTo>
                    <a:pt x="2134" y="0"/>
                  </a:moveTo>
                  <a:lnTo>
                    <a:pt x="4267" y="0"/>
                  </a:lnTo>
                  <a:lnTo>
                    <a:pt x="4267" y="1214"/>
                  </a:lnTo>
                  <a:lnTo>
                    <a:pt x="2134" y="1214"/>
                  </a:lnTo>
                  <a:lnTo>
                    <a:pt x="2134" y="0"/>
                  </a:lnTo>
                  <a:close/>
                </a:path>
                <a:path w="14936" h="1214">
                  <a:moveTo>
                    <a:pt x="4267" y="0"/>
                  </a:moveTo>
                  <a:lnTo>
                    <a:pt x="6402" y="0"/>
                  </a:lnTo>
                  <a:lnTo>
                    <a:pt x="6402" y="1214"/>
                  </a:lnTo>
                  <a:lnTo>
                    <a:pt x="4267" y="1214"/>
                  </a:lnTo>
                  <a:lnTo>
                    <a:pt x="4267" y="0"/>
                  </a:lnTo>
                  <a:close/>
                </a:path>
                <a:path w="14936" h="1214">
                  <a:moveTo>
                    <a:pt x="6402" y="0"/>
                  </a:moveTo>
                  <a:lnTo>
                    <a:pt x="8536" y="0"/>
                  </a:lnTo>
                  <a:lnTo>
                    <a:pt x="8536" y="1214"/>
                  </a:lnTo>
                  <a:lnTo>
                    <a:pt x="6402" y="1214"/>
                  </a:lnTo>
                  <a:lnTo>
                    <a:pt x="6402" y="0"/>
                  </a:lnTo>
                  <a:close/>
                </a:path>
                <a:path w="14936" h="1214">
                  <a:moveTo>
                    <a:pt x="8536" y="0"/>
                  </a:moveTo>
                  <a:lnTo>
                    <a:pt x="10670" y="0"/>
                  </a:lnTo>
                  <a:lnTo>
                    <a:pt x="10670" y="1214"/>
                  </a:lnTo>
                  <a:lnTo>
                    <a:pt x="8536" y="1214"/>
                  </a:lnTo>
                  <a:lnTo>
                    <a:pt x="8536" y="0"/>
                  </a:lnTo>
                  <a:close/>
                </a:path>
                <a:path w="14936" h="1214">
                  <a:moveTo>
                    <a:pt x="10670" y="0"/>
                  </a:moveTo>
                  <a:lnTo>
                    <a:pt x="12803" y="0"/>
                  </a:lnTo>
                  <a:lnTo>
                    <a:pt x="12803" y="1214"/>
                  </a:lnTo>
                  <a:lnTo>
                    <a:pt x="10670" y="1214"/>
                  </a:lnTo>
                  <a:lnTo>
                    <a:pt x="10670" y="0"/>
                  </a:lnTo>
                  <a:close/>
                </a:path>
                <a:path w="14936" h="1214">
                  <a:moveTo>
                    <a:pt x="12803" y="0"/>
                  </a:moveTo>
                  <a:lnTo>
                    <a:pt x="14938" y="0"/>
                  </a:lnTo>
                  <a:lnTo>
                    <a:pt x="14938" y="1214"/>
                  </a:lnTo>
                  <a:lnTo>
                    <a:pt x="12803" y="1214"/>
                  </a:lnTo>
                  <a:lnTo>
                    <a:pt x="12803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aphicFrame>
        <p:nvGraphicFramePr>
          <p:cNvPr id="180" name="table 180" title=""/>
          <p:cNvGraphicFramePr>
            <a:graphicFrameLocks noGrp="1"/>
          </p:cNvGraphicFramePr>
          <p:nvPr/>
        </p:nvGraphicFramePr>
        <p:xfrm>
          <a:off x="0" y="0"/>
          <a:ext cx="12191365" cy="6831965"/>
        </p:xfrm>
        <a:graphic>
          <a:graphicData uri="http://schemas.openxmlformats.org/drawingml/2006/table">
            <a:tbl>
              <a:tblPr/>
              <a:tblGrid>
                <a:gridCol w="1352550"/>
                <a:gridCol w="1355090"/>
                <a:gridCol w="1120140"/>
                <a:gridCol w="234950"/>
                <a:gridCol w="1355090"/>
                <a:gridCol w="1355089"/>
                <a:gridCol w="1205230"/>
                <a:gridCol w="149860"/>
                <a:gridCol w="1355089"/>
                <a:gridCol w="1354455"/>
                <a:gridCol w="1353819"/>
              </a:tblGrid>
              <a:tr h="7708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8000"/>
                        </a:lnSpc>
                      </a:pPr>
                      <a:endParaRPr lang="en-US" altLang="en-US" sz="1000"/>
                    </a:p>
                    <a:p>
                      <a:pPr marL="229235" algn="l" rtl="0" eaLnBrk="0">
                        <a:lnSpc>
                          <a:spcPct val="95000"/>
                        </a:lnSpc>
                        <a:spcBef>
                          <a:spcPct val="0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教学过程</a:t>
                      </a:r>
                      <a:endParaRPr lang="en-US" altLang="en-US" sz="1800"/>
                    </a:p>
                  </a:txBody>
                  <a:tcPr marL="0" marR="0" marT="0" marB="0">
                    <a:lnL w="3175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8000"/>
                        </a:lnSpc>
                      </a:pPr>
                      <a:endParaRPr lang="en-US" altLang="en-US" sz="1000"/>
                    </a:p>
                    <a:p>
                      <a:pPr marL="113665" algn="l" rtl="0" eaLnBrk="0">
                        <a:lnSpc>
                          <a:spcPct val="95000"/>
                        </a:lnSpc>
                        <a:spcBef>
                          <a:spcPct val="0"/>
                        </a:spcBef>
                      </a:pPr>
                      <a:r>
                        <a:rPr sz="1800" b="1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课前任务单</a:t>
                      </a:r>
                      <a:endParaRPr lang="en-US" altLang="en-US" sz="1800"/>
                    </a:p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7000"/>
                        </a:lnSpc>
                      </a:pPr>
                      <a:endParaRPr lang="en-US" altLang="en-US" sz="1000"/>
                    </a:p>
                    <a:p>
                      <a:pPr marL="227965" algn="l" rtl="0" eaLnBrk="0">
                        <a:lnSpc>
                          <a:spcPct val="96000"/>
                        </a:lnSpc>
                        <a:spcBef>
                          <a:spcPts val="5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课堂导入</a:t>
                      </a:r>
                      <a:endParaRPr lang="en-US" altLang="en-US" sz="1800"/>
                    </a:p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7000"/>
                        </a:lnSpc>
                      </a:pPr>
                      <a:endParaRPr lang="en-US" altLang="en-US" sz="1000"/>
                    </a:p>
                    <a:p>
                      <a:pPr marL="229870" algn="l" rtl="0" eaLnBrk="0">
                        <a:lnSpc>
                          <a:spcPct val="96000"/>
                        </a:lnSpc>
                        <a:spcBef>
                          <a:spcPts val="5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整体感知</a:t>
                      </a:r>
                      <a:endParaRPr lang="en-US" altLang="en-US" sz="1800"/>
                    </a:p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8000"/>
                        </a:lnSpc>
                      </a:pPr>
                      <a:endParaRPr lang="en-US" altLang="en-US" sz="1000"/>
                    </a:p>
                    <a:p>
                      <a:pPr marL="229235" algn="l" rtl="0" eaLnBrk="0">
                        <a:lnSpc>
                          <a:spcPct val="95000"/>
                        </a:lnSpc>
                        <a:spcBef>
                          <a:spcPct val="0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深入研读</a:t>
                      </a:r>
                      <a:endParaRPr lang="en-US" altLang="en-US" sz="1800"/>
                    </a:p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/>
                    </a:p>
                    <a:p>
                      <a:pPr marL="231775" algn="l" rtl="0" eaLnBrk="0">
                        <a:lnSpc>
                          <a:spcPct val="95000"/>
                        </a:lnSpc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拓展提升</a:t>
                      </a:r>
                      <a:endParaRPr lang="en-US" altLang="en-US" sz="1800"/>
                    </a:p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7000"/>
                        </a:lnSpc>
                      </a:pPr>
                      <a:endParaRPr lang="en-US" altLang="en-US" sz="1000"/>
                    </a:p>
                    <a:p>
                      <a:pPr marL="227965" algn="l" rtl="0" eaLnBrk="0">
                        <a:lnSpc>
                          <a:spcPct val="96000"/>
                        </a:lnSpc>
                        <a:spcBef>
                          <a:spcPts val="5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课堂总结</a:t>
                      </a:r>
                      <a:endParaRPr lang="en-US" altLang="en-US" sz="1800"/>
                    </a:p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/>
                    </a:p>
                    <a:p>
                      <a:pPr marL="227965" algn="l" rtl="0" eaLnBrk="0">
                        <a:lnSpc>
                          <a:spcPct val="95000"/>
                        </a:lnSpc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课后作业</a:t>
                      </a:r>
                      <a:endParaRPr lang="en-US" altLang="en-US" sz="1800"/>
                    </a:p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6000"/>
                        </a:lnSpc>
                      </a:pPr>
                      <a:endParaRPr lang="en-US" altLang="en-US" sz="100"/>
                    </a:p>
                    <a:p>
                      <a:pPr marL="230505" algn="l" rtl="0" eaLnBrk="0">
                        <a:lnSpc>
                          <a:spcPct val="95000"/>
                        </a:lnSpc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板书设计</a:t>
                      </a:r>
                      <a:endParaRPr lang="en-US" altLang="en-US" sz="1800"/>
                    </a:p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3365">
                <a:tc gridSpan="1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7709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A9A9A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A9A9A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A9A9A"/>
                    </a:solidFill>
                  </a:tcPr>
                </a:tc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A9A9A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A9A9A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A9A9A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A9A9A"/>
                    </a:solidFill>
                  </a:tcPr>
                </a:tc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A9A9A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A9A9A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A9A9A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A9A9A"/>
                    </a:solidFill>
                  </a:tcPr>
                </a:tc>
              </a:tr>
            </a:tbl>
          </a:graphicData>
        </a:graphic>
      </p:graphicFrame>
      <p:pic>
        <p:nvPicPr>
          <p:cNvPr id="182" name="picture 18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975600" y="1028700"/>
            <a:ext cx="4178300" cy="5756275"/>
          </a:xfrm>
          <a:prstGeom prst="rect">
            <a:avLst/>
          </a:prstGeom>
        </p:spPr>
      </p:pic>
      <p:pic>
        <p:nvPicPr>
          <p:cNvPr id="184" name="picture 184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822700" y="1028700"/>
            <a:ext cx="4060190" cy="5755640"/>
          </a:xfrm>
          <a:prstGeom prst="rect">
            <a:avLst/>
          </a:prstGeom>
        </p:spPr>
      </p:pic>
      <p:pic>
        <p:nvPicPr>
          <p:cNvPr id="186" name="picture 186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0800" y="1028699"/>
            <a:ext cx="3681729" cy="5755639"/>
          </a:xfrm>
          <a:prstGeom prst="rect">
            <a:avLst/>
          </a:prstGeom>
        </p:spPr>
      </p:pic>
      <p:sp>
        <p:nvSpPr>
          <p:cNvPr id="188" name="rect" title=""/>
          <p:cNvSpPr/>
          <p:nvPr/>
        </p:nvSpPr>
        <p:spPr>
          <a:xfrm>
            <a:off x="3732847" y="1024889"/>
            <a:ext cx="9525" cy="5755639"/>
          </a:xfrm>
          <a:prstGeom prst="rect">
            <a:avLst/>
          </a:prstGeom>
          <a:solidFill>
            <a:srgbClr val="FF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0" name="rect" title=""/>
          <p:cNvSpPr/>
          <p:nvPr/>
        </p:nvSpPr>
        <p:spPr>
          <a:xfrm>
            <a:off x="7883207" y="1024889"/>
            <a:ext cx="9525" cy="5755639"/>
          </a:xfrm>
          <a:prstGeom prst="rect">
            <a:avLst/>
          </a:prstGeom>
          <a:solidFill>
            <a:srgbClr val="FF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9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194" name="table 194" title=""/>
          <p:cNvGraphicFramePr>
            <a:graphicFrameLocks noGrp="1"/>
          </p:cNvGraphicFramePr>
          <p:nvPr/>
        </p:nvGraphicFramePr>
        <p:xfrm>
          <a:off x="44132" y="1573847"/>
          <a:ext cx="12075793" cy="4321810"/>
        </p:xfrm>
        <a:graphic>
          <a:graphicData uri="http://schemas.openxmlformats.org/drawingml/2006/table">
            <a:tbl>
              <a:tblPr/>
              <a:tblGrid>
                <a:gridCol w="2477770"/>
                <a:gridCol w="1880235"/>
                <a:gridCol w="1878964"/>
                <a:gridCol w="3361689"/>
                <a:gridCol w="2477135"/>
              </a:tblGrid>
              <a:tr h="951864">
                <a:tc row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/>
                    </a:p>
                    <a:p>
                      <a:pPr marL="643255" algn="l" rtl="0" eaLnBrk="0">
                        <a:lnSpc>
                          <a:spcPct val="83000"/>
                        </a:lnSpc>
                      </a:pPr>
                      <a:r>
                        <a:rPr sz="4800" b="1" kern="0" spc="-6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诗词</a:t>
                      </a:r>
                      <a:endParaRPr lang="en-US" altLang="en-US" sz="4800"/>
                    </a:p>
                    <a:p>
                      <a:pPr marL="643255" algn="l" rtl="0" eaLnBrk="0">
                        <a:lnSpc>
                          <a:spcPts val="6910"/>
                        </a:lnSpc>
                      </a:pPr>
                      <a:r>
                        <a:rPr sz="4800" b="1" kern="0" spc="-6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生命</a:t>
                      </a:r>
                      <a:endParaRPr lang="en-US" altLang="en-US" sz="4800"/>
                    </a:p>
                    <a:p>
                      <a:pPr marL="690880" algn="l" rtl="0" eaLnBrk="0">
                        <a:lnSpc>
                          <a:spcPts val="6910"/>
                        </a:lnSpc>
                      </a:pPr>
                      <a:r>
                        <a:rPr sz="4800" b="1" kern="0" spc="-15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阅读</a:t>
                      </a:r>
                      <a:endParaRPr lang="en-US" altLang="en-US" sz="48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/>
                    </a:p>
                    <a:p>
                      <a:pPr marL="429895" algn="l" rtl="0" eaLnBrk="0">
                        <a:lnSpc>
                          <a:spcPct val="95000"/>
                        </a:lnSpc>
                      </a:pPr>
                      <a:r>
                        <a:rPr sz="2000" b="1" kern="0" spc="1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阅读生态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/>
                    </a:p>
                    <a:p>
                      <a:pPr marL="429895" algn="l" rtl="0" eaLnBrk="0">
                        <a:lnSpc>
                          <a:spcPct val="95000"/>
                        </a:lnSpc>
                      </a:pPr>
                      <a:r>
                        <a:rPr sz="2000" b="1" kern="0" spc="1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阅读路径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/>
                    </a:p>
                    <a:p>
                      <a:pPr marL="1170940" algn="l" rtl="0" eaLnBrk="0">
                        <a:lnSpc>
                          <a:spcPct val="95000"/>
                        </a:lnSpc>
                      </a:pPr>
                      <a:r>
                        <a:rPr sz="2000" b="1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阅读过程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/>
                    </a:p>
                    <a:p>
                      <a:pPr marL="726440" algn="l" rtl="0" eaLnBrk="0">
                        <a:lnSpc>
                          <a:spcPct val="95000"/>
                        </a:lnSpc>
                      </a:pPr>
                      <a:r>
                        <a:rPr sz="2000" b="1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阅读目标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</a:tr>
              <a:tr h="871219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6000"/>
                        </a:lnSpc>
                      </a:pPr>
                      <a:endParaRPr lang="en-US" altLang="en-US" sz="100"/>
                    </a:p>
                    <a:p>
                      <a:pPr marL="410210" algn="l" rtl="0" eaLnBrk="0">
                        <a:lnSpc>
                          <a:spcPct val="95000"/>
                        </a:lnSpc>
                      </a:pPr>
                      <a:r>
                        <a:rPr sz="20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生命参与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6000"/>
                        </a:lnSpc>
                      </a:pPr>
                      <a:endParaRPr lang="en-US" altLang="en-US" sz="100"/>
                    </a:p>
                    <a:p>
                      <a:pPr marL="408940" algn="l" rtl="0" eaLnBrk="0">
                        <a:lnSpc>
                          <a:spcPct val="95000"/>
                        </a:lnSpc>
                      </a:pPr>
                      <a:r>
                        <a:rPr sz="20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化诗为史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6000"/>
                        </a:lnSpc>
                      </a:pPr>
                      <a:endParaRPr lang="en-US" altLang="en-US" sz="100"/>
                    </a:p>
                    <a:p>
                      <a:pPr marL="471805" algn="l" rtl="0" eaLnBrk="0">
                        <a:lnSpc>
                          <a:spcPct val="95000"/>
                        </a:lnSpc>
                      </a:pPr>
                      <a:r>
                        <a:rPr sz="20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还原与再现历史时空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000"/>
                        </a:lnSpc>
                      </a:pPr>
                      <a:endParaRPr lang="en-US" altLang="en-US" sz="100"/>
                    </a:p>
                    <a:p>
                      <a:pPr marL="443865" algn="l" rtl="0" eaLnBrk="0">
                        <a:lnSpc>
                          <a:spcPct val="95000"/>
                        </a:lnSpc>
                      </a:pPr>
                      <a:r>
                        <a:rPr sz="20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唤醒诗词生命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831850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en-US" altLang="en-US" sz="1000"/>
                    </a:p>
                    <a:p>
                      <a:pPr marL="459740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8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生命对接</a:t>
                      </a:r>
                      <a:endParaRPr lang="en-US" altLang="en-US" sz="18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1000"/>
                    </a:p>
                    <a:p>
                      <a:pPr marL="458470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8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化诗为我</a:t>
                      </a:r>
                      <a:endParaRPr lang="en-US" altLang="en-US" sz="18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000"/>
                        </a:lnSpc>
                      </a:pPr>
                      <a:endParaRPr lang="en-US" altLang="en-US" sz="100"/>
                    </a:p>
                    <a:p>
                      <a:pPr marL="585470" algn="l" rtl="0" eaLnBrk="0">
                        <a:lnSpc>
                          <a:spcPct val="95000"/>
                        </a:lnSpc>
                      </a:pPr>
                      <a:r>
                        <a:rPr sz="18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共鸣与同化情感体验</a:t>
                      </a:r>
                      <a:endParaRPr lang="en-US" altLang="en-US" sz="18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000"/>
                        </a:lnSpc>
                      </a:pPr>
                      <a:endParaRPr lang="en-US" altLang="en-US" sz="100"/>
                    </a:p>
                    <a:p>
                      <a:pPr marL="531495" algn="l" rtl="0" eaLnBrk="0">
                        <a:lnSpc>
                          <a:spcPct val="95000"/>
                        </a:lnSpc>
                      </a:pPr>
                      <a:r>
                        <a:rPr sz="1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回归诗人生命</a:t>
                      </a:r>
                      <a:endParaRPr lang="en-US" altLang="en-US" sz="18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831215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1000"/>
                    </a:p>
                    <a:p>
                      <a:pPr marL="458470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8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化诗为心</a:t>
                      </a:r>
                      <a:endParaRPr lang="en-US" altLang="en-US" sz="18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/>
                    </a:p>
                    <a:p>
                      <a:pPr marL="586740" algn="l" rtl="0" eaLnBrk="0">
                        <a:lnSpc>
                          <a:spcPct val="95000"/>
                        </a:lnSpc>
                      </a:pPr>
                      <a:r>
                        <a:rPr sz="18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感悟与思考自我人生</a:t>
                      </a:r>
                      <a:endParaRPr lang="en-US" altLang="en-US" sz="18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1000"/>
                    </a:p>
                    <a:p>
                      <a:pPr marL="50863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8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对接诗词生命</a:t>
                      </a:r>
                      <a:endParaRPr lang="en-US" altLang="en-US" sz="18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835660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/>
                    </a:p>
                    <a:p>
                      <a:pPr marL="459740" algn="l" rtl="0" eaLnBrk="0">
                        <a:lnSpc>
                          <a:spcPct val="95000"/>
                        </a:lnSpc>
                      </a:pPr>
                      <a:r>
                        <a:rPr sz="18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生命唤醒</a:t>
                      </a:r>
                      <a:endParaRPr lang="en-US" altLang="en-US" sz="18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1000"/>
                    </a:p>
                    <a:p>
                      <a:pPr marL="458470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8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化诗为文</a:t>
                      </a:r>
                      <a:endParaRPr lang="en-US" altLang="en-US" sz="18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/>
                    </a:p>
                    <a:p>
                      <a:pPr marL="586105" algn="l" rtl="0" eaLnBrk="0">
                        <a:lnSpc>
                          <a:spcPct val="95000"/>
                        </a:lnSpc>
                        <a:spcBef>
                          <a:spcPct val="0"/>
                        </a:spcBef>
                      </a:pPr>
                      <a:r>
                        <a:rPr sz="18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倾诉与表达精神理想</a:t>
                      </a:r>
                      <a:endParaRPr lang="en-US" altLang="en-US" sz="18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1000"/>
                    </a:p>
                    <a:p>
                      <a:pPr marL="51117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8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升华自我生命</a:t>
                      </a:r>
                      <a:endParaRPr lang="en-US" altLang="en-US" sz="1800"/>
                    </a:p>
                  </a:txBody>
                  <a:tcPr marL="0" marR="0" marT="0" marB="0">
                    <a:lnL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9E9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6" name="table 196" title=""/>
          <p:cNvGraphicFramePr>
            <a:graphicFrameLocks noGrp="1"/>
          </p:cNvGraphicFramePr>
          <p:nvPr/>
        </p:nvGraphicFramePr>
        <p:xfrm>
          <a:off x="0" y="0"/>
          <a:ext cx="12192000" cy="777240"/>
        </p:xfrm>
        <a:graphic>
          <a:graphicData uri="http://schemas.openxmlformats.org/drawingml/2006/table">
            <a:tbl>
              <a:tblPr/>
              <a:tblGrid>
                <a:gridCol w="1352550"/>
                <a:gridCol w="1355090"/>
                <a:gridCol w="1355089"/>
                <a:gridCol w="1355090"/>
                <a:gridCol w="1355089"/>
                <a:gridCol w="1355089"/>
                <a:gridCol w="1355089"/>
                <a:gridCol w="1355090"/>
                <a:gridCol w="1353819"/>
              </a:tblGrid>
              <a:tr h="7772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8000"/>
                        </a:lnSpc>
                      </a:pPr>
                      <a:endParaRPr lang="en-US" altLang="en-US" sz="1000"/>
                    </a:p>
                    <a:p>
                      <a:pPr marL="229235" algn="l" rtl="0" eaLnBrk="0">
                        <a:lnSpc>
                          <a:spcPct val="95000"/>
                        </a:lnSpc>
                        <a:spcBef>
                          <a:spcPct val="0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教学过程</a:t>
                      </a:r>
                      <a:endParaRPr lang="en-US" altLang="en-US" sz="1800"/>
                    </a:p>
                  </a:txBody>
                  <a:tcPr marL="0" marR="0" marT="0" marB="0">
                    <a:lnL w="3175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8000"/>
                        </a:lnSpc>
                      </a:pPr>
                      <a:endParaRPr lang="en-US" altLang="en-US" sz="1000"/>
                    </a:p>
                    <a:p>
                      <a:pPr marL="113665" algn="l" rtl="0" eaLnBrk="0">
                        <a:lnSpc>
                          <a:spcPct val="95000"/>
                        </a:lnSpc>
                        <a:spcBef>
                          <a:spcPct val="0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课前任务单</a:t>
                      </a:r>
                      <a:endParaRPr lang="en-US" altLang="en-US" sz="1800"/>
                    </a:p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7000"/>
                        </a:lnSpc>
                      </a:pPr>
                      <a:endParaRPr lang="en-US" altLang="en-US" sz="1000"/>
                    </a:p>
                    <a:p>
                      <a:pPr marL="227965" algn="l" rtl="0" eaLnBrk="0">
                        <a:lnSpc>
                          <a:spcPct val="96000"/>
                        </a:lnSpc>
                        <a:spcBef>
                          <a:spcPts val="5"/>
                        </a:spcBef>
                      </a:pPr>
                      <a:r>
                        <a:rPr sz="1800" b="1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课堂导入</a:t>
                      </a:r>
                      <a:endParaRPr lang="en-US" altLang="en-US" sz="1800"/>
                    </a:p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7000"/>
                        </a:lnSpc>
                      </a:pPr>
                      <a:endParaRPr lang="en-US" altLang="en-US" sz="1000"/>
                    </a:p>
                    <a:p>
                      <a:pPr marL="229870" algn="l" rtl="0" eaLnBrk="0">
                        <a:lnSpc>
                          <a:spcPct val="96000"/>
                        </a:lnSpc>
                        <a:spcBef>
                          <a:spcPts val="5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整体感知</a:t>
                      </a:r>
                      <a:endParaRPr lang="en-US" altLang="en-US" sz="1800"/>
                    </a:p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8000"/>
                        </a:lnSpc>
                      </a:pPr>
                      <a:endParaRPr lang="en-US" altLang="en-US" sz="1000"/>
                    </a:p>
                    <a:p>
                      <a:pPr marL="229235" algn="l" rtl="0" eaLnBrk="0">
                        <a:lnSpc>
                          <a:spcPct val="95000"/>
                        </a:lnSpc>
                        <a:spcBef>
                          <a:spcPct val="0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深入研读</a:t>
                      </a:r>
                      <a:endParaRPr lang="en-US" altLang="en-US" sz="1800"/>
                    </a:p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/>
                    </a:p>
                    <a:p>
                      <a:pPr marL="231775" algn="l" rtl="0" eaLnBrk="0">
                        <a:lnSpc>
                          <a:spcPct val="95000"/>
                        </a:lnSpc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拓展提升</a:t>
                      </a:r>
                      <a:endParaRPr lang="en-US" altLang="en-US" sz="1800"/>
                    </a:p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7000"/>
                        </a:lnSpc>
                      </a:pPr>
                      <a:endParaRPr lang="en-US" altLang="en-US" sz="1000"/>
                    </a:p>
                    <a:p>
                      <a:pPr marL="227965" algn="l" rtl="0" eaLnBrk="0">
                        <a:lnSpc>
                          <a:spcPct val="96000"/>
                        </a:lnSpc>
                        <a:spcBef>
                          <a:spcPts val="5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课堂总结</a:t>
                      </a:r>
                      <a:endParaRPr lang="en-US" altLang="en-US" sz="1800"/>
                    </a:p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/>
                    </a:p>
                    <a:p>
                      <a:pPr marL="227965" algn="l" rtl="0" eaLnBrk="0">
                        <a:lnSpc>
                          <a:spcPct val="95000"/>
                        </a:lnSpc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课后作业</a:t>
                      </a:r>
                      <a:endParaRPr lang="en-US" altLang="en-US" sz="1800"/>
                    </a:p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6000"/>
                        </a:lnSpc>
                      </a:pPr>
                      <a:endParaRPr lang="en-US" altLang="en-US" sz="100"/>
                    </a:p>
                    <a:p>
                      <a:pPr marL="229870" algn="l" rtl="0" eaLnBrk="0">
                        <a:lnSpc>
                          <a:spcPct val="95000"/>
                        </a:lnSpc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板书设计</a:t>
                      </a:r>
                      <a:endParaRPr lang="en-US" altLang="en-US" sz="1800"/>
                    </a:p>
                  </a:txBody>
                  <a:tcPr marL="0" marR="0" marT="0" marB="0">
                    <a:lnL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3E3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https://d.book118.com/428023037121006037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宋体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2024-09-17T18:11:06.823</cp:lastPrinted>
  <dcterms:created xsi:type="dcterms:W3CDTF">2024-09-17T10:11:06Z</dcterms:created>
  <dcterms:modified xsi:type="dcterms:W3CDTF">2024-09-17T10:11:08Z</dcterms:modified>
</cp:coreProperties>
</file>