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AB5807-FD8D-4843-9EC2-4C869B026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B14936-9E67-4AD2-82C1-F13285C9F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71B736-81B2-484F-8B82-B05D67259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49AEC0-ED1A-4366-B76C-77484F474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FE3381-430D-4DBA-ADC6-C49CD2BEB6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257133-105F-4050-8FF7-1CF41F75F4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4ADC9D-7004-4F17-B419-2CB8E170D9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62EAA6-36D9-4F53-B6B8-B8E9CF484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FB1DF1-422D-4AF9-BB05-9AA019A0D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F42DBA-6490-47B3-9E76-7EBC0E5D0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685CD-140F-4ECE-A9A1-D93762686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23056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系统可靠性与灾备方案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系统可靠性概述
 可靠性设计与评估
 灾备方案必要性
 灾备技术分类与选择
 数据备份与恢复策略
 灾备演练与测试
 网络安全与合规性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Subtitle 2"/>
          <p:cNvSpPr>
            <a:spLocks noGrp="1"/>
          </p:cNvSpPr>
          <p:nvPr>
            <p:ph type="subTitle" idx="1"/>
          </p:nvPr>
        </p:nvSpPr>
        <p:spPr/>
        <p:txBody>
          <a:bodyPr/>
          <a:lstStyle/>
          <a:p>
            <a:r>
              <a:t>系统可靠性与灾备方案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系统可靠性的定义和重要性</a:t>
            </a:r>
          </a:p>
        </p:txBody>
      </p:sp>
      <p:sp>
        <p:nvSpPr>
          <p:cNvPr id="4" name="Content Placeholder 3"/>
          <p:cNvSpPr>
            <a:spLocks noGrp="1"/>
          </p:cNvSpPr>
          <p:nvPr>
            <p:ph sz="half" idx="2"/>
          </p:nvPr>
        </p:nvSpPr>
        <p:spPr/>
        <p:txBody>
          <a:bodyPr/>
          <a:lstStyle/>
          <a:p>
            <a:r>
              <a:t>1.系统可靠性是指系统在规定条件下和规定时间内，能够有效地完成规定的功能的能力，是系统稳定性和可用性的重要保障。</a:t>
            </a:r>
          </a:p>
          <a:p>
            <a:r>
              <a:t>2.随着信息技术的飞速发展，系统可靠性已成为衡量一个系统性能的重要指标，对于保障业务的连续性和数据的安全性具有至关重要的作用。</a:t>
            </a:r>
          </a:p>
          <a:p>
            <a:r>
              <a:t>3.提高系统可靠性，可降低系统故障对业务的影响，提高系统的可用性和稳定性，提升用户体验和数据安全性。</a:t>
            </a:r>
          </a:p>
          <a:p/>
        </p:txBody>
      </p:sp>
      <p:sp>
        <p:nvSpPr>
          <p:cNvPr id="5" name="Text Placeholder 4"/>
          <p:cNvSpPr>
            <a:spLocks noGrp="1"/>
          </p:cNvSpPr>
          <p:nvPr>
            <p:ph type="body" idx="3"/>
          </p:nvPr>
        </p:nvSpPr>
        <p:spPr/>
        <p:txBody>
          <a:bodyPr/>
          <a:lstStyle/>
          <a:p>
            <a:r>
              <a:t>系统可靠性的影响因素</a:t>
            </a:r>
          </a:p>
        </p:txBody>
      </p:sp>
      <p:sp>
        <p:nvSpPr>
          <p:cNvPr id="6" name="Content Placeholder 5"/>
          <p:cNvSpPr>
            <a:spLocks noGrp="1"/>
          </p:cNvSpPr>
          <p:nvPr>
            <p:ph sz="half" idx="4"/>
          </p:nvPr>
        </p:nvSpPr>
        <p:spPr/>
        <p:txBody>
          <a:bodyPr/>
          <a:lstStyle/>
          <a:p>
            <a:r>
              <a:t>1.系统硬件和软件的设计、制造和维护质量是影响系统可靠性的关键因素，必须保证每个环节的可靠性和稳定性。</a:t>
            </a:r>
          </a:p>
          <a:p>
            <a:r>
              <a:t>2.系统运行环境也会影响系统可靠性，包括机房设施、网络质量、电力供应等因素。</a:t>
            </a:r>
          </a:p>
          <a:p>
            <a:r>
              <a:t>3.用户操作和维护过程也会对系统可靠性产生影响，必须规范操作流程，提高用户和维护人员的技能和素质。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系统可靠性的评估和测试</a:t>
            </a:r>
          </a:p>
        </p:txBody>
      </p:sp>
      <p:sp>
        <p:nvSpPr>
          <p:cNvPr id="4" name="Content Placeholder 3"/>
          <p:cNvSpPr>
            <a:spLocks noGrp="1"/>
          </p:cNvSpPr>
          <p:nvPr>
            <p:ph sz="half" idx="2"/>
          </p:nvPr>
        </p:nvSpPr>
        <p:spPr/>
        <p:txBody>
          <a:bodyPr/>
          <a:lstStyle/>
          <a:p>
            <a:r>
              <a:t>1.必须对系统进行可靠性评估和测试，以发现和纠正可能存在的可靠性问题，确保系统的稳定性和可用性。</a:t>
            </a:r>
          </a:p>
          <a:p>
            <a:r>
              <a:t>2.常用的可靠性评估和测试方法包括故障模拟测试、负载测试、压力测试等，可以针对不同的系统和应用场景选择合适的测试方法。</a:t>
            </a:r>
          </a:p>
          <a:p>
            <a:r>
              <a:t>3.在进行可靠性评估和测试时，必须充分考虑系统的实际运行情况和使用场景，以及可能出现的异常情况，确保测试的准确性和有效性。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Subtitle 2"/>
          <p:cNvSpPr>
            <a:spLocks noGrp="1"/>
          </p:cNvSpPr>
          <p:nvPr>
            <p:ph type="subTitle" idx="1"/>
          </p:nvPr>
        </p:nvSpPr>
        <p:spPr/>
        <p:txBody>
          <a:bodyPr/>
          <a:lstStyle/>
          <a:p>
            <a:r>
              <a:t>系统可靠性与灾备方案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Text Placeholder 2"/>
          <p:cNvSpPr>
            <a:spLocks noGrp="1"/>
          </p:cNvSpPr>
          <p:nvPr>
            <p:ph type="body" idx="1"/>
          </p:nvPr>
        </p:nvSpPr>
        <p:spPr/>
        <p:txBody>
          <a:bodyPr/>
          <a:lstStyle/>
          <a:p>
            <a:r>
              <a:t>可靠性设计原则</a:t>
            </a:r>
          </a:p>
        </p:txBody>
      </p:sp>
      <p:sp>
        <p:nvSpPr>
          <p:cNvPr id="4" name="Content Placeholder 3"/>
          <p:cNvSpPr>
            <a:spLocks noGrp="1"/>
          </p:cNvSpPr>
          <p:nvPr>
            <p:ph sz="half" idx="2"/>
          </p:nvPr>
        </p:nvSpPr>
        <p:spPr/>
        <p:txBody>
          <a:bodyPr/>
          <a:lstStyle/>
          <a:p>
            <a:r>
              <a:t>1.冗余设计：在系统关键部分采用冗余设计，确保即使部分组件发生故障，整个系统仍能正常运行。</a:t>
            </a:r>
          </a:p>
          <a:p>
            <a:r>
              <a:t>2.容错处理：预设错误处理机制，当系统检测到潜在风险或故障时，能够自动切换路线或修复错误，保证系统稳定性。</a:t>
            </a:r>
          </a:p>
          <a:p>
            <a:r>
              <a:t>3.可扩展性：设计系统时考虑其可扩展性，以便随着业务需求增长，系统能够灵活扩展，而不影响可靠性。</a:t>
            </a:r>
          </a:p>
          <a:p/>
        </p:txBody>
      </p:sp>
      <p:sp>
        <p:nvSpPr>
          <p:cNvPr id="5" name="Text Placeholder 4"/>
          <p:cNvSpPr>
            <a:spLocks noGrp="1"/>
          </p:cNvSpPr>
          <p:nvPr>
            <p:ph type="body" idx="3"/>
          </p:nvPr>
        </p:nvSpPr>
        <p:spPr/>
        <p:txBody>
          <a:bodyPr/>
          <a:lstStyle/>
          <a:p>
            <a:r>
              <a:t>可靠性评估方法</a:t>
            </a:r>
          </a:p>
        </p:txBody>
      </p:sp>
      <p:sp>
        <p:nvSpPr>
          <p:cNvPr id="6" name="Content Placeholder 5"/>
          <p:cNvSpPr>
            <a:spLocks noGrp="1"/>
          </p:cNvSpPr>
          <p:nvPr>
            <p:ph sz="half" idx="4"/>
          </p:nvPr>
        </p:nvSpPr>
        <p:spPr/>
        <p:txBody>
          <a:bodyPr/>
          <a:lstStyle/>
          <a:p>
            <a:r>
              <a:t>1.故障树分析：通过建立故障树，分析系统中可能导致故障的因素，量化评估系统的可靠性。</a:t>
            </a:r>
          </a:p>
          <a:p>
            <a:r>
              <a:t>2.可靠性指标：设定衡量系统可靠性的量化指标，如平均无故障时间、故障恢复时间等，定期评估系统可靠性。</a:t>
            </a:r>
          </a:p>
          <a:p>
            <a:r>
              <a:t>3.模拟测试：通过模拟系统负载和压力测试，观察系统在不同情境下的表现，评估其可靠性。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Content Placeholder 2"/>
          <p:cNvSpPr>
            <a:spLocks noGrp="1"/>
          </p:cNvSpPr>
          <p:nvPr>
            <p:ph sz="half" idx="2"/>
          </p:nvPr>
        </p:nvSpPr>
        <p:spPr/>
        <p:txBody>
          <a:bodyPr/>
          <a:lstStyle/>
          <a:p>
            <a:r>
              <a:t>1.分布式部署：将系统组件分布式部署在多台服务器上，降低单点故障风险，提高系统可用性。</a:t>
            </a:r>
          </a:p>
          <a:p>
            <a:r>
              <a:t>2.负载均衡：通过负载均衡技术，合理分配系统负载，确保各组件稳定运行，提高整体可用性。</a:t>
            </a:r>
          </a:p>
          <a:p>
            <a:r>
              <a:t>3.数据同步：保持数据在多个副本之间同步更新，确保数据一致性，提高系统可靠性。</a:t>
            </a:r>
          </a:p>
          <a:p/>
        </p:txBody>
      </p:sp>
      <p:sp>
        <p:nvSpPr>
          <p:cNvPr id="4" name="Text Placeholder 3"/>
          <p:cNvSpPr>
            <a:spLocks noGrp="1"/>
          </p:cNvSpPr>
          <p:nvPr>
            <p:ph type="body" idx="3"/>
          </p:nvPr>
        </p:nvSpPr>
        <p:spPr/>
        <p:txBody>
          <a:bodyPr/>
          <a:lstStyle/>
          <a:p>
            <a:r>
              <a:t>备份与恢复策略</a:t>
            </a:r>
          </a:p>
        </p:txBody>
      </p:sp>
      <p:sp>
        <p:nvSpPr>
          <p:cNvPr id="5" name="Content Placeholder 4"/>
          <p:cNvSpPr>
            <a:spLocks noGrp="1"/>
          </p:cNvSpPr>
          <p:nvPr>
            <p:ph sz="half" idx="4"/>
          </p:nvPr>
        </p:nvSpPr>
        <p:spPr/>
        <p:txBody>
          <a:bodyPr/>
          <a:lstStyle/>
          <a:p>
            <a:r>
              <a:t>1.数据备份：定期备份系统数据，确保在数据丢失或损坏时可以迅速恢复。</a:t>
            </a:r>
          </a:p>
          <a:p>
            <a:r>
              <a:t>2.恢复策略：制定详细的恢复策略，明确在不同故障场景下的恢复流程和操作步骤。</a:t>
            </a:r>
          </a:p>
          <a:p>
            <a:r>
              <a:t>3.灾难演练：定期进行灾难恢复演练，确保恢复策略的有效性和可操作性。</a:t>
            </a:r>
          </a:p>
          <a:p/>
        </p:txBody>
      </p:sp>
      <p:sp>
        <p:nvSpPr>
          <p:cNvPr id="6" name="Text Placeholder 5"/>
          <p:cNvSpPr>
            <a:spLocks noGrp="1"/>
          </p:cNvSpPr>
          <p:nvPr>
            <p:ph type="body" idx="1"/>
          </p:nvPr>
        </p:nvSpPr>
        <p:spPr/>
        <p:txBody>
          <a:bodyPr/>
          <a:lstStyle/>
          <a:p>
            <a:r>
              <a:t>高可用性架构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Text Placeholder 2"/>
          <p:cNvSpPr>
            <a:spLocks noGrp="1"/>
          </p:cNvSpPr>
          <p:nvPr>
            <p:ph type="body" idx="1"/>
          </p:nvPr>
        </p:nvSpPr>
        <p:spPr/>
        <p:txBody>
          <a:bodyPr/>
          <a:lstStyle/>
          <a:p>
            <a:r>
              <a:t>安全性与可靠性</a:t>
            </a:r>
          </a:p>
        </p:txBody>
      </p:sp>
      <p:sp>
        <p:nvSpPr>
          <p:cNvPr id="4" name="Content Placeholder 3"/>
          <p:cNvSpPr>
            <a:spLocks noGrp="1"/>
          </p:cNvSpPr>
          <p:nvPr>
            <p:ph sz="half" idx="2"/>
          </p:nvPr>
        </p:nvSpPr>
        <p:spPr/>
        <p:txBody>
          <a:bodyPr/>
          <a:lstStyle/>
          <a:p>
            <a:r>
              <a:t>1.加密传输：对系统传输的数据进行加密处理，防止数据被窃取或篡改，提高数据传输安全性。</a:t>
            </a:r>
          </a:p>
          <a:p>
            <a:r>
              <a:t>2.访问控制：实施严格的访问控制策略，确保只有授权用户能够访问系统资源，降低安全风险。</a:t>
            </a:r>
          </a:p>
          <a:p>
            <a:r>
              <a:t>3.安全审计：对系统操作进行安全审计，追踪异常行为，及时发现和处理潜在的安全威胁。</a:t>
            </a:r>
          </a:p>
          <a:p/>
        </p:txBody>
      </p:sp>
      <p:sp>
        <p:nvSpPr>
          <p:cNvPr id="5" name="Text Placeholder 4"/>
          <p:cNvSpPr>
            <a:spLocks noGrp="1"/>
          </p:cNvSpPr>
          <p:nvPr>
            <p:ph type="body" idx="3"/>
          </p:nvPr>
        </p:nvSpPr>
        <p:spPr/>
        <p:txBody>
          <a:bodyPr/>
          <a:lstStyle/>
          <a:p>
            <a:r>
              <a:t>监控与预警系统</a:t>
            </a:r>
          </a:p>
        </p:txBody>
      </p:sp>
      <p:sp>
        <p:nvSpPr>
          <p:cNvPr id="6" name="Content Placeholder 5"/>
          <p:cNvSpPr>
            <a:spLocks noGrp="1"/>
          </p:cNvSpPr>
          <p:nvPr>
            <p:ph sz="half" idx="4"/>
          </p:nvPr>
        </p:nvSpPr>
        <p:spPr/>
        <p:txBody>
          <a:bodyPr/>
          <a:lstStyle/>
          <a:p>
            <a:r>
              <a:t>1.实时监控：对系统运行状态进行实时监控，收集和分析各项性能指标数据。</a:t>
            </a:r>
          </a:p>
          <a:p>
            <a:r>
              <a:t>2.预警机制：预设预警阈值，当系统性能或数据出现异常时，及时触发预警通知，以便快速响应和处理。</a:t>
            </a:r>
          </a:p>
          <a:p>
            <a:r>
              <a:t>3.数据可视化：通过数据可视化技术，直观展示系统运行数据和预警信息，提高监控效率。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灾备方案必要性</a:t>
            </a:r>
          </a:p>
        </p:txBody>
      </p:sp>
      <p:sp>
        <p:nvSpPr>
          <p:cNvPr id="3" name="Subtitle 2"/>
          <p:cNvSpPr>
            <a:spLocks noGrp="1"/>
          </p:cNvSpPr>
          <p:nvPr>
            <p:ph type="subTitle" idx="1"/>
          </p:nvPr>
        </p:nvSpPr>
        <p:spPr/>
        <p:txBody>
          <a:bodyPr/>
          <a:lstStyle/>
          <a:p>
            <a:r>
              <a:t>系统可靠性与灾备方案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灾备方案必要性</a:t>
            </a:r>
          </a:p>
        </p:txBody>
      </p:sp>
      <p:sp>
        <p:nvSpPr>
          <p:cNvPr id="3" name="Text Placeholder 2"/>
          <p:cNvSpPr>
            <a:spLocks noGrp="1"/>
          </p:cNvSpPr>
          <p:nvPr>
            <p:ph type="body" idx="1"/>
          </p:nvPr>
        </p:nvSpPr>
        <p:spPr/>
        <p:txBody>
          <a:bodyPr/>
          <a:lstStyle/>
          <a:p>
            <a:r>
              <a:t>业务连续性需求</a:t>
            </a:r>
          </a:p>
        </p:txBody>
      </p:sp>
      <p:sp>
        <p:nvSpPr>
          <p:cNvPr id="4" name="Content Placeholder 3"/>
          <p:cNvSpPr>
            <a:spLocks noGrp="1"/>
          </p:cNvSpPr>
          <p:nvPr>
            <p:ph sz="half" idx="2"/>
          </p:nvPr>
        </p:nvSpPr>
        <p:spPr/>
        <p:txBody>
          <a:bodyPr/>
          <a:lstStyle/>
          <a:p>
            <a:r>
              <a:t>1.随着信息化的发展，业务对信息系统的依赖性越来越高，任何一次系统中断都可能对业务造成重大影响，因此灾备方案的必要性愈发凸显。</a:t>
            </a:r>
          </a:p>
          <a:p>
            <a:r>
              <a:t>2.根据统计数据，没有实施灾备方案的企业在遭受灾难后，有超过60%的可能性无法恢复业务，这将直接影响到企业的生存和发展。</a:t>
            </a:r>
          </a:p>
          <a:p>
            <a:r>
              <a:t>3.业务的连续性已经成为企业竞争力的重要组成部分，一个完善的灾备方案能够确保企业在面临灾难时，迅速恢复业务，减少损失。</a:t>
            </a:r>
          </a:p>
          <a:p/>
        </p:txBody>
      </p:sp>
      <p:sp>
        <p:nvSpPr>
          <p:cNvPr id="5" name="Text Placeholder 4"/>
          <p:cNvSpPr>
            <a:spLocks noGrp="1"/>
          </p:cNvSpPr>
          <p:nvPr>
            <p:ph type="body" idx="3"/>
          </p:nvPr>
        </p:nvSpPr>
        <p:spPr/>
        <p:txBody>
          <a:bodyPr/>
          <a:lstStyle/>
          <a:p>
            <a:r>
              <a:t>法规与合规要求</a:t>
            </a:r>
          </a:p>
        </p:txBody>
      </p:sp>
      <p:sp>
        <p:nvSpPr>
          <p:cNvPr id="6" name="Content Placeholder 5"/>
          <p:cNvSpPr>
            <a:spLocks noGrp="1"/>
          </p:cNvSpPr>
          <p:nvPr>
            <p:ph sz="half" idx="4"/>
          </p:nvPr>
        </p:nvSpPr>
        <p:spPr/>
        <p:txBody>
          <a:bodyPr/>
          <a:lstStyle/>
          <a:p>
            <a:r>
              <a:t>1.多国法规对企业的数据安全和信息系统可靠性有明确的要求，不具备灾备方案的企业将面临合规风险。</a:t>
            </a:r>
          </a:p>
          <a:p>
            <a:r>
              <a:t>2.随着网络安全法规的完善，企业需要对数据保护和系统可靠性承担更多的责任，灾备方案是满足这些法规要求的重要手段。</a:t>
            </a:r>
          </a:p>
          <a:p>
            <a:r>
              <a:t>3.企业需要关注相关法规的变化，及时调整灾备方案，以确保持续合规。</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灾备方案必要性</a:t>
            </a:r>
          </a:p>
        </p:txBody>
      </p:sp>
      <p:sp>
        <p:nvSpPr>
          <p:cNvPr id="3" name="Text Placeholder 2"/>
          <p:cNvSpPr>
            <a:spLocks noGrp="1"/>
          </p:cNvSpPr>
          <p:nvPr>
            <p:ph type="body" idx="1"/>
          </p:nvPr>
        </p:nvSpPr>
        <p:spPr/>
        <p:txBody>
          <a:bodyPr/>
          <a:lstStyle/>
          <a:p>
            <a:r>
              <a:t>数据保护与恢复</a:t>
            </a:r>
          </a:p>
        </p:txBody>
      </p:sp>
      <p:sp>
        <p:nvSpPr>
          <p:cNvPr id="4" name="Content Placeholder 3"/>
          <p:cNvSpPr>
            <a:spLocks noGrp="1"/>
          </p:cNvSpPr>
          <p:nvPr>
            <p:ph sz="half" idx="2"/>
          </p:nvPr>
        </p:nvSpPr>
        <p:spPr/>
        <p:txBody>
          <a:bodyPr/>
          <a:lstStyle/>
          <a:p>
            <a:r>
              <a:t>1.数据是企业的核心资产，任何数据的丢失都可能对企业造成重大损失，灾备方案能够确保数据的完整性和保护企业的核心知识产权。</a:t>
            </a:r>
          </a:p>
          <a:p>
            <a:r>
              <a:t>2.根据IDC的报告，实施灾备方案的企业在数据丢失后的恢复成功率比没有实施灾备方案的企业高出80%。</a:t>
            </a:r>
          </a:p>
          <a:p>
            <a:r>
              <a:t>3.随着数据量的增长和数据类型的多样化，数据保护和恢复的难度也在增加，一个完善的灾备方案能够更好地应对这些挑战。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灾备技术分类与选择</a:t>
            </a:r>
          </a:p>
        </p:txBody>
      </p:sp>
      <p:sp>
        <p:nvSpPr>
          <p:cNvPr id="3" name="Subtitle 2"/>
          <p:cNvSpPr>
            <a:spLocks noGrp="1"/>
          </p:cNvSpPr>
          <p:nvPr>
            <p:ph type="subTitle" idx="1"/>
          </p:nvPr>
        </p:nvSpPr>
        <p:spPr/>
        <p:txBody>
          <a:bodyPr/>
          <a:lstStyle/>
          <a:p>
            <a:r>
              <a:t>系统可靠性与灾备方案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灾备技术分类与选择</a:t>
            </a:r>
          </a:p>
        </p:txBody>
      </p:sp>
      <p:sp>
        <p:nvSpPr>
          <p:cNvPr id="3" name="Text Placeholder 2"/>
          <p:cNvSpPr>
            <a:spLocks noGrp="1"/>
          </p:cNvSpPr>
          <p:nvPr>
            <p:ph type="body" idx="1"/>
          </p:nvPr>
        </p:nvSpPr>
        <p:spPr/>
        <p:txBody>
          <a:bodyPr/>
          <a:lstStyle/>
          <a:p>
            <a:r>
              <a:t>灾备技术分类</a:t>
            </a:r>
          </a:p>
        </p:txBody>
      </p:sp>
      <p:sp>
        <p:nvSpPr>
          <p:cNvPr id="4" name="Content Placeholder 3"/>
          <p:cNvSpPr>
            <a:spLocks noGrp="1"/>
          </p:cNvSpPr>
          <p:nvPr>
            <p:ph sz="half" idx="2"/>
          </p:nvPr>
        </p:nvSpPr>
        <p:spPr/>
        <p:txBody>
          <a:bodyPr/>
          <a:lstStyle/>
          <a:p>
            <a:r>
              <a:t>1.数据备份技术：包括全量备份、增量备份、差异备份等，确保数据的完整性和可恢复性。</a:t>
            </a:r>
          </a:p>
          <a:p>
            <a:r>
              <a:t>2.数据复制技术：通过实时或定时将数据从生产系统复制到灾备系统，实现数据的同步和保护。</a:t>
            </a:r>
          </a:p>
          <a:p>
            <a:r>
              <a:t>3.应急恢复技术：确保在灾害发生时，能够迅速恢复数据和系统，减少损失。</a:t>
            </a:r>
          </a:p>
          <a:p/>
        </p:txBody>
      </p:sp>
      <p:sp>
        <p:nvSpPr>
          <p:cNvPr id="5" name="Text Placeholder 4"/>
          <p:cNvSpPr>
            <a:spLocks noGrp="1"/>
          </p:cNvSpPr>
          <p:nvPr>
            <p:ph type="body" idx="3"/>
          </p:nvPr>
        </p:nvSpPr>
        <p:spPr/>
        <p:txBody>
          <a:bodyPr/>
          <a:lstStyle/>
          <a:p>
            <a:r>
              <a:t>灾备技术选择</a:t>
            </a:r>
          </a:p>
        </p:txBody>
      </p:sp>
      <p:sp>
        <p:nvSpPr>
          <p:cNvPr id="6" name="Content Placeholder 5"/>
          <p:cNvSpPr>
            <a:spLocks noGrp="1"/>
          </p:cNvSpPr>
          <p:nvPr>
            <p:ph sz="half" idx="4"/>
          </p:nvPr>
        </p:nvSpPr>
        <p:spPr/>
        <p:txBody>
          <a:bodyPr/>
          <a:lstStyle/>
          <a:p>
            <a:r>
              <a:t>1.根据业务需求选择适合的灾备技术，确保业务的连续性和可用性。</a:t>
            </a:r>
          </a:p>
          <a:p>
            <a:r>
              <a:t>2.考虑技术的成熟度和稳定性，确保灾备系统的可靠性和稳定性。</a:t>
            </a:r>
          </a:p>
          <a:p>
            <a:r>
              <a:t>3.考虑成本和维护难度，选择性价比高的灾备方案，同时确保方案的可持续性和可维护性。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灾备技术分类与选择</a:t>
            </a:r>
          </a:p>
        </p:txBody>
      </p:sp>
      <p:sp>
        <p:nvSpPr>
          <p:cNvPr id="3" name="Text Placeholder 2"/>
          <p:cNvSpPr>
            <a:spLocks noGrp="1"/>
          </p:cNvSpPr>
          <p:nvPr>
            <p:ph type="body" idx="1"/>
          </p:nvPr>
        </p:nvSpPr>
        <p:spPr/>
        <p:txBody>
          <a:bodyPr/>
          <a:lstStyle/>
          <a:p>
            <a:r>
              <a:t>存储灾备技术</a:t>
            </a:r>
          </a:p>
        </p:txBody>
      </p:sp>
      <p:sp>
        <p:nvSpPr>
          <p:cNvPr id="4" name="Content Placeholder 3"/>
          <p:cNvSpPr>
            <a:spLocks noGrp="1"/>
          </p:cNvSpPr>
          <p:nvPr>
            <p:ph sz="half" idx="2"/>
          </p:nvPr>
        </p:nvSpPr>
        <p:spPr/>
        <p:txBody>
          <a:bodyPr/>
          <a:lstStyle/>
          <a:p>
            <a:r>
              <a:t>1.存储区域网络（SAN）灾备技术：通过复制SAN中的数据到灾备存储系统中，实现数据的保护和恢复。</a:t>
            </a:r>
          </a:p>
          <a:p>
            <a:r>
              <a:t>2.网络附加存储（NAS）灾备技术：通过备份NAS中的文件到灾备存储系统中，实现文件的保护和恢复。</a:t>
            </a:r>
          </a:p>
          <a:p/>
        </p:txBody>
      </p:sp>
      <p:sp>
        <p:nvSpPr>
          <p:cNvPr id="5" name="Text Placeholder 4"/>
          <p:cNvSpPr>
            <a:spLocks noGrp="1"/>
          </p:cNvSpPr>
          <p:nvPr>
            <p:ph type="body" idx="3"/>
          </p:nvPr>
        </p:nvSpPr>
        <p:spPr/>
        <p:txBody>
          <a:bodyPr/>
          <a:lstStyle/>
          <a:p>
            <a:r>
              <a:t>数据库灾备技术</a:t>
            </a:r>
          </a:p>
        </p:txBody>
      </p:sp>
      <p:sp>
        <p:nvSpPr>
          <p:cNvPr id="6" name="Content Placeholder 5"/>
          <p:cNvSpPr>
            <a:spLocks noGrp="1"/>
          </p:cNvSpPr>
          <p:nvPr>
            <p:ph sz="half" idx="4"/>
          </p:nvPr>
        </p:nvSpPr>
        <p:spPr/>
        <p:txBody>
          <a:bodyPr/>
          <a:lstStyle/>
          <a:p>
            <a:r>
              <a:t>1.数据库备份与恢复技术：通过备份数据库文件或事务日志，实现数据库的恢复和保护。</a:t>
            </a:r>
          </a:p>
          <a:p>
            <a:r>
              <a:t>2.数据库复制技术：通过实时或定时复制数据库数据到灾备系统中，实现数据库的同步和保护。</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灾备技术分类与选择</a:t>
            </a:r>
          </a:p>
        </p:txBody>
      </p:sp>
      <p:sp>
        <p:nvSpPr>
          <p:cNvPr id="3" name="Text Placeholder 2"/>
          <p:cNvSpPr>
            <a:spLocks noGrp="1"/>
          </p:cNvSpPr>
          <p:nvPr>
            <p:ph type="body" idx="1"/>
          </p:nvPr>
        </p:nvSpPr>
        <p:spPr/>
        <p:txBody>
          <a:bodyPr/>
          <a:lstStyle/>
          <a:p>
            <a:r>
              <a:t>云计算灾备技术</a:t>
            </a:r>
          </a:p>
        </p:txBody>
      </p:sp>
      <p:sp>
        <p:nvSpPr>
          <p:cNvPr id="4" name="Content Placeholder 3"/>
          <p:cNvSpPr>
            <a:spLocks noGrp="1"/>
          </p:cNvSpPr>
          <p:nvPr>
            <p:ph sz="half" idx="2"/>
          </p:nvPr>
        </p:nvSpPr>
        <p:spPr/>
        <p:txBody>
          <a:bodyPr/>
          <a:lstStyle/>
          <a:p>
            <a:r>
              <a:t>1.云备份技术：通过云计算平台提供的备份服务，实现数据的远程保护和恢复。</a:t>
            </a:r>
          </a:p>
          <a:p>
            <a:r>
              <a:t>2.云容灾技术：通过在云计算平台上部署多个虚拟机，实现业务的快速恢复和连续性保障。</a:t>
            </a:r>
          </a:p>
          <a:p/>
        </p:txBody>
      </p:sp>
      <p:sp>
        <p:nvSpPr>
          <p:cNvPr id="5" name="Text Placeholder 4"/>
          <p:cNvSpPr>
            <a:spLocks noGrp="1"/>
          </p:cNvSpPr>
          <p:nvPr>
            <p:ph type="body" idx="3"/>
          </p:nvPr>
        </p:nvSpPr>
        <p:spPr/>
        <p:txBody>
          <a:bodyPr/>
          <a:lstStyle/>
          <a:p>
            <a:r>
              <a:t>虚拟化灾备技术</a:t>
            </a:r>
          </a:p>
        </p:txBody>
      </p:sp>
      <p:sp>
        <p:nvSpPr>
          <p:cNvPr id="6" name="Content Placeholder 5"/>
          <p:cNvSpPr>
            <a:spLocks noGrp="1"/>
          </p:cNvSpPr>
          <p:nvPr>
            <p:ph sz="half" idx="4"/>
          </p:nvPr>
        </p:nvSpPr>
        <p:spPr/>
        <p:txBody>
          <a:bodyPr/>
          <a:lstStyle/>
          <a:p>
            <a:r>
              <a:t>1.虚拟化平台备份技术：通过备份虚拟化平台的配置文件和数据，实现虚拟化环境的恢复和保护。</a:t>
            </a:r>
          </a:p>
          <a:p>
            <a:r>
              <a:t>2.虚拟化业务连续性技术：通过在虚拟化平台上部署高可用性集群，实现业务的快速切换和连续性保障。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https://d.book118.com/428023056042006027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系统可靠性概述</vt:lpstr>
      <vt:lpstr> 系统可靠性概述</vt:lpstr>
      <vt:lpstr> 系统可靠性概述</vt:lpstr>
      <vt:lpstr> 可靠性设计与评估</vt:lpstr>
      <vt:lpstr> 可靠性设计与评估</vt:lpstr>
      <vt:lpstr> 可靠性设计与评估</vt:lpstr>
      <vt:lpstr> 可靠性设计与评估</vt:lpstr>
      <vt:lpstr> 灾备方案必要性</vt:lpstr>
      <vt:lpstr> 灾备方案必要性</vt:lpstr>
      <vt:lpstr> 灾备方案必要性</vt:lpstr>
      <vt:lpstr> 灾备技术分类与选择</vt:lpstr>
      <vt:lpstr> 灾备技术分类与选择</vt:lpstr>
      <vt:lpstr> 灾备技术分类与选择</vt:lpstr>
      <vt:lpstr> 灾备技术分类与选择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2024-09-05T01:19:14.727</cp:lastPrinted>
  <dcterms:created xsi:type="dcterms:W3CDTF">2024-09-04T17:19:14Z</dcterms:created>
  <dcterms:modified xsi:type="dcterms:W3CDTF">2024-09-04T17:19:17Z</dcterms:modified>
</cp:coreProperties>
</file>