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D235F-CF48-4995-996F-48725F9B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E3473-B513-43AC-ADE9-1E5FC38F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2FCD8-763F-4332-9607-8D4936639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B447F-A2C6-486E-9AD9-87FE64345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68D1F-BD7D-444B-B798-DDF9EBC31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4EB4AB-5902-470C-B981-9746F915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C5F788-FBC9-4B55-B908-266F025E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E6B00-7CAA-4B5D-87E0-9E2F4A489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20F13-75BB-45B7-ACA9-BB7270C9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CB1A6-EA09-4728-A24C-1FE83739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B43F6-2EBD-49B4-AD2C-B314F549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听力部分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笔试部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/>
        </p:nvGrpSpPr>
        <p:grpSpPr>
          <a:xfrm>
            <a:off x="3799993" y="427755"/>
            <a:ext cx="4212591" cy="654685"/>
            <a:chOff x="3548478" y="517525"/>
            <a:chExt cx="4212591" cy="654685"/>
          </a:xfrm>
        </p:grpSpPr>
        <p:pic>
          <p:nvPicPr>
            <p:cNvPr id="12" name="图片 11" descr="摄图网_401445163_夏日海洋横幅（非企业商用）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3" name="圆角矩形 12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/>
            </a:p>
          </p:txBody>
        </p:sp>
        <p:sp>
          <p:nvSpPr>
            <p:cNvPr id="14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笔试部分 </a:t>
              </a:r>
              <a:r>
                <a:rPr lang="en-US" altLang="zh-CN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(70</a:t>
              </a:r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分</a:t>
              </a:r>
              <a:r>
                <a:rPr lang="en-US" altLang="zh-CN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)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听力材料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/>
        </p:nvGrpSpPr>
        <p:grpSpPr>
          <a:xfrm>
            <a:off x="3799993" y="427755"/>
            <a:ext cx="4212591" cy="654685"/>
            <a:chOff x="3548478" y="517525"/>
            <a:chExt cx="4212591" cy="654685"/>
          </a:xfrm>
        </p:grpSpPr>
        <p:pic>
          <p:nvPicPr>
            <p:cNvPr id="10" name="图片 9" descr="摄图网_401445163_夏日海洋横幅（非企业商用）"/>
            <p:cNvPicPr>
              <a:picLocks noChangeAspect="1"/>
            </p:cNvPicPr>
            <p:nvPr/>
          </p:nvPicPr>
          <p:blipFill>
            <a:blip r:embed="rId1"/>
            <a:stretch>
              <a:fillRect/>
            </a:stretch>
          </p:blipFill>
          <p:spPr>
            <a:xfrm>
              <a:off x="3548478" y="517525"/>
              <a:ext cx="1370133" cy="654685"/>
            </a:xfrm>
            <a:prstGeom prst="rect">
              <a:avLst/>
            </a:prstGeom>
          </p:spPr>
        </p:pic>
        <p:sp>
          <p:nvSpPr>
            <p:cNvPr id="11" name="圆角矩形 10"/>
            <p:cNvSpPr/>
            <p:nvPr/>
          </p:nvSpPr>
          <p:spPr>
            <a:xfrm>
              <a:off x="3866053" y="559152"/>
              <a:ext cx="3895015" cy="597164"/>
            </a:xfrm>
            <a:prstGeom prst="roundRect">
              <a:avLst>
                <a:gd name="adj" fmla="val 50000"/>
              </a:avLst>
            </a:prstGeom>
            <a:ln w="6350">
              <a:solidFill>
                <a:srgbClr val="F15444"/>
              </a:solidFill>
              <a:prstDash val="solid"/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900"/>
            </a:p>
          </p:txBody>
        </p:sp>
        <p:sp>
          <p:nvSpPr>
            <p:cNvPr id="12" name="文本框 17"/>
            <p:cNvSpPr txBox="1"/>
            <p:nvPr/>
          </p:nvSpPr>
          <p:spPr>
            <a:xfrm>
              <a:off x="3866053" y="571069"/>
              <a:ext cx="3895016" cy="508635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000" b="1" smtClean="0">
                  <a:solidFill>
                    <a:srgbClr val="F15444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听力材料</a:t>
              </a:r>
              <a:endParaRPr lang="zh-CN" altLang="en-US" sz="3200" b="1" spc="600">
                <a:solidFill>
                  <a:schemeClr val="accent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e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4045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417813" y="2194807"/>
            <a:ext cx="5356374" cy="1581785"/>
          </a:xfrm>
          <a:prstGeom prst="rect">
            <a:avLst/>
          </a:prstGeom>
          <a:noFill/>
          <a:ln>
            <a:noFill/>
          </a:ln>
        </p:spPr>
        <p:txBody>
          <a:bodyPr wrap="non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Unit 1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综合素质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 40</a:t>
            </a:r>
            <a:r>
              <a:rPr lang="zh-CN" altLang="en-US" sz="240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 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047960" y="779641"/>
            <a:ext cx="1020818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选择每组中不同类的单词，将其序号填入题前括号里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1021869" y="960850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8" name="文本框 1"/>
          <p:cNvSpPr txBox="1">
            <a:spLocks noChangeArrowheads="1"/>
          </p:cNvSpPr>
          <p:nvPr/>
        </p:nvSpPr>
        <p:spPr bwMode="auto">
          <a:xfrm>
            <a:off x="1593703" y="2210844"/>
            <a:ext cx="856126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A. shorter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taller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than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A. thin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longest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big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A. shadow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smarter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lower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A. kilogram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metre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become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)5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A. heavier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older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size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3"/>
          <p:cNvSpPr txBox="1"/>
          <p:nvPr/>
        </p:nvSpPr>
        <p:spPr>
          <a:xfrm>
            <a:off x="1868812" y="236578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0" name="文本框 3"/>
          <p:cNvSpPr txBox="1"/>
          <p:nvPr/>
        </p:nvSpPr>
        <p:spPr>
          <a:xfrm>
            <a:off x="1868812" y="3046929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1" name="文本框 3"/>
          <p:cNvSpPr txBox="1"/>
          <p:nvPr/>
        </p:nvSpPr>
        <p:spPr>
          <a:xfrm>
            <a:off x="1889652" y="371833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2" name="文本框 3"/>
          <p:cNvSpPr txBox="1"/>
          <p:nvPr/>
        </p:nvSpPr>
        <p:spPr>
          <a:xfrm>
            <a:off x="1889652" y="4394609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5" name="文本框 3"/>
          <p:cNvSpPr txBox="1"/>
          <p:nvPr/>
        </p:nvSpPr>
        <p:spPr>
          <a:xfrm>
            <a:off x="1869074" y="510898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68225" y="656500"/>
            <a:ext cx="1067561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选择合适的疑问词组填空，将其序号填入题前括号里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</a:t>
            </a:r>
            <a:endParaRPr lang="zh-CN" altLang="en-US" sz="32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93385" y="853129"/>
            <a:ext cx="496884" cy="530915"/>
            <a:chOff x="709497" y="1368342"/>
            <a:chExt cx="496884" cy="530915"/>
          </a:xfrm>
        </p:grpSpPr>
        <p:sp>
          <p:nvSpPr>
            <p:cNvPr id="4" name="圆角矩形 3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5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282846" y="1538385"/>
          <a:ext cx="6550701" cy="1188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50701"/>
              </a:tblGrid>
              <a:tr h="84334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3000" b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A. How old B. How much C. How long</a:t>
                      </a:r>
                      <a:endParaRPr lang="en-US" altLang="zh-CN" sz="3000" b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</a:pPr>
                      <a:r>
                        <a:rPr lang="en-US" altLang="zh-CN" sz="3000" b="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D. How heavy E. How tall</a:t>
                      </a:r>
                      <a:endParaRPr lang="en-US" altLang="zh-CN" sz="3000" b="0" smtClean="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91437" marR="91437" marT="45648" marB="4564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文本框 1"/>
          <p:cNvSpPr txBox="1">
            <a:spLocks noChangeArrowheads="1"/>
          </p:cNvSpPr>
          <p:nvPr/>
        </p:nvSpPr>
        <p:spPr bwMode="auto">
          <a:xfrm>
            <a:off x="1197330" y="2630567"/>
            <a:ext cx="10000322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 is this skirt? —It's 35 yuan.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 are you? —I'm 13 years old.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 are your jeans? —They are 80 centimetres long.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 are you? —I am 180 centimetres.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indent="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)5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 is it? —It's about 35 tons.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3" name="文本框 3"/>
          <p:cNvSpPr txBox="1"/>
          <p:nvPr/>
        </p:nvSpPr>
        <p:spPr>
          <a:xfrm>
            <a:off x="1479067" y="2804824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4" name="文本框 3"/>
          <p:cNvSpPr txBox="1"/>
          <p:nvPr/>
        </p:nvSpPr>
        <p:spPr>
          <a:xfrm>
            <a:off x="1479067" y="3485969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5" name="文本框 3"/>
          <p:cNvSpPr txBox="1"/>
          <p:nvPr/>
        </p:nvSpPr>
        <p:spPr>
          <a:xfrm>
            <a:off x="1499907" y="415737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6" name="文本框 3"/>
          <p:cNvSpPr txBox="1"/>
          <p:nvPr/>
        </p:nvSpPr>
        <p:spPr>
          <a:xfrm>
            <a:off x="1499907" y="4833649"/>
            <a:ext cx="4411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E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7" name="文本框 3"/>
          <p:cNvSpPr txBox="1"/>
          <p:nvPr/>
        </p:nvSpPr>
        <p:spPr>
          <a:xfrm>
            <a:off x="1479329" y="5548024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D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1076914" y="959030"/>
            <a:ext cx="9363043" cy="42934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根据图片及首字母提示写单词，补全句子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)</a:t>
            </a: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3000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1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 The giraffe is the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2. The deer is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b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than the rabbit.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3. The bear is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h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than both of the birds together.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4. The bear is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than the fox.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5. The rabbit's tail is </a:t>
            </a:r>
            <a:r>
              <a:rPr lang="en-US" altLang="zh-CN" sz="3000" u="sng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s  </a:t>
            </a:r>
            <a:r>
              <a:rPr lang="en-US" altLang="zh-CN" sz="3000" u="sng" kern="0" smtClea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           </a:t>
            </a:r>
            <a:r>
              <a:rPr lang="en-US" altLang="zh-CN" sz="3000" kern="0">
                <a:solidFill>
                  <a:srgbClr val="000000"/>
                </a:solidFill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than the fox's tail. </a:t>
            </a:r>
            <a:endParaRPr lang="zh-CN" altLang="zh-CN" sz="3000" kern="100">
              <a:latin typeface="Calibri"/>
              <a:ea typeface="宋体" panose="02010600030101010101" pitchFamily="2" charset="-122"/>
              <a:cs typeface="Times New Roman" panose="02020603050405020304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292647" y="1683755"/>
            <a:ext cx="1040670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allest</a:t>
            </a:r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3430517" y="2366985"/>
            <a:ext cx="1019831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igger</a:t>
            </a:r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3443217" y="3046565"/>
            <a:ext cx="1191352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eavier</a:t>
            </a: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3367017" y="3742495"/>
            <a:ext cx="1418465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tronger</a:t>
            </a:r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4408982" y="4422220"/>
            <a:ext cx="1233030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 err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horter</a:t>
            </a:r>
            <a:endParaRPr lang="zh-CN" altLang="en-US"/>
          </a:p>
        </p:txBody>
      </p:sp>
      <p:grpSp>
        <p:nvGrpSpPr>
          <p:cNvPr id="17" name="组合 16"/>
          <p:cNvGrpSpPr/>
          <p:nvPr/>
        </p:nvGrpSpPr>
        <p:grpSpPr>
          <a:xfrm>
            <a:off x="627604" y="1129945"/>
            <a:ext cx="496884" cy="530915"/>
            <a:chOff x="709497" y="1368342"/>
            <a:chExt cx="496884" cy="530915"/>
          </a:xfrm>
        </p:grpSpPr>
        <p:sp>
          <p:nvSpPr>
            <p:cNvPr id="18" name="圆角矩形 17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9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三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95773" y="1810596"/>
            <a:ext cx="1702076" cy="1373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文本框 1"/>
          <p:cNvSpPr txBox="1">
            <a:spLocks noChangeArrowheads="1"/>
          </p:cNvSpPr>
          <p:nvPr/>
        </p:nvSpPr>
        <p:spPr bwMode="auto">
          <a:xfrm>
            <a:off x="1256908" y="750913"/>
            <a:ext cx="864183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单项选择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</a:t>
            </a:r>
            <a:endParaRPr lang="en-US" altLang="zh-CN" sz="32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796581" y="929983"/>
            <a:ext cx="496884" cy="530915"/>
            <a:chOff x="709497" y="1368342"/>
            <a:chExt cx="496884" cy="530915"/>
          </a:xfrm>
        </p:grpSpPr>
        <p:sp>
          <p:nvSpPr>
            <p:cNvPr id="10" name="圆角矩形 9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1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四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24" name="矩形 23"/>
          <p:cNvSpPr/>
          <p:nvPr/>
        </p:nvSpPr>
        <p:spPr>
          <a:xfrm>
            <a:off x="1256907" y="1368912"/>
            <a:ext cx="8429611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  )1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—Who is ________, John or Mike? —Mike.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99060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A. young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younger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youngest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1502105" y="1400938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711357" y="1507051"/>
            <a:ext cx="8769285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)2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Sally's schoolbag is bigger than ________.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990600" algn="just" defTabSz="977900">
              <a:lnSpc>
                <a:spcPct val="150000"/>
              </a:lnSpc>
              <a:tabLst>
                <a:tab pos="3683000"/>
                <a:tab pos="6642100"/>
              </a:tabLst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A. me 	B. my 	C. mine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711357" y="3112547"/>
            <a:ext cx="8416789" cy="12280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根据句意可知，此处要用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名词性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物主代词，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mine=my schoolbag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01857" y="1543421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193799" y="1250572"/>
            <a:ext cx="9397998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)3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Jack is ________ student in our class.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99060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A. stronger 	B. strongest 	C. the strongest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193799" y="2782675"/>
            <a:ext cx="9601200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in our class”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可知是三者以上的对比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应该用最高级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且最高级前应用定冠词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the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362550" y="1268022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828799" y="1341951"/>
            <a:ext cx="8486743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)4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The little girl is ________ the sun go down.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1079500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A. watches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watch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watching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2010252" y="3136516"/>
            <a:ext cx="7950202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此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句为现在进行时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,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其谓语结构为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: be +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动词</a:t>
            </a:r>
            <a:r>
              <a:rPr lang="en-US" altLang="zh-CN" sz="3000" b="1" err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ing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形式。故选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010252" y="1368882"/>
            <a:ext cx="46198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矩形 18"/>
          <p:cNvSpPr/>
          <p:nvPr/>
        </p:nvSpPr>
        <p:spPr>
          <a:xfrm>
            <a:off x="1711357" y="1418151"/>
            <a:ext cx="8769285" cy="21698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    )5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My hair is getting ________.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99060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A. long 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and long 	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       B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longer and longer 	</a:t>
            </a:r>
            <a:endParaRPr lang="en-US" altLang="zh-CN" sz="3000" smtClean="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marL="990600"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C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taller and taller </a:t>
            </a:r>
            <a:endParaRPr lang="zh-CN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TextBox 11"/>
          <p:cNvSpPr txBox="1">
            <a:spLocks noChangeArrowheads="1"/>
          </p:cNvSpPr>
          <p:nvPr/>
        </p:nvSpPr>
        <p:spPr bwMode="auto">
          <a:xfrm>
            <a:off x="1524001" y="3726337"/>
            <a:ext cx="9143998" cy="129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</a:t>
            </a:r>
            <a:r>
              <a:rPr lang="en-US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“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比较级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+ and +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比较级”意为“越来越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…… 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。此处表示“我的头发越来越长了”。故选 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en-US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883252" y="1430851"/>
            <a:ext cx="441146" cy="71173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590561" y="922567"/>
            <a:ext cx="942720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用所给单词的适当形式填空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(10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</a:t>
            </a:r>
            <a:endParaRPr lang="en-US" altLang="zh-CN" sz="3200" b="1" smtClean="0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130235" y="1118920"/>
            <a:ext cx="496884" cy="530915"/>
            <a:chOff x="709497" y="1368342"/>
            <a:chExt cx="496884" cy="530915"/>
          </a:xfrm>
        </p:grpSpPr>
        <p:sp>
          <p:nvSpPr>
            <p:cNvPr id="4" name="圆角矩形 3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5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五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1590561" y="1637669"/>
            <a:ext cx="9615504" cy="35548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1. I'm 45 __________ 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(kilogram).</a:t>
            </a: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US" altLang="zh-CN" sz="3000" smtClean="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2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Linda's shoes are __________ 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(big)than 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Sarah's.</a:t>
            </a: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3. A mouse is __________ 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(small)than 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 tiger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</a:t>
            </a: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3" name="TextBox 11"/>
          <p:cNvSpPr txBox="1">
            <a:spLocks noChangeArrowheads="1"/>
          </p:cNvSpPr>
          <p:nvPr/>
        </p:nvSpPr>
        <p:spPr bwMode="auto">
          <a:xfrm>
            <a:off x="1590561" y="2591545"/>
            <a:ext cx="9143998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根据数词“</a:t>
            </a:r>
            <a:r>
              <a:rPr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45”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判断名词要用复数形式，故填</a:t>
            </a:r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kilograms</a:t>
            </a:r>
            <a:r>
              <a:rPr lang="zh-CN" altLang="pt-BR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pt-BR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7" name="文本框 3"/>
          <p:cNvSpPr txBox="1"/>
          <p:nvPr/>
        </p:nvSpPr>
        <p:spPr>
          <a:xfrm>
            <a:off x="3212222" y="1753564"/>
            <a:ext cx="183095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kilograms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3"/>
          <p:cNvSpPr txBox="1"/>
          <p:nvPr/>
        </p:nvSpPr>
        <p:spPr>
          <a:xfrm>
            <a:off x="5165283" y="3858158"/>
            <a:ext cx="12330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bigger</a:t>
            </a:r>
            <a:endParaRPr lang="pt-BR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3"/>
          <p:cNvSpPr txBox="1"/>
          <p:nvPr/>
        </p:nvSpPr>
        <p:spPr>
          <a:xfrm>
            <a:off x="4127697" y="4531431"/>
            <a:ext cx="14045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smaller</a:t>
            </a:r>
            <a:endParaRPr lang="pt-BR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7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50915" y="1142994"/>
            <a:ext cx="9615504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4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Who is __________ 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(thin), 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Tom or Jim?</a:t>
            </a: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US" altLang="zh-CN" sz="3000" smtClean="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5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. Who is __________ </a:t>
            </a:r>
            <a:r>
              <a:rPr lang="en-US" altLang="zh-CN" sz="3000" smtClean="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(heavy)than </a:t>
            </a:r>
            <a:r>
              <a:rPr lang="en-US" altLang="zh-CN" sz="3000">
                <a:solidFill>
                  <a:prstClr val="black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you?</a:t>
            </a:r>
            <a:endParaRPr lang="en-US" altLang="zh-CN" sz="3000">
              <a:solidFill>
                <a:prstClr val="black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7" name="TextBox 11"/>
          <p:cNvSpPr txBox="1">
            <a:spLocks noChangeArrowheads="1"/>
          </p:cNvSpPr>
          <p:nvPr/>
        </p:nvSpPr>
        <p:spPr bwMode="auto">
          <a:xfrm>
            <a:off x="1286668" y="2066323"/>
            <a:ext cx="9143998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 smtClean="0">
                <a:solidFill>
                  <a:schemeClr val="accent1"/>
                </a:solidFill>
                <a:latin typeface="黑体" panose="02010609060101010101" charset="-122"/>
                <a:ea typeface="黑体" panose="02010609060101010101" charset="-122"/>
                <a:cs typeface="Adobe 黑体 Std R" panose="020b0400000000000000" pitchFamily="34" charset="-122"/>
              </a:rPr>
              <a:t>点拨：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由句意可知是对</a:t>
            </a:r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Tom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和 </a:t>
            </a:r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Jim </a:t>
            </a:r>
            <a:r>
              <a:rPr lang="zh-CN" altLang="en-US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两人的比较， 故用比较级， </a:t>
            </a:r>
            <a:r>
              <a:rPr lang="zh-CN" altLang="en-US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填</a:t>
            </a:r>
            <a:r>
              <a:rPr lang="pt-BR" altLang="zh-CN" sz="3000" b="1" smtClean="0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thinner</a:t>
            </a:r>
            <a:r>
              <a:rPr lang="zh-CN" altLang="pt-BR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pt-BR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8" name="文本框 3"/>
          <p:cNvSpPr txBox="1"/>
          <p:nvPr/>
        </p:nvSpPr>
        <p:spPr>
          <a:xfrm>
            <a:off x="2834585" y="1289381"/>
            <a:ext cx="14029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thinner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3"/>
          <p:cNvSpPr txBox="1"/>
          <p:nvPr/>
        </p:nvSpPr>
        <p:spPr>
          <a:xfrm>
            <a:off x="2877936" y="3355815"/>
            <a:ext cx="14045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pt-BR" altLang="zh-CN" sz="3000" b="1">
                <a:solidFill>
                  <a:srgbClr val="C0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heavier</a:t>
            </a:r>
            <a:endParaRPr lang="en-US" altLang="zh-CN" sz="3000" b="1">
              <a:solidFill>
                <a:srgbClr val="C00000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1"/>
          <p:cNvSpPr txBox="1">
            <a:spLocks noChangeArrowheads="1"/>
          </p:cNvSpPr>
          <p:nvPr/>
        </p:nvSpPr>
        <p:spPr bwMode="auto">
          <a:xfrm>
            <a:off x="1518522" y="811113"/>
            <a:ext cx="1003889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 algn="just">
              <a:lnSpc>
                <a:spcPct val="150000"/>
              </a:lnSpc>
            </a:pP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新情境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根据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甘罗的个人资料写出相应的问句或答语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。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(8 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分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)</a:t>
            </a:r>
            <a:endParaRPr lang="en-US" altLang="zh-CN" sz="3200" b="1">
              <a:solidFill>
                <a:schemeClr val="accent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021638" y="1007747"/>
            <a:ext cx="496884" cy="530915"/>
            <a:chOff x="709497" y="1368342"/>
            <a:chExt cx="496884" cy="530915"/>
          </a:xfrm>
        </p:grpSpPr>
        <p:sp>
          <p:nvSpPr>
            <p:cNvPr id="5" name="圆角矩形 4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6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zh-CN" altLang="en-US" sz="2850" smtClean="0">
                  <a:solidFill>
                    <a:schemeClr val="bg1"/>
                  </a:solidFill>
                </a:rPr>
                <a:t>六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8" name="矩形 7"/>
          <p:cNvSpPr/>
          <p:nvPr/>
        </p:nvSpPr>
        <p:spPr>
          <a:xfrm>
            <a:off x="1518522" y="4398229"/>
            <a:ext cx="8090173" cy="147732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 —________________________________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  <a:p>
            <a:pPr marL="363855" algn="just">
              <a:lnSpc>
                <a:spcPct val="150000"/>
              </a:lnSpc>
            </a:pPr>
            <a:r>
              <a:rPr lang="en-US" altLang="zh-CN" sz="30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—He is 12 years old</a:t>
            </a:r>
            <a:r>
              <a:rPr lang="en-US" altLang="zh-CN" sz="3000" smtClean="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3000"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3377247" y="1625343"/>
          <a:ext cx="5703253" cy="2690686"/>
        </p:xfrm>
        <a:graphic>
          <a:graphicData uri="http://schemas.openxmlformats.org/drawingml/2006/table">
            <a:tbl>
              <a:tblPr/>
              <a:tblGrid>
                <a:gridCol w="1943903"/>
                <a:gridCol w="3759350"/>
              </a:tblGrid>
              <a:tr h="0">
                <a:tc gridSpan="2"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 err="1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Gan Luo's 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profile(</a:t>
                      </a:r>
                      <a:r>
                        <a:rPr lang="zh-CN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简介</a:t>
                      </a:r>
                      <a:r>
                        <a:rPr lang="en-US" sz="3000" kern="1200" smtClean="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)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5454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endParaRPr lang="en-US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Age: 12 years old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Height: 1.61 m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Weight: 44 kg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20000"/>
                        </a:lnSpc>
                        <a:spcAft>
                          <a:spcPct val="0"/>
                        </a:spcAft>
                      </a:pPr>
                      <a:r>
                        <a:rPr lang="en-US" sz="3000" kern="12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</a:rPr>
                        <a:t>Shoe size: size 40</a:t>
                      </a:r>
                      <a:endParaRPr lang="zh-CN" sz="3000" kern="1200">
                        <a:solidFill>
                          <a:schemeClr val="tx1"/>
                        </a:solidFill>
                        <a:latin typeface="Times New Roman" panose="02020603050405020304" pitchFamily="18" charset="0"/>
                        <a:ea typeface="黑体" panose="02010609060101010101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0731" y="2218525"/>
            <a:ext cx="1439627" cy="1891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矩形 10"/>
          <p:cNvSpPr/>
          <p:nvPr/>
        </p:nvSpPr>
        <p:spPr>
          <a:xfrm>
            <a:off x="2418608" y="4566734"/>
            <a:ext cx="3764172" cy="5539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30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old is Gan Luo? </a:t>
            </a:r>
            <a:endParaRPr kumimoji="1" lang="en-US" altLang="zh-CN" sz="30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https://d.book118.com/428024045035006024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等线 Light</vt:lpstr>
      <vt:lpstr>等线</vt:lpstr>
      <vt:lpstr>黑体</vt:lpstr>
      <vt:lpstr>Times New Roman</vt:lpstr>
      <vt:lpstr>宋体</vt:lpstr>
      <vt:lpstr>Adobe 黑体 Std 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2024-08-31T06:08:46.966</cp:lastPrinted>
  <dcterms:created xsi:type="dcterms:W3CDTF">2024-08-30T22:08:46Z</dcterms:created>
  <dcterms:modified xsi:type="dcterms:W3CDTF">2024-08-30T22:08:49Z</dcterms:modified>
</cp:coreProperties>
</file>