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BFBC-72EB-4FE7-91B5-1A3F33AF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C28C2-C705-4062-BA0E-A9BBC23C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97E74-448C-4229-9185-A5B2AAB0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5F802-2739-4606-A877-FC7C3406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256EB-57F8-409C-B082-D0FFD7DA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70627-EBF2-4090-8DFE-8DFC8833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2B79E-DBCB-4C43-9C10-3B3E2965C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F4C1F-CBA3-401C-9467-FF696E69D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79341-25CE-4DAD-974A-5FECA430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56E35-CDE1-42A7-8736-D0C57891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A622F-C6AC-4D39-ADF9-293997DB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70300" y="1042352"/>
            <a:ext cx="18034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3540" y="1939988"/>
            <a:ext cx="8191500" cy="36099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00011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08924" y="1480820"/>
            <a:ext cx="487680" cy="1282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355600" indent="-342900">
              <a:lnSpc>
                <a:spcPts val="3835"/>
              </a:lnSpc>
              <a:buClr>
                <a:srgbClr val="CC0066"/>
              </a:buClr>
              <a:buSzPct val="70833"/>
              <a:buFont typeface="Wingdings"/>
              <a:buChar char=""/>
              <a:tabLst>
                <a:tab pos="355600"/>
              </a:tabLst>
            </a:pPr>
            <a:r>
              <a:rPr sz="36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站姿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92188" y="1480820"/>
            <a:ext cx="487680" cy="1282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355600" indent="-342900">
              <a:lnSpc>
                <a:spcPts val="3835"/>
              </a:lnSpc>
              <a:buClr>
                <a:srgbClr val="CC0066"/>
              </a:buClr>
              <a:buSzPct val="70833"/>
              <a:buFont typeface="Wingdings"/>
              <a:buChar char=""/>
              <a:tabLst>
                <a:tab pos="355600"/>
              </a:tabLst>
            </a:pPr>
            <a:r>
              <a:rPr sz="36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坐姿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75452" y="1480820"/>
            <a:ext cx="487680" cy="1282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355600" indent="-342900">
              <a:lnSpc>
                <a:spcPts val="3835"/>
              </a:lnSpc>
              <a:buClr>
                <a:srgbClr val="CC0066"/>
              </a:buClr>
              <a:buSzPct val="70833"/>
              <a:buFont typeface="Wingdings"/>
              <a:buChar char=""/>
              <a:tabLst>
                <a:tab pos="355600"/>
              </a:tabLst>
            </a:pPr>
            <a:r>
              <a:rPr sz="3600" b="1" spc="-25">
                <a:solidFill>
                  <a:srgbClr val="0033CC"/>
                </a:solidFill>
                <a:latin typeface="Microsoft JhengHei"/>
                <a:cs typeface="Microsoft JhengHei"/>
              </a:rPr>
              <a:t>行姿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558716" y="1480820"/>
            <a:ext cx="487680" cy="1282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355600" indent="-342900">
              <a:lnSpc>
                <a:spcPts val="3835"/>
              </a:lnSpc>
              <a:buClr>
                <a:srgbClr val="CC0066"/>
              </a:buClr>
              <a:buSzPct val="70833"/>
              <a:buFont typeface="Wingdings"/>
              <a:buChar char=""/>
              <a:tabLst>
                <a:tab pos="355600"/>
              </a:tabLst>
            </a:pPr>
            <a:r>
              <a:rPr sz="3600" b="1" spc="-25">
                <a:solidFill>
                  <a:srgbClr val="0033CC"/>
                </a:solidFill>
                <a:latin typeface="Microsoft JhengHei"/>
                <a:cs typeface="Microsoft JhengHei"/>
              </a:rPr>
              <a:t>手姿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41980" y="1480820"/>
            <a:ext cx="487680" cy="1282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355600" indent="-342900">
              <a:lnSpc>
                <a:spcPts val="3835"/>
              </a:lnSpc>
              <a:buClr>
                <a:srgbClr val="CC0066"/>
              </a:buClr>
              <a:buSzPct val="70833"/>
              <a:buFont typeface="Wingdings"/>
              <a:buChar char=""/>
              <a:tabLst>
                <a:tab pos="355600"/>
              </a:tabLst>
            </a:pPr>
            <a:r>
              <a:rPr sz="3600" b="1" spc="-25">
                <a:solidFill>
                  <a:srgbClr val="0033CC"/>
                </a:solidFill>
                <a:latin typeface="Microsoft JhengHei"/>
                <a:cs typeface="Microsoft JhengHei"/>
              </a:rPr>
              <a:t>蹲姿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790892"/>
            <a:ext cx="8191500" cy="2726690"/>
          </a:xfrm>
          <a:prstGeom prst="rect">
            <a:avLst/>
          </a:prstGeom>
        </p:spPr>
        <p:txBody>
          <a:bodyPr vert="horz" wrap="square" lIns="0" tIns="264160" rIns="0" bIns="0" rtlCol="0">
            <a:spAutoFit/>
          </a:bodyPr>
          <a:lstStyle/>
          <a:p>
            <a:pPr marL="344170" algn="ctr">
              <a:lnSpc>
                <a:spcPct val="100000"/>
              </a:lnSpc>
              <a:spcBef>
                <a:spcPts val="2080"/>
              </a:spcBef>
            </a:pPr>
            <a:r>
              <a:rPr sz="2800" b="1" spc="-25">
                <a:solidFill>
                  <a:srgbClr val="007572"/>
                </a:solidFill>
                <a:latin typeface="Microsoft JhengHei"/>
                <a:cs typeface="Microsoft JhengHei"/>
              </a:rPr>
              <a:t>站姿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 algn="just">
              <a:lnSpc>
                <a:spcPct val="100000"/>
              </a:lnSpc>
              <a:spcBef>
                <a:spcPts val="198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站姿是生活静力态造型的动作，优美、典雅的站姿是发展人的不同质感美、动态美的起点和基础，能衬托一个人美好的气质和风度。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50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站如松</a:t>
            </a:r>
            <a:r>
              <a:rPr sz="2800" b="1" spc="-50">
                <a:solidFill>
                  <a:srgbClr val="0033CC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149600" y="3263900"/>
            <a:ext cx="5994400" cy="3594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规范的站姿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50096"/>
            <a:ext cx="8433435" cy="32258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34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站正，身体重心放在两脚中间，不要偏左或偏右；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胸部要挺，腹部自然地略微收缩；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腰直，肩平；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双臂自然下垂，手指自然弯曲；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两眼平视，嘴微闭，面带笑容，双肩舒展。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ts val="3170"/>
              </a:lnSpc>
              <a:spcBef>
                <a:spcPts val="45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女性站立时，脚跟相靠，脚尖分开约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45°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，呈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“</a:t>
            </a:r>
            <a:r>
              <a:rPr sz="2800" b="1" spc="-1400">
                <a:solidFill>
                  <a:srgbClr val="0033CC"/>
                </a:solidFill>
                <a:latin typeface="Arial"/>
                <a:cs typeface="Arial"/>
              </a:rPr>
              <a:t>V</a:t>
            </a:r>
            <a:r>
              <a:rPr sz="2800" b="1" spc="-700">
                <a:solidFill>
                  <a:srgbClr val="0033CC"/>
                </a:solidFill>
                <a:latin typeface="Arial"/>
                <a:cs typeface="Arial"/>
              </a:rPr>
              <a:t>””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型；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男性站立时，双脚可略为分开，但不能超过肩宽。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8100" y="104235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5">
                <a:latin typeface="宋体"/>
                <a:cs typeface="宋体"/>
              </a:rPr>
              <a:t>动作要领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39988"/>
            <a:ext cx="4279900" cy="207391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立正站直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双肩齐平，两臂自然下垂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立腰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向上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39" y="811827"/>
            <a:ext cx="5445760" cy="5372100"/>
          </a:xfrm>
          <a:prstGeom prst="rect">
            <a:avLst/>
          </a:prstGeom>
        </p:spPr>
        <p:txBody>
          <a:bodyPr vert="horz" wrap="square" lIns="0" tIns="243204" rIns="0" bIns="0" rtlCol="0">
            <a:spAutoFit/>
          </a:bodyPr>
          <a:lstStyle/>
          <a:p>
            <a:pPr marL="2943860">
              <a:lnSpc>
                <a:spcPct val="100000"/>
              </a:lnSpc>
              <a:spcBef>
                <a:spcPts val="1914"/>
              </a:spcBef>
            </a:pPr>
            <a:r>
              <a:rPr sz="2800" b="1" spc="-10">
                <a:solidFill>
                  <a:srgbClr val="007572"/>
                </a:solidFill>
                <a:latin typeface="Microsoft JhengHei"/>
                <a:cs typeface="Microsoft JhengHei"/>
              </a:rPr>
              <a:t>男士的正确站姿</a:t>
            </a:r>
            <a:endParaRPr sz="2800">
              <a:latin typeface="Microsoft JhengHei"/>
              <a:cs typeface="Microsoft JhengHei"/>
            </a:endParaRPr>
          </a:p>
          <a:p>
            <a:pPr marL="355600" marR="1572260" indent="-342900">
              <a:lnSpc>
                <a:spcPct val="100000"/>
              </a:lnSpc>
              <a:spcBef>
                <a:spcPts val="1814"/>
              </a:spcBef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1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，肩部平衡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两臂自然下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垂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腹部收紧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挺胸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抬 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头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不弯腰或垂头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,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不要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  <a:spcBef>
                <a:spcPts val="165"/>
              </a:spcBef>
            </a:pP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有萎靡和颓丧的样子 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355600" marR="1526540" indent="-342900">
              <a:lnSpc>
                <a:spcPct val="101200"/>
              </a:lnSpc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2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，正规场合下，双腿并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拢，脚尖呈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30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度至</a:t>
            </a:r>
            <a:r>
              <a:rPr sz="2800" b="1" spc="-25">
                <a:solidFill>
                  <a:srgbClr val="0033CC"/>
                </a:solidFill>
                <a:latin typeface="Arial"/>
                <a:cs typeface="Arial"/>
              </a:rPr>
              <a:t>45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度的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“V”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字形。男士可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以分开两脚但要比肩略</a:t>
            </a: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略窄。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495800" y="1676400"/>
            <a:ext cx="4645025" cy="4762500"/>
            <a:chOff x="4495800" y="1676400"/>
            <a:chExt cx="4645025" cy="47625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969000" y="1676400"/>
              <a:ext cx="3171825" cy="47625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95800" y="1828800"/>
              <a:ext cx="2057400" cy="45720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39" y="522668"/>
            <a:ext cx="5067935" cy="4390390"/>
          </a:xfrm>
          <a:prstGeom prst="rect">
            <a:avLst/>
          </a:prstGeom>
        </p:spPr>
        <p:txBody>
          <a:bodyPr vert="horz" wrap="square" lIns="0" tIns="189230" rIns="0" bIns="0" rtlCol="0">
            <a:spAutoFit/>
          </a:bodyPr>
          <a:lstStyle/>
          <a:p>
            <a:pPr marL="2566035">
              <a:lnSpc>
                <a:spcPct val="100000"/>
              </a:lnSpc>
              <a:spcBef>
                <a:spcPts val="1490"/>
              </a:spcBef>
            </a:pPr>
            <a:r>
              <a:rPr sz="2800" b="1" spc="-10">
                <a:solidFill>
                  <a:srgbClr val="007572"/>
                </a:solidFill>
                <a:latin typeface="Microsoft JhengHei"/>
                <a:cs typeface="Microsoft JhengHei"/>
              </a:rPr>
              <a:t>女士正确的站姿</a:t>
            </a:r>
            <a:endParaRPr sz="2800">
              <a:latin typeface="Microsoft JhengHei"/>
              <a:cs typeface="Microsoft JhengHei"/>
            </a:endParaRPr>
          </a:p>
          <a:p>
            <a:pPr marL="355600" marR="2215515" indent="-342900">
              <a:lnSpc>
                <a:spcPct val="100000"/>
              </a:lnSpc>
              <a:spcBef>
                <a:spcPts val="139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脚：脚掌分开呈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30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度至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45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度的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“v”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字型，或呈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丁字步。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腿：双腿并拢。</a:t>
            </a:r>
            <a:endParaRPr sz="2800">
              <a:latin typeface="Microsoft JhengHei"/>
              <a:cs typeface="Microsoft JhengHei"/>
            </a:endParaRPr>
          </a:p>
          <a:p>
            <a:pPr marL="355600" marR="1859914" indent="-342900" algn="just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手：自然下垂，或或两手合握于腹前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前。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0" y="1371600"/>
            <a:ext cx="4724400" cy="4876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92500" y="104235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不同场合站姿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92768"/>
            <a:ext cx="8547100" cy="292735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4965" marR="360680" indent="-342900">
              <a:lnSpc>
                <a:spcPts val="2870"/>
              </a:lnSpc>
              <a:spcBef>
                <a:spcPts val="60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当在穿礼服或旗袍时，最好不要双脚并列，要让两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脚之间前后距离</a:t>
            </a: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5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公分，以其中一只脚为重心。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CC0066"/>
              </a:buClr>
              <a:buFont typeface="Wingdings"/>
              <a:buChar char=""/>
            </a:pPr>
            <a:endParaRPr sz="245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ts val="3020"/>
              </a:lnSpc>
              <a:spcBef>
                <a:spcPts val="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当与外宾交谈时，要面向对方站立，且保持一定的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距离，太远或过近都是不礼貌的。站立的姿势要正，可以稍弯腰，但切忌身体歪斜，两腿分开的距离过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大，或倚墙靠柱、手扶椅背等不雅与失礼的姿态。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避免的站姿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50096"/>
            <a:ext cx="7480300" cy="331152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34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站立时一肩高一肩低，颈部收缩。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站立时身体歪斜。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站立时弯腰驼背，收胸，挺腹，撅臀。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两腿分开超过肩宽。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站成内八字形。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独脚式，蹬踩式。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双手抱胸或抱于脑后，手扶下巴，插入衣袋。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92500" y="104235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站姿训练方法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42987"/>
            <a:ext cx="8369300" cy="379793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4965" marR="5080" indent="-342900">
              <a:lnSpc>
                <a:spcPts val="2820"/>
              </a:lnSpc>
              <a:spcBef>
                <a:spcPts val="64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(1)</a:t>
            </a:r>
            <a:r>
              <a:rPr sz="2800" b="1" spc="-14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五点靠墙：背墙站立，脚跟、小腿、臀部、双肩和头部靠着墙壁，以训练整个身体的控制能力。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ts val="2820"/>
              </a:lnSpc>
              <a:spcBef>
                <a:spcPts val="409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(2)</a:t>
            </a:r>
            <a:r>
              <a:rPr sz="2800" b="1" spc="-14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双腿夹纸：站立者在两大腿间夹上一张纸，保持纸不松、不掉，以训练腿部的控制能力。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82000"/>
              </a:lnSpc>
              <a:spcBef>
                <a:spcPts val="4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(3)</a:t>
            </a:r>
            <a:r>
              <a:rPr sz="2800" b="1" spc="-14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头上顶书：站立者按要领站好后，在头上顶一本书，努力保持书在头上的稳定性，以训练头部的控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制能力。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82000"/>
              </a:lnSpc>
              <a:spcBef>
                <a:spcPts val="4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(4)</a:t>
            </a:r>
            <a:r>
              <a:rPr sz="2800" b="1" spc="-140">
                <a:solidFill>
                  <a:srgbClr val="0033CC"/>
                </a:solidFill>
                <a:latin typeface="Arial"/>
                <a:cs typeface="Arial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效果检测：轻松地摆动身体后，瞬间以标准站姿站立，若姿势不够标准，则应加强练习，直至无误</a:t>
            </a: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为止。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1990" y="867092"/>
            <a:ext cx="8547100" cy="257429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3533775">
              <a:lnSpc>
                <a:spcPct val="100000"/>
              </a:lnSpc>
              <a:spcBef>
                <a:spcPts val="1480"/>
              </a:spcBef>
            </a:pPr>
            <a:r>
              <a:rPr sz="2800" b="1" spc="-25">
                <a:solidFill>
                  <a:srgbClr val="007572"/>
                </a:solidFill>
                <a:latin typeface="Microsoft JhengHei"/>
                <a:cs typeface="Microsoft JhengHei"/>
              </a:rPr>
              <a:t>坐姿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spcBef>
                <a:spcPts val="138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得体的坐姿是一种静态美。动态美扣人心弦，静态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美则使人怦然心动。得体的坐姿给人以文雅、稳重、自然大方的美感 。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坐如钟</a:t>
            </a:r>
            <a:r>
              <a:rPr sz="2800" b="1" spc="-50">
                <a:solidFill>
                  <a:srgbClr val="0033CC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7875" y="104235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入座、起座要领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8044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就坐前，先于座位前以正确、优雅的姿势站好，右脚后退一点，以小腿确认座椅的位置。</a:t>
            </a:r>
          </a:p>
          <a:p>
            <a:pPr marL="354965" marR="508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女士着裙装入座时，应先将裙摆向前收拢，缓缓坐</a:t>
            </a:r>
            <a:r>
              <a:rPr spc="-25"/>
              <a:t>下。</a:t>
            </a: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就座时，从座椅的左侧就座，以显礼貌。</a:t>
            </a: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起座时，应从椅子的左侧离去。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规范的坐姿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头部端正，双肩平正放松。</a:t>
            </a: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上身直挺，双膝并拢，男士双膝可略微分开。</a:t>
            </a: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双脚自然垂地，双臂自然放在腿上，掌心向下。</a:t>
            </a: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面带笑容，双目平视，嘴唇微闭，微收颔。</a:t>
            </a:r>
          </a:p>
          <a:p>
            <a:pPr marL="354965" marR="508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入座后，通常只坐椅子的三分之二，一般不宜坐满或靠背，上体与桌子应保持一个拳头的距离。</a:t>
            </a: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注意两脚尖不能向上翘。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8100" y="104235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男士坐姿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892300"/>
            <a:ext cx="9144000" cy="49609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4700" y="104235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男士正确的坐姿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71067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双脚平踏于地，双膝可并拢，或略微分开不超过肩宽，双手分置左右两个膝盖上。</a:t>
            </a:r>
          </a:p>
          <a:p>
            <a:pPr marL="354965" marR="508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pc="-5"/>
              <a:t>男士双腿交叉重叠时，注意上面的腿向回收，脚尖向下，双手可合握于腹前。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51275" y="104235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女士坐姿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057400"/>
            <a:ext cx="3143250" cy="455295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200400" y="2133600"/>
            <a:ext cx="5943600" cy="4495800"/>
            <a:chOff x="3200400" y="2133600"/>
            <a:chExt cx="5943600" cy="4495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00400" y="2133600"/>
              <a:ext cx="3067050" cy="44862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248400" y="2286000"/>
              <a:ext cx="2895600" cy="43434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4700" y="104235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女士正确的坐姿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39988"/>
            <a:ext cx="3581400" cy="258572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一般坐姿：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腰部挺直，膝部靠紧，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两小腿垂直于地面，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双手交叉于腹前，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或叠放于同一膝上。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502400" y="838200"/>
            <a:ext cx="2641600" cy="6019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4700" y="104235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女士的正确坐姿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1939988"/>
            <a:ext cx="46482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前后式坐姿：</a:t>
            </a:r>
            <a:endParaRPr sz="2800">
              <a:latin typeface="Microsoft JhengHei"/>
              <a:cs typeface="Microsoft JhengHei"/>
            </a:endParaRPr>
          </a:p>
          <a:p>
            <a:pPr marL="12700" marR="716280">
              <a:lnSpc>
                <a:spcPct val="120000"/>
              </a:lnSpc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两膝并拢，全脚着地，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右腿屈回，用脚掌着地，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大腿紧靠，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两腿前后基本在同一条线上。双手叠放置于左腿或右腿上。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0" y="1524000"/>
            <a:ext cx="3683000" cy="533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https://d.book118.com/428030001116006025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Microsoft JhengHei</vt:lpstr>
      <vt:lpstr>Wingdings</vt:lpstr>
      <vt:lpstr>宋体</vt:lpstr>
      <vt:lpstr>Office Theme</vt:lpstr>
      <vt:lpstr>PowerPoint Presentation</vt:lpstr>
      <vt:lpstr>PowerPoint Presentation</vt:lpstr>
      <vt:lpstr>PowerPoint Presentation</vt:lpstr>
      <vt:lpstr>规范的站姿</vt:lpstr>
      <vt:lpstr>动作要领</vt:lpstr>
      <vt:lpstr>PowerPoint Presentation</vt:lpstr>
      <vt:lpstr>PowerPoint Presentation</vt:lpstr>
      <vt:lpstr>不同场合站姿</vt:lpstr>
      <vt:lpstr>避免的站姿</vt:lpstr>
      <vt:lpstr>站姿训练方法</vt:lpstr>
      <vt:lpstr>PowerPoint Presentation</vt:lpstr>
      <vt:lpstr>入座、起座要领</vt:lpstr>
      <vt:lpstr>规范的坐姿</vt:lpstr>
      <vt:lpstr>男士坐姿</vt:lpstr>
      <vt:lpstr>男士正确的坐姿</vt:lpstr>
      <vt:lpstr>女士坐姿</vt:lpstr>
      <vt:lpstr>女士正确的坐姿</vt:lpstr>
      <vt:lpstr>女士的正确坐姿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2024-09-02T12:56:13.173</cp:lastPrinted>
  <dcterms:created xsi:type="dcterms:W3CDTF">2024-09-02T04:56:13Z</dcterms:created>
  <dcterms:modified xsi:type="dcterms:W3CDTF">2024-09-02T04:56:14Z</dcterms:modified>
</cp:coreProperties>
</file>