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BFC72-E715-404C-A751-F79A03982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59DE8-66A8-45D8-84EB-DCCD49374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881BE-4361-4DCA-84A1-099742DCC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B23C4-0C92-4477-B7C6-B619A86E4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C4D960-C3E4-4E8B-9A0E-45B81E4D5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596986-236B-4B65-9CB2-12445AF49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2078C9-7EE4-4E69-B6F8-5814E64C6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21E127-F22A-4A21-BE73-7E6E320D6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C0D692-5940-43CB-95F7-AA7EE649F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29A14-DFE4-48D3-BEC9-0E5162CD4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C04D8-EBCE-402B-869E-287B6A53D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3006405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肾功能衰竭个案护理PPT\n## 1.肾功能衰竭的基本概念与病因\n### 1.1肾功能衰竭的定义与分类\n### 1.2肾功能衰竭的病因分析\n### 1.3肾功能衰竭的发病机制\n## 2.肾功能衰竭的临床表现与诊断\n### 2.1肾功能衰竭的临床表现\n### 2.2肾功能衰竭的实验室检查\n### 2.3肾功能衰竭的诊断与鉴别诊断\n## 3.肾功能衰竭的治疗方法\n### 3.1药物治疗与透析治疗\n### 3.2肾移植与肾替代治疗\n### 3.3肾功能衰竭的康复治疗\n## 4.肾功能衰竭的个案护理案例分析\n### 4.1个案护理案例介绍\n### 4.2个案护理案例分析\n### 4.3个案护理的启示与借鉴\n## 5.肾功能衰竭的预防与护理措施\n### 5.1肾功能衰竭的预防策略\n### 5.2肾功能衰竭的护理措施\n### 5.3肾功能衰竭的家庭护理指导\n## 6.肾功能衰竭患者的生活质量与心理护理\n### 6.1肾功能衰竭患者的生活质量评估\n### 6.2肾功能衰竭患者的心理问题与干预\n### 6.3肾功能衰竭患者的心理护理实践\n## 7.肾功能衰竭护理的发展趋势与挑战\n### 7.1肾功能衰竭护理的研究进展\n### 7.2肾功能衰竭护理的实践创新\n### 7.3肾功能衰竭护理的未来挑战与机遇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肾功能衰竭个案护理PPT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肾功能衰竭的基本概念与病因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肾功能衰竭是指肾脏不能维持正常的生理功能</a:t>
                </a:r>
                <a:endParaRPr/>
              </a:p>
            </p:txBody>
          </p:sp>
          <p:sp>
            <p:nvSpPr>
              <p:cNvPr id="2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肾脏的排泄功能受损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肾脏的内分泌功能受损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肾脏的调节功能受损</a:t>
                </a:r>
                <a:endParaRPr/>
              </a:p>
            </p:txBody>
          </p:sp>
          <p:sp>
            <p:nvSpPr>
              <p:cNvPr id="2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肾功能衰竭的分类</a:t>
                </a:r>
                <a:endParaRPr/>
              </a:p>
            </p:txBody>
          </p:sp>
          <p:sp>
            <p:nvSpPr>
              <p:cNvPr id="2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急性肾功能衰竭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慢性肾功能衰竭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肾功能不全</a:t>
                </a:r>
                <a:endParaRPr/>
              </a:p>
            </p:txBody>
          </p:sp>
          <p:sp>
            <p:nvSpPr>
              <p:cNvPr id="2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肾功能衰竭的定义与分类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8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肾脏本身的疾病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肾小球肾炎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肾小管间质病变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肾血管病变</a:t>
                </a:r>
                <a:endParaRPr/>
              </a:p>
            </p:txBody>
          </p:sp>
          <p:sp>
            <p:nvSpPr>
              <p:cNvPr id="28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肾脏以外的疾病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糖尿病患者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自身免疫性疾病患者</a:t>
                </a:r>
                <a:endParaRPr/>
              </a:p>
            </p:txBody>
          </p:sp>
          <p:sp>
            <p:nvSpPr>
              <p:cNvPr id="29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肾脏的损伤因素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药物性肾损伤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缺血性肾损伤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感染性肾损伤</a:t>
                </a:r>
                <a:endParaRPr/>
              </a:p>
            </p:txBody>
          </p:sp>
          <p:sp>
            <p:nvSpPr>
              <p:cNvPr id="29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肾功能衰竭的病因分析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0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肾脏血流动力学改变</a:t>
                </a:r>
                <a:endParaRPr/>
              </a:p>
            </p:txBody>
          </p:sp>
          <p:sp>
            <p:nvSpPr>
              <p:cNvPr id="30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肾血流量减少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肾血管阻力增加</a:t>
                </a:r>
                <a:endParaRPr/>
              </a:p>
            </p:txBody>
          </p:sp>
        </p:grpSp>
        <p:grpSp>
          <p:nvGrpSpPr>
            <p:cNvPr id="30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0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肾脏炎症反应</a:t>
                </a:r>
                <a:endParaRPr/>
              </a:p>
            </p:txBody>
          </p:sp>
          <p:sp>
            <p:nvSpPr>
              <p:cNvPr id="30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炎症细胞的浸润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炎症介质的释放</a:t>
                </a:r>
                <a:endParaRPr/>
              </a:p>
            </p:txBody>
          </p:sp>
        </p:grpSp>
        <p:grpSp>
          <p:nvGrpSpPr>
            <p:cNvPr id="30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0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肾脏细胞损伤与凋亡</a:t>
                </a:r>
                <a:endParaRPr/>
              </a:p>
            </p:txBody>
          </p:sp>
          <p:sp>
            <p:nvSpPr>
              <p:cNvPr id="30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肾脏细胞的缺血性损伤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肾脏细胞的炎症性损伤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肾脏细胞的凋亡</a:t>
                </a:r>
                <a:endParaRPr/>
              </a:p>
            </p:txBody>
          </p:sp>
        </p:grpSp>
      </p:grpSp>
      <p:pic>
        <p:nvPicPr>
          <p:cNvPr id="31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肾功能衰竭的发病机制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1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肾功能衰竭的临床表现与诊断</a:t>
            </a:r>
            <a:endParaRPr/>
          </a:p>
        </p:txBody>
      </p:sp>
      <p:sp>
        <p:nvSpPr>
          <p:cNvPr id="31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320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3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2382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眼睑水肿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下肢水肿</a:t>
                </a:r>
                <a:endParaRPr/>
              </a:p>
            </p:txBody>
          </p:sp>
          <p:sp>
            <p:nvSpPr>
              <p:cNvPr id="3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水肿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23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3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尿量改变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964081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尿量减少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夜尿增多</a:t>
                </a:r>
                <a:endParaRPr/>
              </a:p>
            </p:txBody>
          </p:sp>
        </p:grpSp>
        <p:grpSp>
          <p:nvGrpSpPr>
            <p:cNvPr id="326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3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00434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贫血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出血倾向</a:t>
                </a:r>
                <a:endParaRPr/>
              </a:p>
            </p:txBody>
          </p:sp>
          <p:sp>
            <p:nvSpPr>
              <p:cNvPr id="3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血液系统表现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29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3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04460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食欲减退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恶心呕吐</a:t>
                </a:r>
                <a:endParaRPr/>
              </a:p>
            </p:txBody>
          </p:sp>
          <p:sp>
            <p:nvSpPr>
              <p:cNvPr id="3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消化系统表现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32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3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84862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胸闷</a:t>
                </a:r>
                <a:endParaRPr/>
              </a:p>
            </p:txBody>
          </p:sp>
          <p:sp>
            <p:nvSpPr>
              <p:cNvPr id="3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心血管系统表现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肾功能衰竭的临床表现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3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3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4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尿液检查</a:t>
                </a:r>
                <a:endParaRPr/>
              </a:p>
            </p:txBody>
          </p:sp>
          <p:sp>
            <p:nvSpPr>
              <p:cNvPr id="34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尿蛋白定性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尿红细胞计数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尿白细胞计数</a:t>
                </a:r>
                <a:endParaRPr/>
              </a:p>
            </p:txBody>
          </p:sp>
        </p:grpSp>
        <p:grpSp>
          <p:nvGrpSpPr>
            <p:cNvPr id="34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4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</a:t>
                </a:r>
                <a:endParaRPr/>
              </a:p>
            </p:txBody>
          </p:sp>
          <p:sp>
            <p:nvSpPr>
              <p:cNvPr id="34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血肌酐测定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血尿素氮测定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血钙磷测定</a:t>
                </a:r>
                <a:endParaRPr/>
              </a:p>
            </p:txBody>
          </p:sp>
        </p:grpSp>
        <p:grpSp>
          <p:nvGrpSpPr>
            <p:cNvPr id="34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4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肾脏影像学检查</a:t>
                </a:r>
                <a:endParaRPr/>
              </a:p>
            </p:txBody>
          </p:sp>
          <p:sp>
            <p:nvSpPr>
              <p:cNvPr id="34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肾脏B超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肾脏CT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肾脏MRI</a:t>
                </a:r>
                <a:endParaRPr/>
              </a:p>
            </p:txBody>
          </p:sp>
        </p:grpSp>
      </p:grpSp>
      <p:sp>
        <p:nvSpPr>
          <p:cNvPr id="3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肾功能衰竭的实验室检查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肾功能衰竭的诊断与鉴别诊断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肾脏损害的表现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肾功能检查异常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排除其他肾脏疾病</a:t>
                </a:r>
                <a:endParaRPr/>
              </a:p>
            </p:txBody>
          </p:sp>
          <p:pic>
            <p:nvPicPr>
              <p:cNvPr id="3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鉴别诊断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急性肾小球肾炎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慢性肾小球肾炎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肾功能不全</a:t>
                </a:r>
                <a:endParaRPr/>
              </a:p>
            </p:txBody>
          </p:sp>
          <p:pic>
            <p:nvPicPr>
              <p:cNvPr id="3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肾功能衰竭的治疗方法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利尿剂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降压药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消炎镇痛药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透析治疗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血液透析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腹膜透析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药物治疗与透析治疗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肾移植与肾替代治疗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肾移植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供肾选择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移植手术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术后免疫抑制治疗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肾替代治疗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血液透析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腹膜透析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肾移植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4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低蛋白饮食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低磷饮食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低盐饮食</a:t>
                </a:r>
                <a:endParaRPr/>
              </a:p>
            </p:txBody>
          </p:sp>
          <p:sp>
            <p:nvSpPr>
              <p:cNvPr id="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饮食治疗</a:t>
                </a:r>
                <a:endParaRPr/>
              </a:p>
            </p:txBody>
          </p:sp>
        </p:grpSp>
        <p:grpSp>
          <p:nvGrpSpPr>
            <p:cNvPr id="4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适当的运动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避免剧烈运动</a:t>
                </a:r>
                <a:endParaRPr/>
              </a:p>
            </p:txBody>
          </p:sp>
          <p:sp>
            <p:nvSpPr>
              <p:cNvPr id="4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运动治疗</a:t>
                </a:r>
                <a:endParaRPr/>
              </a:p>
            </p:txBody>
          </p:sp>
        </p:grpSp>
        <p:grpSp>
          <p:nvGrpSpPr>
            <p:cNvPr id="5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心理疏导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</a:t>
                </a:r>
                <a:endParaRPr/>
              </a:p>
            </p:txBody>
          </p:sp>
          <p:sp>
            <p:nvSpPr>
              <p:cNvPr id="5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心理治疗</a:t>
                </a:r>
                <a:endParaRPr/>
              </a:p>
            </p:txBody>
          </p:sp>
        </p:grpSp>
      </p:grpSp>
      <p:pic>
        <p:nvPicPr>
          <p:cNvPr id="5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5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肾功能衰竭的康复治疗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肾功能衰竭的个案护理案例分析</a:t>
            </a:r>
            <a:endParaRPr/>
          </a:p>
        </p:txBody>
      </p:sp>
      <p:sp>
        <p:nvSpPr>
          <p:cNvPr id="6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个案护理案例介绍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患者基本信息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诊断</a:t>
                </a:r>
                <a:endParaRPr/>
              </a:p>
            </p:txBody>
          </p:sp>
          <p:pic>
            <p:nvPicPr>
              <p:cNvPr id="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病例特点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病情进展快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合并症多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治疗难度大</a:t>
                </a:r>
                <a:endParaRPr/>
              </a:p>
            </p:txBody>
          </p:sp>
          <p:pic>
            <p:nvPicPr>
              <p:cNvPr id="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https://d.book118.com/428030064053006040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肾功能衰竭个案护理PPT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2024-09-18T19:42:26.087</cp:lastPrinted>
  <dcterms:created xsi:type="dcterms:W3CDTF">2024-09-18T11:42:26Z</dcterms:created>
  <dcterms:modified xsi:type="dcterms:W3CDTF">2024-09-18T11:42:28Z</dcterms:modified>
</cp:coreProperties>
</file>