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8A461C-A340-4F9D-AC08-A4B7624DB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9AB559-259E-47D9-9C84-BC32C7214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5545B1-7417-4A15-B67D-CDCDA0618A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33CA93-7586-4F25-95C4-8F3FAE882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D9166C-507A-4885-80F1-3831646F4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5E85A2-A516-408C-BB4B-B212411CB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0510B2-698E-403D-8783-B8392AB939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7EB445-EB0A-4736-A649-FFA6BB78D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FA95FE-E6AA-41DE-9B49-F465EF5FF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869732-A9A6-4B97-A407-701356701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27AB2F-257E-4A1C-AD29-6D70828F4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03200403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胫骨平台骨折的诊断和治疗通用课件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骨折分型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康复与预后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并发症与处理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22958" b="229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了解患者受伤情况、疼痛部位和程度、是否伴随其他症状等信息。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医生会询问患者受伤时的状况，如受伤原因、力度、方向等，以及疼痛的部位和程度，是否伴随肿胀、淤血、活动受限等症状。这些信息有助于医生初步判断是否存在骨折。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病史采集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通过触诊、观察和关节活动度检查等方法，初步判断是否存在骨折。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医生会观察患者疼痛部位的皮肤是否出现淤血、肿胀等症状，并进行触诊，检查是否有骨擦感或异常活动。同时，医生还会检查患者关节的活动度，判断是否因疼痛而受限。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物理检查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3171" r="317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通过X线、CT或MRI等影像学检查，准确诊断骨折的类型和程度。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准确诊断骨折，医生通常需要进行X线检查，以了解骨骼的基本情况。对于复杂骨折或需要更精确诊断的情况，医生可能会建议进行CT或MRI检查。这些检查可以提供更详细的骨骼结构和周围软组织的图像，有助于医生制定更准确的治疗方案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影像学检查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骨折分型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Schatzker II型：骨折涉及胫骨外侧平台和髁间骨折。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Schatzker IV型：双髁骨折，伴有干骺端分离。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Schatzker VI型：三踝骨折。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Schatzker I型：骨折涉及胫骨内侧平台，无髁间骨折。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Schatzker III型：双髁骨折，无干骺端分离。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Schatzker V型：胫骨平台和骨干分离的骨折。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Schatzker分型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588"/>
            <a:ext cx="6710363" cy="684053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 amt="38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354794" y="1266825"/>
            <a:ext cx="333375" cy="333375"/>
            <a:chOff x="6354794" y="1266825"/>
            <a:chExt cx="333375" cy="333375"/>
          </a:xfrm>
        </p:grpSpPr>
        <p:sp>
          <p:nvSpPr>
            <p:cNvPr id="5" name="AutoShape 5"/>
            <p:cNvSpPr/>
            <p:nvPr/>
          </p:nvSpPr>
          <p:spPr>
            <a:xfrm>
              <a:off x="6354794" y="1266825"/>
              <a:ext cx="333375" cy="333375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5802344" y="2579656"/>
            <a:ext cx="333375" cy="333375"/>
            <a:chOff x="5802344" y="2579656"/>
            <a:chExt cx="333375" cy="333375"/>
          </a:xfrm>
        </p:grpSpPr>
        <p:sp>
          <p:nvSpPr>
            <p:cNvPr id="7" name="AutoShape 7"/>
            <p:cNvSpPr/>
            <p:nvPr/>
          </p:nvSpPr>
          <p:spPr>
            <a:xfrm>
              <a:off x="5802344" y="2579656"/>
              <a:ext cx="333375" cy="333375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2</a:t>
              </a:r>
              <a:endParaRPr lang="en-US" sz="1100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480018" y="3830669"/>
            <a:ext cx="333375" cy="333375"/>
            <a:chOff x="5480018" y="3830669"/>
            <a:chExt cx="333375" cy="333375"/>
          </a:xfrm>
        </p:grpSpPr>
        <p:sp>
          <p:nvSpPr>
            <p:cNvPr id="9" name="AutoShape 9"/>
            <p:cNvSpPr/>
            <p:nvPr/>
          </p:nvSpPr>
          <p:spPr>
            <a:xfrm>
              <a:off x="5480018" y="3830669"/>
              <a:ext cx="333375" cy="333375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3</a:t>
              </a:r>
              <a:endParaRPr lang="en-US" sz="1100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3711607" y="5068919"/>
            <a:ext cx="333375" cy="333375"/>
            <a:chOff x="3711607" y="5068919"/>
            <a:chExt cx="333375" cy="333375"/>
          </a:xfrm>
        </p:grpSpPr>
        <p:sp>
          <p:nvSpPr>
            <p:cNvPr id="11" name="AutoShape 11"/>
            <p:cNvSpPr/>
            <p:nvPr/>
          </p:nvSpPr>
          <p:spPr>
            <a:xfrm>
              <a:off x="3711607" y="5068919"/>
              <a:ext cx="333375" cy="333375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4</a:t>
              </a:r>
              <a:endParaRPr lang="en-US" sz="1100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AO/OTA分型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539110" y="1519335"/>
            <a:ext cx="3718897" cy="1909665"/>
            <a:chOff x="539110" y="1519335"/>
            <a:chExt cx="3718897" cy="1909665"/>
          </a:xfrm>
        </p:grpSpPr>
        <p:sp>
          <p:nvSpPr>
            <p:cNvPr id="35" name="TextBox 35"/>
            <p:cNvSpPr txBox="1"/>
            <p:nvPr/>
          </p:nvSpPr>
          <p:spPr>
            <a:xfrm>
              <a:off x="539110" y="1519335"/>
              <a:ext cx="3718897" cy="190966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8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AO/OTA A型：关节外骨折。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710363" y="1236519"/>
            <a:ext cx="5449408" cy="802744"/>
            <a:chOff x="6710363" y="1236519"/>
            <a:chExt cx="5449408" cy="802744"/>
          </a:xfrm>
        </p:grpSpPr>
        <p:sp>
          <p:nvSpPr>
            <p:cNvPr id="37" name="TextBox 37"/>
            <p:cNvSpPr txBox="1"/>
            <p:nvPr/>
          </p:nvSpPr>
          <p:spPr>
            <a:xfrm>
              <a:off x="6710363" y="1236519"/>
              <a:ext cx="5449408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AO/OTA B型：单纯劈裂骨折。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253493" y="2549350"/>
            <a:ext cx="5449408" cy="802744"/>
            <a:chOff x="6253493" y="2549350"/>
            <a:chExt cx="5449408" cy="802744"/>
          </a:xfrm>
        </p:grpSpPr>
        <p:sp>
          <p:nvSpPr>
            <p:cNvPr id="39" name="TextBox 39"/>
            <p:cNvSpPr txBox="1"/>
            <p:nvPr/>
          </p:nvSpPr>
          <p:spPr>
            <a:xfrm>
              <a:off x="6253493" y="2549350"/>
              <a:ext cx="5449408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AO/OTA C型：劈裂压缩性骨折。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918277" y="3839345"/>
            <a:ext cx="5449408" cy="802744"/>
            <a:chOff x="5918277" y="3839345"/>
            <a:chExt cx="5449408" cy="802744"/>
          </a:xfrm>
        </p:grpSpPr>
        <p:sp>
          <p:nvSpPr>
            <p:cNvPr id="41" name="TextBox 41"/>
            <p:cNvSpPr txBox="1"/>
            <p:nvPr/>
          </p:nvSpPr>
          <p:spPr>
            <a:xfrm>
              <a:off x="5918277" y="3839345"/>
              <a:ext cx="5449408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AO/OTA D型：髁间隆起骨折。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4380227" y="5038613"/>
            <a:ext cx="5449408" cy="802744"/>
            <a:chOff x="4380227" y="5038613"/>
            <a:chExt cx="5449408" cy="802744"/>
          </a:xfrm>
        </p:grpSpPr>
        <p:sp>
          <p:nvSpPr>
            <p:cNvPr id="43" name="TextBox 43"/>
            <p:cNvSpPr txBox="1"/>
            <p:nvPr/>
          </p:nvSpPr>
          <p:spPr>
            <a:xfrm>
              <a:off x="4380227" y="5038613"/>
              <a:ext cx="5449408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AO/OTA E型：复杂开放性骨折。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411194" y="2085975"/>
            <a:ext cx="2876550" cy="900113"/>
            <a:chOff x="411194" y="2085975"/>
            <a:chExt cx="2876550" cy="900113"/>
          </a:xfrm>
        </p:grpSpPr>
        <p:sp>
          <p:nvSpPr>
            <p:cNvPr id="4" name="AutoShape 4"/>
            <p:cNvSpPr/>
            <p:nvPr/>
          </p:nvSpPr>
          <p:spPr>
            <a:xfrm>
              <a:off x="2954369" y="2085975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411194" y="2400300"/>
              <a:ext cx="2500313" cy="585788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332131" y="4551331"/>
            <a:ext cx="333375" cy="333375"/>
            <a:chOff x="3332131" y="4551331"/>
            <a:chExt cx="333375" cy="333375"/>
          </a:xfrm>
        </p:grpSpPr>
        <p:sp>
          <p:nvSpPr>
            <p:cNvPr id="7" name="AutoShape 7"/>
            <p:cNvSpPr/>
            <p:nvPr/>
          </p:nvSpPr>
          <p:spPr>
            <a:xfrm>
              <a:off x="3332131" y="4551331"/>
              <a:ext cx="333375" cy="33337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4</a:t>
              </a:r>
              <a:endParaRPr lang="en-US" sz="1100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688419" y="1750981"/>
            <a:ext cx="333375" cy="334994"/>
            <a:chOff x="8688419" y="1750981"/>
            <a:chExt cx="333375" cy="334994"/>
          </a:xfrm>
        </p:grpSpPr>
        <p:sp>
          <p:nvSpPr>
            <p:cNvPr id="9" name="AutoShape 9"/>
            <p:cNvSpPr/>
            <p:nvPr/>
          </p:nvSpPr>
          <p:spPr>
            <a:xfrm>
              <a:off x="8688419" y="1750981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2</a:t>
              </a:r>
              <a:endParaRPr lang="en-US" sz="1100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8915400" y="4337018"/>
            <a:ext cx="333375" cy="334994"/>
            <a:chOff x="8915400" y="4337018"/>
            <a:chExt cx="333375" cy="334994"/>
          </a:xfrm>
        </p:grpSpPr>
        <p:sp>
          <p:nvSpPr>
            <p:cNvPr id="11" name="AutoShape 11"/>
            <p:cNvSpPr/>
            <p:nvPr/>
          </p:nvSpPr>
          <p:spPr>
            <a:xfrm>
              <a:off x="8915400" y="4337018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3</a:t>
              </a:r>
              <a:endParaRPr lang="en-US" sz="1100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Hohl分型</a:t>
              </a:r>
            </a:p>
          </p:txBody>
        </p:sp>
      </p:grpSp>
      <p:sp>
        <p:nvSpPr>
          <p:cNvPr id="34" name="Freeform 34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438456" y="1876743"/>
            <a:ext cx="2267763" cy="1552257"/>
            <a:chOff x="438456" y="1876743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438456" y="18767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Hohl I型：单纯劈裂骨折。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9328252" y="1433831"/>
            <a:ext cx="2267763" cy="1552257"/>
            <a:chOff x="9328252" y="1433831"/>
            <a:chExt cx="2267763" cy="1552257"/>
          </a:xfrm>
        </p:grpSpPr>
        <p:sp>
          <p:nvSpPr>
            <p:cNvPr id="38" name="TextBox 38"/>
            <p:cNvSpPr txBox="1"/>
            <p:nvPr/>
          </p:nvSpPr>
          <p:spPr>
            <a:xfrm>
              <a:off x="9328252" y="14338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Hohl II型：中央压缩性骨折。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9407729" y="4148477"/>
            <a:ext cx="2267763" cy="1552257"/>
            <a:chOff x="9407729" y="4148477"/>
            <a:chExt cx="2267763" cy="1552257"/>
          </a:xfrm>
        </p:grpSpPr>
        <p:sp>
          <p:nvSpPr>
            <p:cNvPr id="40" name="TextBox 40"/>
            <p:cNvSpPr txBox="1"/>
            <p:nvPr/>
          </p:nvSpPr>
          <p:spPr>
            <a:xfrm>
              <a:off x="9407729" y="4148477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Hohl III型：外侧压缩性骨折。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3817" y="4651799"/>
            <a:ext cx="2267763" cy="1552257"/>
            <a:chOff x="773817" y="4651799"/>
            <a:chExt cx="2267763" cy="1552257"/>
          </a:xfrm>
        </p:grpSpPr>
        <p:sp>
          <p:nvSpPr>
            <p:cNvPr id="42" name="TextBox 42"/>
            <p:cNvSpPr txBox="1"/>
            <p:nvPr/>
          </p:nvSpPr>
          <p:spPr>
            <a:xfrm>
              <a:off x="773817" y="465179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Hohl IV型：粉碎性骨折。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44" name="Freeform 44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https://d.book118.com/428032004032006025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2024-09-01T18:25:54.117</cp:lastPrinted>
  <dcterms:created xsi:type="dcterms:W3CDTF">2024-09-01T10:25:54Z</dcterms:created>
  <dcterms:modified xsi:type="dcterms:W3CDTF">2024-09-01T10:25:56Z</dcterms:modified>
</cp:coreProperties>
</file>