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UUAWPO+MS-UIGothic"/>
      <p:regular r:id="rId18"/>
    </p:embeddedFont>
    <p:embeddedFont>
      <p:font typeface="UROLFE+WTIROJ+ArialMT"/>
      <p:regular r:id="rId19"/>
    </p:embeddedFont>
    <p:embeddedFont>
      <p:font typeface="UHBAIT+GRCBWV+MicrosoftYaHei"/>
      <p:regular r:id="rId20"/>
    </p:embeddedFont>
    <p:embeddedFont>
      <p:font typeface="UMRATP+CNBUKP+Arial-BoldMT"/>
      <p:regular r:id="rId21"/>
    </p:embeddedFont>
    <p:embeddedFont>
      <p:font typeface="VMHNIU+MQKMTI+MicrosoftYaHei-Bold"/>
      <p:regular r:id="rId22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font" Target="fonts/font5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58E1DC-BF4D-43E0-A9D9-9EC9C9B5F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49B4F6-2C1F-442F-9659-6C3E59A3F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21FCA-B642-4D66-84B3-C9D7CD8AE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CA0E50-6C9C-4498-8869-6A7906FF0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C29C63-0E79-480D-B4D7-6C9E1E132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8F06DE-CB50-4A6F-B1BE-18769C893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354014-E574-47A3-8931-B153D8424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90CED2-6297-461C-B919-211DF44E6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A6D1BA-F917-40F6-A2E7-2A14C4EF4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6CD448-7767-4595-B368-7AB6D974B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65E6DC-F86F-4F3E-8D14-5BD26E1FE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3312503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31850" y="1782980"/>
            <a:ext cx="29432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-763">
                <a:solidFill>
                  <a:srgbClr val="0084FF"/>
                </a:solidFill>
                <a:latin typeface="UUAWPO+MS-UIGothic"/>
                <a:cs typeface="UUAWPO+MS-UIGothic"/>
              </a:rPr>
              <a:t>及波模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31850" y="2729130"/>
            <a:ext cx="3091040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0084FF"/>
                </a:solidFill>
                <a:latin typeface="UUAWPO+MS-UIGothic"/>
                <a:cs typeface="UUAWPO+MS-UIGothic"/>
              </a:rPr>
              <a:t>制料</a:t>
            </a:r>
            <a:r>
              <a:rPr sz="5150" spc="-124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5150">
                <a:solidFill>
                  <a:srgbClr val="0084FF"/>
                </a:solidFill>
                <a:latin typeface="UUAWPO+MS-UIGothic"/>
                <a:cs typeface="UUAWPO+MS-UIGothic"/>
              </a:rPr>
              <a:t> 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UROLFE+WTIROJ+ArialMT"/>
                <a:cs typeface="UROLFE+WTIROJ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带宽</a:t>
            </a:r>
            <a:r>
              <a:rPr sz="2400">
                <a:solidFill>
                  <a:srgbClr val="0084FF"/>
                </a:solidFill>
                <a:latin typeface="UUAWPO+MS-UIGothic"/>
                <a:cs typeface="UUAWPO+MS-UIGothic"/>
              </a:rPr>
              <a:t>基本概念及分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UHBAIT+GRCBWV+MicrosoftYaHei"/>
                <a:cs typeface="UHBAIT+GRCBWV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49193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UROLFE+WTIROJ+ArialMT"/>
                <a:cs typeface="UROLFE+WTIROJ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连续</a:t>
            </a:r>
            <a:r>
              <a:rPr sz="2400">
                <a:solidFill>
                  <a:srgbClr val="0084FF"/>
                </a:solidFill>
                <a:latin typeface="UUAWPO+MS-UIGothic"/>
                <a:cs typeface="UUAWPO+MS-UIGothic"/>
              </a:rPr>
              <a:t>波模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拟调</a:t>
            </a:r>
            <a:r>
              <a:rPr sz="2400">
                <a:solidFill>
                  <a:srgbClr val="0084FF"/>
                </a:solidFill>
                <a:latin typeface="UUAWPO+MS-UIGothic"/>
                <a:cs typeface="UUAWPO+MS-UIGothic"/>
              </a:rPr>
              <a:t>制原理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46470" y="3040570"/>
            <a:ext cx="5491421" cy="242926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UROLFE+WTIROJ+ArialMT"/>
                <a:cs typeface="UROLFE+WTIROJ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带宽</a:t>
            </a:r>
            <a:r>
              <a:rPr sz="2400">
                <a:solidFill>
                  <a:srgbClr val="0084FF"/>
                </a:solidFill>
                <a:latin typeface="UUAWPO+MS-UIGothic"/>
                <a:cs typeface="UUAWPO+MS-UIGothic"/>
              </a:rPr>
              <a:t>与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连续</a:t>
            </a:r>
            <a:r>
              <a:rPr sz="2400">
                <a:solidFill>
                  <a:srgbClr val="0084FF"/>
                </a:solidFill>
                <a:latin typeface="UUAWPO+MS-UIGothic"/>
                <a:cs typeface="UUAWPO+MS-UIGothic"/>
              </a:rPr>
              <a:t>波模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拟调</a:t>
            </a:r>
            <a:r>
              <a:rPr sz="2400">
                <a:solidFill>
                  <a:srgbClr val="0084FF"/>
                </a:solidFill>
                <a:latin typeface="UUAWPO+MS-UIGothic"/>
                <a:cs typeface="UUAWPO+MS-UIGothic"/>
              </a:rPr>
              <a:t>制关系探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UROLFE+WTIROJ+ArialMT"/>
                <a:cs typeface="UROLFE+WTIROJ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UUAWPO+MS-UIGothic"/>
                <a:cs typeface="UUAWPO+MS-UIGothic"/>
              </a:rPr>
              <a:t>典型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84FF"/>
                </a:solidFill>
                <a:latin typeface="UUAWPO+MS-UIGothic"/>
                <a:cs typeface="UUAWPO+MS-UIGothic"/>
              </a:rPr>
              <a:t>用案例解析与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84FF"/>
                </a:solidFill>
                <a:latin typeface="UUAWPO+MS-UIGothic"/>
                <a:cs typeface="UUAWPO+MS-UIGothic"/>
              </a:rPr>
              <a:t>践操作演示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UROLFE+WTIROJ+ArialMT"/>
                <a:cs typeface="UROLFE+WTIROJ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UUAWPO+MS-UIGothic"/>
                <a:cs typeface="UUAWPO+MS-UIGothic"/>
              </a:rPr>
              <a:t>性能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0084FF"/>
                </a:solidFill>
                <a:latin typeface="UUAWPO+MS-UIGothic"/>
                <a:cs typeface="UUAWPO+MS-UIGothic"/>
              </a:rPr>
              <a:t>估指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0084FF"/>
                </a:solidFill>
                <a:latin typeface="UUAWPO+MS-UIGothic"/>
                <a:cs typeface="UUAWPO+MS-UIGothic"/>
              </a:rPr>
              <a:t>及方法介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绍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UROLFE+WTIROJ+ArialMT"/>
                <a:cs typeface="UROLFE+WTIROJ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84FF"/>
                </a:solidFill>
                <a:latin typeface="UUAWPO+MS-UIGothic"/>
                <a:cs typeface="UUAWPO+MS-UIGothic"/>
              </a:rPr>
              <a:t>回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顾</a:t>
            </a:r>
            <a:r>
              <a:rPr sz="2400">
                <a:solidFill>
                  <a:srgbClr val="0084FF"/>
                </a:solidFill>
                <a:latin typeface="UUAWPO+MS-UIGothic"/>
                <a:cs typeface="UUAWPO+MS-UIGothic"/>
              </a:rPr>
              <a:t>与拓展延伸思考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UUAWPO+MS-UIGothic"/>
                <a:cs typeface="UUAWPO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492107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UUAWPO+MS-UIGothic"/>
                <a:cs typeface="UUAWPO+MS-UIGothic"/>
              </a:rPr>
              <a:t>基本概念及分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UMRATP+CNBUKP+Arial-BoldMT"/>
                <a:cs typeface="UMRATP+CNBUKP+Arial-BoldMT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带宽</a:t>
            </a:r>
            <a:r>
              <a:rPr sz="3000">
                <a:solidFill>
                  <a:srgbClr val="0084FF"/>
                </a:solidFill>
                <a:latin typeface="UUAWPO+MS-UIGothic"/>
                <a:cs typeface="UUAWPO+MS-UIGothic"/>
              </a:rPr>
              <a:t>定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84FF"/>
                </a:solidFill>
                <a:latin typeface="UUAWPO+MS-UIGothic"/>
                <a:cs typeface="UUAWPO+MS-UIGothic"/>
              </a:rPr>
              <a:t>与含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带宽</a:t>
            </a:r>
            <a:r>
              <a:rPr sz="1550" spc="25">
                <a:solidFill>
                  <a:srgbClr val="0084FF"/>
                </a:solidFill>
                <a:latin typeface="UUAWPO+MS-UIGothic"/>
                <a:cs typeface="UUAWPO+MS-UIGothic"/>
              </a:rPr>
              <a:t>定</a:t>
            </a:r>
            <a:r>
              <a:rPr sz="1550">
                <a:solidFill>
                  <a:srgbClr val="0084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UAWPO+MS-UIGothic"/>
                <a:cs typeface="UUAWPO+MS-UIGothic"/>
              </a:rPr>
              <a:t>指信号所占用的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350">
                <a:solidFill>
                  <a:srgbClr val="000000"/>
                </a:solidFill>
                <a:latin typeface="UUAWPO+MS-UIGothic"/>
                <a:cs typeface="UUAWPO+MS-UIGothic"/>
              </a:rPr>
              <a:t>率范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UUAWPO+MS-UIGothic"/>
                <a:cs typeface="UUAWPO+MS-UIGothic"/>
              </a:rPr>
              <a:t>，用于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UAWPO+MS-UIGothic"/>
                <a:cs typeface="UUAWPO+MS-UIGothic"/>
              </a:rPr>
              <a:t>衡量信号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350">
                <a:solidFill>
                  <a:srgbClr val="000000"/>
                </a:solidFill>
                <a:latin typeface="UUAWPO+MS-UIGothic"/>
                <a:cs typeface="UUAWPO+MS-UIGothic"/>
              </a:rPr>
              <a:t>能力的大小。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带宽</a:t>
            </a:r>
            <a:r>
              <a:rPr sz="1550" spc="25">
                <a:solidFill>
                  <a:srgbClr val="0084FF"/>
                </a:solidFill>
                <a:latin typeface="UUAWPO+MS-UIGothic"/>
                <a:cs typeface="UUAWPO+MS-UIGothic"/>
              </a:rPr>
              <a:t>含</a:t>
            </a:r>
            <a:r>
              <a:rPr sz="1550">
                <a:solidFill>
                  <a:srgbClr val="0084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25040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带宽</a:t>
            </a:r>
            <a:r>
              <a:rPr sz="1350">
                <a:solidFill>
                  <a:srgbClr val="000000"/>
                </a:solidFill>
                <a:latin typeface="UUAWPO+MS-UIGothic"/>
                <a:cs typeface="UUAWPO+MS-UIGothic"/>
              </a:rPr>
              <a:t>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宽</a:t>
            </a:r>
            <a:r>
              <a:rPr sz="1350">
                <a:solidFill>
                  <a:srgbClr val="000000"/>
                </a:solidFill>
                <a:latin typeface="UUAWPO+MS-UIGothic"/>
                <a:cs typeface="UUAWPO+MS-UIGothic"/>
              </a:rPr>
              <a:t>，信号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350">
                <a:solidFill>
                  <a:srgbClr val="000000"/>
                </a:solidFill>
                <a:latin typeface="UUAWPO+MS-UIGothic"/>
                <a:cs typeface="UUAWPO+MS-UIGothic"/>
              </a:rPr>
              <a:t>能力越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UUAWPO+MS-UIGothic"/>
                <a:cs typeface="UUAWPO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UAWPO+MS-UIGothic"/>
                <a:cs typeface="UUAWPO+MS-UIGothic"/>
              </a:rPr>
              <a:t>通道容量越大，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350">
                <a:solidFill>
                  <a:srgbClr val="000000"/>
                </a:solidFill>
                <a:latin typeface="UUAWPO+MS-UIGothic"/>
                <a:cs typeface="UUAWPO+MS-UIGothic"/>
              </a:rPr>
              <a:t>速率也越快。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带宽类</a:t>
            </a:r>
            <a:r>
              <a:rPr sz="3000">
                <a:solidFill>
                  <a:srgbClr val="0084FF"/>
                </a:solidFill>
                <a:latin typeface="UUAWPO+MS-UIGothic"/>
                <a:cs typeface="UUAWPO+MS-UIGothic"/>
              </a:rPr>
              <a:t>型及特点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MHNIU+MQKMTI+MicrosoftYaHei-Bold"/>
                <a:cs typeface="VMHNIU+MQKMTI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MHNIU+MQKMTI+MicrosoftYaHei-Bold"/>
                <a:cs typeface="VMHNIU+MQKMTI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MHNIU+MQKMTI+MicrosoftYaHei-Bold"/>
                <a:cs typeface="VMHNIU+MQKMTI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UUAWPO+MS-UIGothic"/>
                <a:cs typeface="UUAWPO+MS-UIGothic"/>
              </a:rPr>
              <a:t>基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带带宽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SimSun"/>
                <a:cs typeface="SimSun"/>
              </a:rPr>
              <a:t>调</a:t>
            </a:r>
            <a:r>
              <a:rPr sz="2000" spc="25">
                <a:solidFill>
                  <a:srgbClr val="0084FF"/>
                </a:solidFill>
                <a:latin typeface="UUAWPO+MS-UIGothic"/>
                <a:cs typeface="UUAWPO+MS-UIGothic"/>
              </a:rPr>
              <a:t>制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带宽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UUAWPO+MS-UIGothic"/>
                <a:cs typeface="UUAWPO+MS-UIGothic"/>
              </a:rPr>
              <a:t>复合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带宽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指未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经调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制的信号所占用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带宽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，具有低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成分丰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富、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距离短等特点。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经过调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制后的信号所占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用的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带宽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，具有高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成分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丰富、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距离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远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等特点。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由多个信号同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时传输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所占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用的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带宽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，具有利用率高、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效率高等特点。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带宽应</a:t>
            </a:r>
            <a:r>
              <a:rPr sz="3000">
                <a:solidFill>
                  <a:srgbClr val="0084FF"/>
                </a:solidFill>
                <a:latin typeface="UUAWPO+MS-UIGothic"/>
                <a:cs typeface="UUAWPO+MS-UIGothic"/>
              </a:rPr>
              <a:t>用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0084FF"/>
                </a:solidFill>
                <a:latin typeface="UUAWPO+MS-UIGothic"/>
                <a:cs typeface="UUAWPO+MS-UIGothic"/>
              </a:rPr>
              <a:t>景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举</a:t>
            </a:r>
            <a:r>
              <a:rPr sz="3000">
                <a:solidFill>
                  <a:srgbClr val="0084FF"/>
                </a:solidFill>
                <a:latin typeface="UUAWPO+MS-UIGothic"/>
                <a:cs typeface="UUAWPO+MS-UIGothic"/>
              </a:rPr>
              <a:t>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UUAWPO+MS-UIGothic"/>
                <a:cs typeface="UUAWPO+MS-UIGothic"/>
              </a:rPr>
              <a:t>广播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电视领</a:t>
            </a:r>
            <a:r>
              <a:rPr sz="2300">
                <a:solidFill>
                  <a:srgbClr val="0084FF"/>
                </a:solidFill>
                <a:latin typeface="UUAWPO+MS-UIGothic"/>
                <a:cs typeface="UUAWPO+MS-UIGothic"/>
              </a:rPr>
              <a:t>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在广播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电视领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域中，通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过调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制技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将音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视频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等信号加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载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到高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频载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波上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广播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电视节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目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远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距离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和接收。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UUAWPO+MS-UIGothic"/>
                <a:cs typeface="UUAWPO+MS-UIGothic"/>
              </a:rPr>
              <a:t>通信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领</a:t>
            </a:r>
            <a:r>
              <a:rPr sz="2300">
                <a:solidFill>
                  <a:srgbClr val="0084FF"/>
                </a:solidFill>
                <a:latin typeface="UUAWPO+MS-UIGothic"/>
                <a:cs typeface="UUAWPO+MS-UIGothic"/>
              </a:rPr>
              <a:t>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电话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通信、网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通信等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域中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广泛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用，用于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实现远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距离、大</a:t>
            </a:r>
          </a:p>
          <a:p>
            <a:pPr marL="1333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容量的信息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电</a:t>
            </a:r>
            <a:r>
              <a:rPr sz="2300" spc="25">
                <a:solidFill>
                  <a:srgbClr val="0084FF"/>
                </a:solidFill>
                <a:latin typeface="UUAWPO+MS-UIGothic"/>
                <a:cs typeface="UUAWPO+MS-UIGothic"/>
              </a:rPr>
              <a:t>子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测</a:t>
            </a:r>
            <a:r>
              <a:rPr sz="2300" spc="23">
                <a:solidFill>
                  <a:srgbClr val="0084FF"/>
                </a:solidFill>
                <a:latin typeface="UUAWPO+MS-UIGothic"/>
                <a:cs typeface="UUAWPO+MS-UIGothic"/>
              </a:rPr>
              <a:t>量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领</a:t>
            </a:r>
            <a:r>
              <a:rPr sz="2300">
                <a:solidFill>
                  <a:srgbClr val="0084FF"/>
                </a:solidFill>
                <a:latin typeface="UUAWPO+MS-UIGothic"/>
                <a:cs typeface="UUAWPO+MS-UIGothic"/>
              </a:rPr>
              <a:t>域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域中，通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信号的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5160383"/>
            <a:ext cx="32125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带宽进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量和分析，可以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实现对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信号特性的准确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估。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3597275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-559">
                <a:solidFill>
                  <a:srgbClr val="0084FF"/>
                </a:solidFill>
                <a:latin typeface="UUAWPO+MS-UIGothic"/>
                <a:cs typeface="UUAWPO+MS-UIGothic"/>
              </a:rPr>
              <a:t>波模制原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>
                <a:solidFill>
                  <a:srgbClr val="0084FF"/>
                </a:solidFill>
                <a:latin typeface="UUAWPO+MS-UIGothic"/>
                <a:cs typeface="UUAWPO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2898810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UMRATP+CNBUKP+Arial-BoldMT"/>
                <a:cs typeface="UMRATP+CNBUKP+Arial-BoldMT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连续</a:t>
            </a:r>
            <a:r>
              <a:rPr sz="3000">
                <a:solidFill>
                  <a:srgbClr val="0084FF"/>
                </a:solidFill>
                <a:latin typeface="UUAWPO+MS-UIGothic"/>
                <a:cs typeface="UUAWPO+MS-UIGothic"/>
              </a:rPr>
              <a:t>波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调</a:t>
            </a:r>
            <a:r>
              <a:rPr sz="3000">
                <a:solidFill>
                  <a:srgbClr val="0084FF"/>
                </a:solidFill>
                <a:latin typeface="UUAWPO+MS-UIGothic"/>
                <a:cs typeface="UUAWPO+MS-UIGothic"/>
              </a:rPr>
              <a:t>制基本概念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调</a:t>
            </a:r>
            <a:r>
              <a:rPr sz="2300">
                <a:solidFill>
                  <a:srgbClr val="0084FF"/>
                </a:solidFill>
                <a:latin typeface="UUAWPO+MS-UIGothic"/>
                <a:cs typeface="UUAWPO+MS-UIGothic"/>
              </a:rPr>
              <a:t>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UUAWPO+MS-UIGothic"/>
                <a:cs typeface="UUAWPO+MS-UIGothic"/>
              </a:rPr>
              <a:t>模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拟调</a:t>
            </a:r>
            <a:r>
              <a:rPr sz="2300">
                <a:solidFill>
                  <a:srgbClr val="0084FF"/>
                </a:solidFill>
                <a:latin typeface="UUAWPO+MS-UIGothic"/>
                <a:cs typeface="UUAWPO+MS-UIGothic"/>
              </a:rPr>
              <a:t>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连续</a:t>
            </a:r>
            <a:r>
              <a:rPr sz="2300" spc="25">
                <a:solidFill>
                  <a:srgbClr val="0084FF"/>
                </a:solidFill>
                <a:latin typeface="UUAWPO+MS-UIGothic"/>
                <a:cs typeface="UUAWPO+MS-UIGothic"/>
              </a:rPr>
              <a:t>波</a:t>
            </a:r>
            <a:r>
              <a:rPr sz="2300" spc="23">
                <a:solidFill>
                  <a:srgbClr val="0084FF"/>
                </a:solidFill>
                <a:latin typeface="SimSun"/>
                <a:cs typeface="SimSun"/>
              </a:rPr>
              <a:t>调</a:t>
            </a:r>
            <a:r>
              <a:rPr sz="2300">
                <a:solidFill>
                  <a:srgbClr val="0084FF"/>
                </a:solidFill>
                <a:latin typeface="UUAWPO+MS-UIGothic"/>
                <a:cs typeface="UUAWPO+MS-UIGothic"/>
              </a:rPr>
              <a:t>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1907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将低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信号（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制信号）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载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到高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信号（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载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波）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上的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程。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制信号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拟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信号，如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载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为连续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的高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信号，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制后仍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为连续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波。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857115" y="4973058"/>
            <a:ext cx="16817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正弦波、方波等。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连续</a:t>
            </a:r>
            <a:r>
              <a:rPr sz="3000">
                <a:solidFill>
                  <a:srgbClr val="0084FF"/>
                </a:solidFill>
                <a:latin typeface="UUAWPO+MS-UIGothic"/>
                <a:cs typeface="UUAWPO+MS-UIGothic"/>
              </a:rPr>
              <a:t>波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调</a:t>
            </a:r>
            <a:r>
              <a:rPr sz="3000">
                <a:solidFill>
                  <a:srgbClr val="0084FF"/>
                </a:solidFill>
                <a:latin typeface="UUAWPO+MS-UIGothic"/>
                <a:cs typeface="UUAWPO+MS-UIGothic"/>
              </a:rPr>
              <a:t>制方式分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36114" y="1709959"/>
            <a:ext cx="1611122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2000" spc="25">
                <a:solidFill>
                  <a:srgbClr val="FFFDFD"/>
                </a:solidFill>
                <a:latin typeface="UUAWPO+MS-UIGothic"/>
                <a:cs typeface="UUAWPO+MS-UIGothic"/>
              </a:rPr>
              <a:t>幅（</a:t>
            </a:r>
            <a:r>
              <a:rPr sz="2000" spc="25">
                <a:solidFill>
                  <a:srgbClr val="FFFDFD"/>
                </a:solidFill>
                <a:latin typeface="VMHNIU+MQKMTI+MicrosoftYaHei-Bold"/>
                <a:cs typeface="VMHNIU+MQKMTI+MicrosoftYaHei-Bold"/>
              </a:rPr>
              <a:t>AM</a:t>
            </a:r>
            <a:r>
              <a:rPr sz="2000">
                <a:solidFill>
                  <a:srgbClr val="FFFDFD"/>
                </a:solidFill>
                <a:latin typeface="UUAWPO+MS-UIGothic"/>
                <a:cs typeface="UUAWPO+MS-UIGothic"/>
              </a:rPr>
              <a:t>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38234" y="1709959"/>
            <a:ext cx="1586992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2000" spc="25">
                <a:solidFill>
                  <a:srgbClr val="FFFDFD"/>
                </a:solidFill>
                <a:latin typeface="UUAWPO+MS-UIGothic"/>
                <a:cs typeface="UUAWPO+MS-UIGothic"/>
              </a:rPr>
              <a:t>相（</a:t>
            </a:r>
            <a:r>
              <a:rPr sz="2000" spc="23">
                <a:solidFill>
                  <a:srgbClr val="FFFDFD"/>
                </a:solidFill>
                <a:latin typeface="VMHNIU+MQKMTI+MicrosoftYaHei-Bold"/>
                <a:cs typeface="VMHNIU+MQKMTI+MicrosoftYaHei-Bold"/>
              </a:rPr>
              <a:t>PM</a:t>
            </a:r>
            <a:r>
              <a:rPr sz="2000">
                <a:solidFill>
                  <a:srgbClr val="FFFDFD"/>
                </a:solidFill>
                <a:latin typeface="UUAWPO+MS-UIGothic"/>
                <a:cs typeface="UUAWPO+MS-UIGothic"/>
              </a:rPr>
              <a:t>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载</a:t>
            </a:r>
            <a:r>
              <a:rPr sz="1500">
                <a:solidFill>
                  <a:srgbClr val="FFFDFD"/>
                </a:solidFill>
                <a:latin typeface="UUAWPO+MS-UIGothic"/>
                <a:cs typeface="UUAWPO+MS-UIGothic"/>
              </a:rPr>
              <a:t>波的振幅随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UUAWPO+MS-UIGothic"/>
                <a:cs typeface="UUAWPO+MS-UIGothic"/>
              </a:rPr>
              <a:t>制信号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UUAWPO+MS-UIGothic"/>
                <a:cs typeface="UUAWPO+MS-UIGothic"/>
              </a:rPr>
              <a:t>化，如普通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UUAWPO+MS-UIGothic"/>
                <a:cs typeface="UUAWPO+MS-UIGothic"/>
              </a:rPr>
              <a:t>幅广播。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载</a:t>
            </a:r>
            <a:r>
              <a:rPr sz="1500">
                <a:solidFill>
                  <a:srgbClr val="FFFDFD"/>
                </a:solidFill>
                <a:latin typeface="UUAWPO+MS-UIGothic"/>
                <a:cs typeface="UUAWPO+MS-UIGothic"/>
              </a:rPr>
              <a:t>波的相位随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UUAWPO+MS-UIGothic"/>
                <a:cs typeface="UUAWPO+MS-UIGothic"/>
              </a:rPr>
              <a:t>制信号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UUAWPO+MS-UIGothic"/>
                <a:cs typeface="UUAWPO+MS-UIGothic"/>
              </a:rPr>
              <a:t>化，常用于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UAWPO+MS-UIGothic"/>
                <a:cs typeface="UUAWPO+MS-UIGothic"/>
              </a:rPr>
              <a:t>数字通信和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FFFDFD"/>
                </a:solidFill>
                <a:latin typeface="UUAWPO+MS-UIGothic"/>
                <a:cs typeface="UUAWPO+MS-UIGothic"/>
              </a:rPr>
              <a:t>星通信。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56225" y="3853719"/>
            <a:ext cx="1561845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调频</a:t>
            </a:r>
            <a:r>
              <a:rPr sz="2000" spc="25">
                <a:solidFill>
                  <a:srgbClr val="FFFDFD"/>
                </a:solidFill>
                <a:latin typeface="UUAWPO+MS-UIGothic"/>
                <a:cs typeface="UUAWPO+MS-UIGothic"/>
              </a:rPr>
              <a:t>（</a:t>
            </a:r>
            <a:r>
              <a:rPr sz="2000" spc="25">
                <a:solidFill>
                  <a:srgbClr val="FFFDFD"/>
                </a:solidFill>
                <a:latin typeface="VMHNIU+MQKMTI+MicrosoftYaHei-Bold"/>
                <a:cs typeface="VMHNIU+MQKMTI+MicrosoftYaHei-Bold"/>
              </a:rPr>
              <a:t>FM</a:t>
            </a:r>
            <a:r>
              <a:rPr sz="2000">
                <a:solidFill>
                  <a:srgbClr val="FFFDFD"/>
                </a:solidFill>
                <a:latin typeface="UUAWPO+MS-UIGothic"/>
                <a:cs typeface="UUAWPO+MS-UIGothic"/>
              </a:rPr>
              <a:t>）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载</a:t>
            </a:r>
            <a:r>
              <a:rPr sz="1500">
                <a:solidFill>
                  <a:srgbClr val="FFFDFD"/>
                </a:solidFill>
                <a:latin typeface="UUAWPO+MS-UIGothic"/>
                <a:cs typeface="UUAWPO+MS-UIGothic"/>
              </a:rPr>
              <a:t>波的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FFFDFD"/>
                </a:solidFill>
                <a:latin typeface="UUAWPO+MS-UIGothic"/>
                <a:cs typeface="UUAWPO+MS-UIGothic"/>
              </a:rPr>
              <a:t>率随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UUAWPO+MS-UIGothic"/>
                <a:cs typeface="UUAWPO+MS-UIGothic"/>
              </a:rPr>
              <a:t>制信号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UUAWPO+MS-UIGothic"/>
                <a:cs typeface="UUAWPO+MS-UIGothic"/>
              </a:rPr>
              <a:t>化，如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UAWPO+MS-UIGothic"/>
                <a:cs typeface="UUAWPO+MS-UIGothic"/>
              </a:rPr>
              <a:t>广播、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电视</a:t>
            </a:r>
            <a:r>
              <a:rPr sz="1500">
                <a:solidFill>
                  <a:srgbClr val="FFFDFD"/>
                </a:solidFill>
                <a:latin typeface="UUAWPO+MS-UIGothic"/>
                <a:cs typeface="UUAWPO+MS-UIGothic"/>
              </a:rPr>
              <a:t>伴音等。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连续</a:t>
            </a:r>
            <a:r>
              <a:rPr sz="3000">
                <a:solidFill>
                  <a:srgbClr val="0084FF"/>
                </a:solidFill>
                <a:latin typeface="UUAWPO+MS-UIGothic"/>
                <a:cs typeface="UUAWPO+MS-UIGothic"/>
              </a:rPr>
              <a:t>波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调</a:t>
            </a:r>
            <a:r>
              <a:rPr sz="3000">
                <a:solidFill>
                  <a:srgbClr val="0084FF"/>
                </a:solidFill>
                <a:latin typeface="UUAWPO+MS-UIGothic"/>
                <a:cs typeface="UUAWPO+MS-UIGothic"/>
              </a:rPr>
              <a:t>制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0084FF"/>
                </a:solidFill>
                <a:latin typeface="UUAWPO+MS-UIGothic"/>
                <a:cs typeface="UUAWPO+MS-UIGothic"/>
              </a:rPr>
              <a:t>缺点分析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优</a:t>
            </a:r>
            <a:r>
              <a:rPr sz="1550">
                <a:solidFill>
                  <a:srgbClr val="0084FF"/>
                </a:solidFill>
                <a:latin typeface="UUAWPO+MS-UIGothic"/>
                <a:cs typeface="UUAWPO+MS-UIGothic"/>
              </a:rPr>
              <a:t>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313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实现简单</a:t>
            </a:r>
            <a:r>
              <a:rPr sz="1350">
                <a:solidFill>
                  <a:srgbClr val="000000"/>
                </a:solidFill>
                <a:latin typeface="UUAWPO+MS-UIGothic"/>
                <a:cs typeface="UUAWPO+MS-UIGothic"/>
              </a:rPr>
              <a:t>，技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UUAWPO+MS-UIGothic"/>
                <a:cs typeface="UUAWPO+MS-UIGothic"/>
              </a:rPr>
              <a:t>成熟，抗干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扰</a:t>
            </a:r>
            <a:r>
              <a:rPr sz="1350">
                <a:solidFill>
                  <a:srgbClr val="000000"/>
                </a:solidFill>
                <a:latin typeface="UUAWPO+MS-UIGothic"/>
                <a:cs typeface="UUAWPO+MS-UIGothic"/>
              </a:rPr>
              <a:t>能力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UUAWPO+MS-UIGothic"/>
                <a:cs typeface="UUAWPO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350">
                <a:solidFill>
                  <a:srgbClr val="000000"/>
                </a:solidFill>
                <a:latin typeface="UUAWPO+MS-UIGothic"/>
                <a:cs typeface="UUAWPO+MS-UIGothic"/>
              </a:rPr>
              <a:t>距离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远</a:t>
            </a:r>
            <a:r>
              <a:rPr sz="1350">
                <a:solidFill>
                  <a:srgbClr val="000000"/>
                </a:solidFill>
                <a:latin typeface="UUAWPO+MS-UIGothic"/>
                <a:cs typeface="UUAWPO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UUAWPO+MS-UIGothic"/>
                <a:cs typeface="UUAWPO+MS-UIGothic"/>
              </a:rPr>
              <a:t>缺点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219375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UAWPO+MS-UIGothic"/>
                <a:cs typeface="UUAWPO+MS-UIGothic"/>
              </a:rPr>
              <a:t>易受噪声和失真影响，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频谱</a:t>
            </a:r>
            <a:r>
              <a:rPr sz="1350">
                <a:solidFill>
                  <a:srgbClr val="FFFFFF"/>
                </a:solidFill>
                <a:latin typeface="UUAWPO+MS-UIGothic"/>
                <a:cs typeface="UUAWPO+MS-UIGothic"/>
              </a:rPr>
              <a:t>利用率低，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UAWPO+MS-UIGothic"/>
                <a:cs typeface="UUAWPO+MS-UIGothic"/>
              </a:rPr>
              <a:t>抗干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扰</a:t>
            </a:r>
            <a:r>
              <a:rPr sz="1350">
                <a:solidFill>
                  <a:srgbClr val="FFFFFF"/>
                </a:solidFill>
                <a:latin typeface="UUAWPO+MS-UIGothic"/>
                <a:cs typeface="UUAWPO+MS-UIGothic"/>
              </a:rPr>
              <a:t>能力相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对较</a:t>
            </a:r>
            <a:r>
              <a:rPr sz="1350">
                <a:solidFill>
                  <a:srgbClr val="FFFFFF"/>
                </a:solidFill>
                <a:latin typeface="UUAWPO+MS-UIGothic"/>
                <a:cs typeface="UUAWPO+MS-UIGothic"/>
              </a:rPr>
              <a:t>差。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2943225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-569">
                <a:solidFill>
                  <a:srgbClr val="0084FF"/>
                </a:solidFill>
                <a:latin typeface="UUAWPO+MS-UIGothic"/>
                <a:cs typeface="UUAWPO+MS-UIGothic"/>
              </a:rPr>
              <a:t>与波模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-1710">
                <a:solidFill>
                  <a:srgbClr val="0084FF"/>
                </a:solidFill>
                <a:latin typeface="UUAWPO+MS-UIGothic"/>
                <a:cs typeface="UUAWPO+MS-UIGothic"/>
              </a:rPr>
              <a:t>制关系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UMRATP+CNBUKP+Arial-BoldMT"/>
                <a:cs typeface="UMRATP+CNBUKP+Arial-BoldMT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带宽对连续</a:t>
            </a:r>
            <a:r>
              <a:rPr sz="3000">
                <a:solidFill>
                  <a:srgbClr val="0084FF"/>
                </a:solidFill>
                <a:latin typeface="UUAWPO+MS-UIGothic"/>
                <a:cs typeface="UUAWPO+MS-UIGothic"/>
              </a:rPr>
              <a:t>波模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拟调</a:t>
            </a:r>
            <a:r>
              <a:rPr sz="3000">
                <a:solidFill>
                  <a:srgbClr val="0084FF"/>
                </a:solidFill>
                <a:latin typeface="UUAWPO+MS-UIGothic"/>
                <a:cs typeface="UUAWPO+MS-UIGothic"/>
              </a:rPr>
              <a:t>制影响分析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带宽</a:t>
            </a:r>
            <a:r>
              <a:rPr sz="2000" spc="25">
                <a:solidFill>
                  <a:srgbClr val="0084FF"/>
                </a:solidFill>
                <a:latin typeface="UUAWPO+MS-UIGothic"/>
                <a:cs typeface="UUAWPO+MS-UIGothic"/>
              </a:rPr>
              <a:t>限制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UUAWPO+MS-UIGothic"/>
                <a:cs typeface="UUAWPO+MS-UIGothic"/>
              </a:rPr>
              <a:t>信号失真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UUAWPO+MS-UIGothic"/>
                <a:cs typeface="UUAWPO+MS-UIGothic"/>
              </a:rPr>
              <a:t>噪声干</a:t>
            </a:r>
            <a:r>
              <a:rPr sz="2000">
                <a:solidFill>
                  <a:srgbClr val="0084FF"/>
                </a:solidFill>
                <a:latin typeface="SimSun"/>
                <a:cs typeface="SimSun"/>
              </a:rPr>
              <a:t>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带宽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限制了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连续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波模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拟调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制信号</a:t>
            </a:r>
          </a:p>
          <a:p>
            <a:pPr marL="476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速率和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带宽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不足会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致信号失真，如幅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带宽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受限会增加噪声干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扰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，降低</a:t>
            </a:r>
          </a:p>
          <a:p>
            <a:pPr marL="476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信号的抗干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扰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能力。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143500" y="4306308"/>
            <a:ext cx="20627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度失真、相位失真等。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4485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连续</a:t>
            </a:r>
            <a:r>
              <a:rPr sz="3000">
                <a:solidFill>
                  <a:srgbClr val="0084FF"/>
                </a:solidFill>
                <a:latin typeface="UUAWPO+MS-UIGothic"/>
                <a:cs typeface="UUAWPO+MS-UIGothic"/>
              </a:rPr>
              <a:t>波模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拟调</a:t>
            </a:r>
            <a:r>
              <a:rPr sz="3000">
                <a:solidFill>
                  <a:srgbClr val="0084FF"/>
                </a:solidFill>
                <a:latin typeface="UUAWPO+MS-UIGothic"/>
                <a:cs typeface="UUAWPO+MS-UIGothic"/>
              </a:rPr>
              <a:t>制在有限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带宽</a:t>
            </a:r>
            <a:r>
              <a:rPr sz="3000">
                <a:solidFill>
                  <a:srgbClr val="0084FF"/>
                </a:solidFill>
                <a:latin typeface="UUAWPO+MS-UIGothic"/>
                <a:cs typeface="UUAWPO+MS-UIGothic"/>
              </a:rPr>
              <a:t>下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实现</a:t>
            </a:r>
            <a:r>
              <a:rPr sz="3000">
                <a:solidFill>
                  <a:srgbClr val="0084FF"/>
                </a:solidFill>
                <a:latin typeface="UUAWPO+MS-UIGothic"/>
                <a:cs typeface="UUAWPO+MS-UIGothic"/>
              </a:rPr>
              <a:t>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选择</a:t>
            </a:r>
            <a:r>
              <a:rPr sz="2300" spc="23">
                <a:solidFill>
                  <a:srgbClr val="0084FF"/>
                </a:solidFill>
                <a:latin typeface="UUAWPO+MS-UIGothic"/>
                <a:cs typeface="UUAWPO+MS-UIGothic"/>
              </a:rPr>
              <a:t>合适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调</a:t>
            </a:r>
            <a:r>
              <a:rPr sz="2300" spc="25">
                <a:solidFill>
                  <a:srgbClr val="0084FF"/>
                </a:solidFill>
                <a:latin typeface="UUAWPO+MS-UIGothic"/>
                <a:cs typeface="UUAWPO+MS-UIGothic"/>
              </a:rPr>
              <a:t>制方式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2137147"/>
            <a:ext cx="44533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带宽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限制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合适的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制方式，如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幅、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相等。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319766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优</a:t>
            </a:r>
            <a:r>
              <a:rPr sz="2300" spc="25">
                <a:solidFill>
                  <a:srgbClr val="0084FF"/>
                </a:solidFill>
                <a:latin typeface="UUAWPO+MS-UIGothic"/>
                <a:cs typeface="UUAWPO+MS-UIGothic"/>
              </a:rPr>
              <a:t>化信号参数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8710" y="3746238"/>
            <a:ext cx="437978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过优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化信号参数，如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载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率、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制指数等，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提高有限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带宽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下的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效率。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08710" y="483405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压缩扩</a:t>
            </a:r>
            <a:r>
              <a:rPr sz="2300" spc="23">
                <a:solidFill>
                  <a:srgbClr val="0084FF"/>
                </a:solidFill>
                <a:latin typeface="UUAWPO+MS-UIGothic"/>
                <a:cs typeface="UUAWPO+MS-UIGothic"/>
              </a:rPr>
              <a:t>展技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8710" y="5383268"/>
            <a:ext cx="44533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采用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压缩扩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展技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信号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压缩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展，以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有限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带宽</a:t>
            </a:r>
            <a:r>
              <a:rPr sz="1500">
                <a:solidFill>
                  <a:srgbClr val="000000"/>
                </a:solidFill>
                <a:latin typeface="UUAWPO+MS-UIGothic"/>
                <a:cs typeface="UUAWPO+MS-UIGothic"/>
              </a:rPr>
              <a:t>要求。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https://d.book118.com/428033125030006032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4">
      <vt:lpstr>Arial</vt:lpstr>
      <vt:lpstr>Calibri</vt:lpstr>
      <vt:lpstr>UUAWPO+MS-UIGothic</vt:lpstr>
      <vt:lpstr>Times New Roman</vt:lpstr>
      <vt:lpstr>UROLFE+WTIROJ+ArialMT</vt:lpstr>
      <vt:lpstr>SimSun</vt:lpstr>
      <vt:lpstr>UHBAIT+GRCBWV+MicrosoftYaHei</vt:lpstr>
      <vt:lpstr>UMRATP+CNBUKP+Arial-BoldMT</vt:lpstr>
      <vt:lpstr>VMHNIU+MQKMTI+MicrosoftYaHei-Bold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2024-09-09T12:37:53.836</cp:lastPrinted>
  <dcterms:created xsi:type="dcterms:W3CDTF">2024-09-09T04:37:53Z</dcterms:created>
  <dcterms:modified xsi:type="dcterms:W3CDTF">2024-09-09T04:37:55Z</dcterms:modified>
</cp:coreProperties>
</file>