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A84CB9-5CCE-43EF-B865-9EC5D121AF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710ABA-159B-463A-8A32-5FBFC293AE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6CE7FB0-C3B0-4585-9BEC-CD37050156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7943A11-26A7-43E2-9F33-503E797C5D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82ADC42-0009-44AD-B477-A51FC9C082F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8853521-BEE4-4443-A96A-89F08731396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E30E27C-7C08-4AF3-8DAD-E0F146FDB66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E7E9F83-E0AB-4EB2-9881-5F2538A166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749762-4938-4167-8330-C79496D522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DF0F19-52A0-45FB-844D-9EBA90834C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5DD8D1-48BB-49AF-B335-12E90A68C9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png" /><Relationship Id="rId3" Type="http://schemas.openxmlformats.org/officeDocument/2006/relationships/image" Target="../media/image12.png" /><Relationship Id="rId4" Type="http://schemas.openxmlformats.org/officeDocument/2006/relationships/image" Target="../media/image13.png" /><Relationship Id="rId5" Type="http://schemas.openxmlformats.org/officeDocument/2006/relationships/image" Target="../media/image14.pn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803610500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rPr>
              <a:t>汇报人：AA</a:t>
            </a:r>
            <a:endParaRPr lang="en-US" sz="2025">
              <a:solidFill>
                <a:srgbClr val="000000">
                  <a:alpha val="100000"/>
                </a:srgbClr>
              </a:solidFill>
              <a:latin typeface="微软雅黑" panose="020b0503020204020204" charset="-122"/>
              <a:ea typeface="微软雅黑" panose="020b0503020204020204" charset="-122"/>
              <a:cs typeface="微软雅黑" panose="020b0503020204020204" charset="-122"/>
            </a:endParaRP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微软雅黑" panose="020b0503020204020204" charset="-122"/>
                <a:ea typeface="微软雅黑" panose="020b0503020204020204" charset="-122"/>
                <a:cs typeface="微软雅黑" panose="020b0503020204020204" charset="-122"/>
              </a:rPr>
              <a:t>2024-01-13</a:t>
            </a:r>
            <a:endParaRPr lang="en-US" sz="2025">
              <a:solidFill>
                <a:schemeClr val="lt2">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微软雅黑" panose="020b0503020204020204" charset="-122"/>
                <a:ea typeface="微软雅黑" panose="020b0503020204020204" charset="-122"/>
                <a:cs typeface="微软雅黑" panose="020b0503020204020204" charset="-122"/>
              </a:rPr>
              <a:t>《领导梯队：全面打造领导力驱动型公司》解读</a:t>
            </a:r>
            <a:endParaRPr lang="en-US" sz="4050" b="1">
              <a:solidFill>
                <a:srgbClr val="020000">
                  <a:alpha val="100000"/>
                </a:srgb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微软雅黑" panose="020b0503020204020204" charset="-122"/>
                <a:ea typeface="微软雅黑" panose="020b0503020204020204" charset="-122"/>
                <a:cs typeface="微软雅黑" panose="020b0503020204020204" charset="-122"/>
              </a:rPr>
              <a:t>目录</a:t>
            </a:r>
            <a:endParaRPr lang="en-US" sz="4950" b="1">
              <a:solidFill>
                <a:schemeClr val="l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rPr>
              <a:t>引言</a:t>
            </a:r>
            <a:endPar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80000"/>
              </a:lnSpc>
              <a:buFont typeface="Arial"/>
              <a:buChar char="•"/>
            </a:pPr>
            <a:r>
              <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rPr>
              <a:t>领导梯队理论</a:t>
            </a:r>
            <a:endPar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80000"/>
              </a:lnSpc>
              <a:buFont typeface="Arial"/>
              <a:buChar char="•"/>
            </a:pPr>
            <a:r>
              <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rPr>
              <a:t>领导力驱动型公司的特征</a:t>
            </a:r>
            <a:endPar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80000"/>
              </a:lnSpc>
              <a:buFont typeface="Arial"/>
              <a:buChar char="•"/>
            </a:pPr>
            <a:r>
              <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rPr>
              <a:t>打造领导力驱动型公司的关键步骤</a:t>
            </a:r>
            <a:endPar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80000"/>
              </a:lnSpc>
              <a:buFont typeface="Arial"/>
              <a:buChar char="•"/>
            </a:pPr>
            <a:r>
              <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rPr>
              <a:t>领导力驱动型公司的实践案例</a:t>
            </a:r>
            <a:endPar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nSpc>
                <a:spcPct val="180000"/>
              </a:lnSpc>
              <a:buFont typeface="Arial"/>
              <a:buChar char="•"/>
            </a:pPr>
            <a:r>
              <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rPr>
              <a:t>总结与展望</a:t>
            </a:r>
            <a:endParaRPr lang="en-US" sz="202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微软雅黑" panose="020b0503020204020204" charset="-122"/>
                  <a:ea typeface="微软雅黑" panose="020b0503020204020204" charset="-122"/>
                  <a:cs typeface="微软雅黑" panose="020b0503020204020204" charset="-122"/>
                </a:rPr>
                <a:t>01</a:t>
              </a:r>
              <a:endParaRPr lang="en-US" sz="30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微软雅黑" panose="020b0503020204020204" charset="-122"/>
                <a:ea typeface="微软雅黑" panose="020b0503020204020204" charset="-122"/>
                <a:cs typeface="微软雅黑" panose="020b0503020204020204" charset="-122"/>
              </a:rPr>
              <a:t>引言</a:t>
            </a:r>
            <a:endParaRPr lang="en-US" sz="34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rPr>
                <a:t>Part</a:t>
              </a:r>
              <a:endPar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在当今快速变化的商业环境中，领导力成为组织成功的关键因素。</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6" name="Picture 6"/>
          <p:cNvPicPr>
            <a:picLocks noChangeAspect="1"/>
          </p:cNvPicPr>
          <p:nvPr/>
        </p:nvPicPr>
        <p:blipFill>
          <a:blip r:embed="rId2"/>
          <a:srcRect l="10000" r="100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领导力重要性</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许多组织在领导力培养方面存在不足，导致无法有效应对挑战和抓住机遇。</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领导力缺失问题</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283" r="152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本书提供了一套全面打造领导力驱动型公司的方法和工具，帮助组织培养具备卓越领导力的团队。</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书籍的解决方案</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目的和背景</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0031" r="20031"/>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书籍内容概述</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本书详细介绍了领导力发展的六个阶段，以及每个阶段所需的关键能力和素质。同时，提供了实用的领导力开发工具和方法，帮助读者提升领导力水平。</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作者背景和成就</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本书的作者是一位资深的领导力教练和顾问，拥有丰富的实践经验和成功案例。他的其他著作也广受好评，对领导力发展领域做出了重要贡献。</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适合读者群体</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本书适合企业高管、团队领导者、人力资源从业者以及对领导力感兴趣的读者阅读。</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书籍简介</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微软雅黑" panose="020b0503020204020204" charset="-122"/>
                  <a:ea typeface="微软雅黑" panose="020b0503020204020204" charset="-122"/>
                  <a:cs typeface="微软雅黑" panose="020b0503020204020204" charset="-122"/>
                </a:rPr>
                <a:t>02</a:t>
              </a:r>
              <a:endParaRPr lang="en-US" sz="30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微软雅黑" panose="020b0503020204020204" charset="-122"/>
                <a:ea typeface="微软雅黑" panose="020b0503020204020204" charset="-122"/>
                <a:cs typeface="微软雅黑" panose="020b0503020204020204" charset="-122"/>
              </a:rPr>
              <a:t>领导梯队理论</a:t>
            </a:r>
            <a:endParaRPr lang="en-US" sz="34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rPr>
                <a:t>Part</a:t>
              </a:r>
              <a:endPar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领导梯队的概念</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6" name="Group 26"/>
          <p:cNvGrpSpPr/>
          <p:nvPr/>
        </p:nvGrpSpPr>
        <p:grpSpPr>
          <a:xfrm>
            <a:off x="454963" y="1491980"/>
            <a:ext cx="7520622" cy="1887389"/>
            <a:chOff x="454963" y="1491980"/>
            <a:chExt cx="7520622" cy="1887389"/>
          </a:xfrm>
        </p:grpSpPr>
        <p:sp>
          <p:nvSpPr>
            <p:cNvPr id="27" name="TextBox 27"/>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指的是企业内部不同层级的领导者组成的团队，他们各自承担着不同的职责和角色，共同推动企业的发展。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8" name="Group 28"/>
          <p:cNvGrpSpPr/>
          <p:nvPr/>
        </p:nvGrpSpPr>
        <p:grpSpPr>
          <a:xfrm>
            <a:off x="454963" y="1041492"/>
            <a:ext cx="7537132" cy="490334"/>
            <a:chOff x="454963" y="1041492"/>
            <a:chExt cx="7537132" cy="490334"/>
          </a:xfrm>
        </p:grpSpPr>
        <p:sp>
          <p:nvSpPr>
            <p:cNvPr id="29" name="TextBox 29"/>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175" b="1">
                  <a:solidFill>
                    <a:schemeClr val="accent1">
                      <a:alpha val="100000"/>
                    </a:schemeClr>
                  </a:solidFill>
                  <a:latin typeface="微软雅黑" panose="020b0503020204020204" charset="-122"/>
                  <a:ea typeface="微软雅黑" panose="020b0503020204020204" charset="-122"/>
                  <a:cs typeface="微软雅黑" panose="020b0503020204020204" charset="-122"/>
                </a:rPr>
                <a:t>领导梯队</a:t>
              </a:r>
              <a:endParaRPr lang="en-US" sz="21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0" name="Group 30"/>
          <p:cNvGrpSpPr/>
          <p:nvPr/>
        </p:nvGrpSpPr>
        <p:grpSpPr>
          <a:xfrm>
            <a:off x="4153723" y="4445298"/>
            <a:ext cx="7520622" cy="1926826"/>
            <a:chOff x="4153723" y="4445298"/>
            <a:chExt cx="7520622" cy="1926826"/>
          </a:xfrm>
        </p:grpSpPr>
        <p:sp>
          <p:nvSpPr>
            <p:cNvPr id="31" name="TextBox 31"/>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强调领导者的领导力是企业发展的核心动力，通过培养和提升领导者的领导力，可以推动企业的持续发展和创新。</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2" name="Group 32"/>
          <p:cNvGrpSpPr/>
          <p:nvPr/>
        </p:nvGrpSpPr>
        <p:grpSpPr>
          <a:xfrm>
            <a:off x="4137103" y="4014528"/>
            <a:ext cx="7537242" cy="490334"/>
            <a:chOff x="4137103" y="4014528"/>
            <a:chExt cx="7537242" cy="490334"/>
          </a:xfrm>
        </p:grpSpPr>
        <p:sp>
          <p:nvSpPr>
            <p:cNvPr id="33" name="TextBox 33"/>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175" b="1">
                  <a:solidFill>
                    <a:schemeClr val="accent1">
                      <a:alpha val="100000"/>
                    </a:schemeClr>
                  </a:solidFill>
                  <a:latin typeface="微软雅黑" panose="020b0503020204020204" charset="-122"/>
                  <a:ea typeface="微软雅黑" panose="020b0503020204020204" charset="-122"/>
                  <a:cs typeface="微软雅黑" panose="020b0503020204020204" charset="-122"/>
                </a:rPr>
                <a:t>领导力驱动</a:t>
              </a:r>
              <a:endParaRPr lang="en-US" sz="217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pic>
        <p:nvPicPr>
          <p:cNvPr id="34" name="Picture 34"/>
          <p:cNvPicPr>
            <a:picLocks noChangeAspect="1"/>
          </p:cNvPicPr>
          <p:nvPr/>
        </p:nvPicPr>
        <p:blipFill>
          <a:blip r:embed="rId3"/>
          <a:srcRect l="20269" r="20269"/>
          <a:stretch>
            <a:fillRect/>
          </a:stretch>
        </p:blipFill>
        <p:spPr>
          <a:xfrm>
            <a:off x="9048606" y="874695"/>
            <a:ext cx="2745885" cy="2639930"/>
          </a:xfrm>
          <a:prstGeom prst="ellipse">
            <a:avLst/>
          </a:prstGeom>
        </p:spPr>
      </p:pic>
      <p:pic>
        <p:nvPicPr>
          <p:cNvPr id="35" name="Picture 35"/>
          <p:cNvPicPr>
            <a:picLocks noChangeAspect="1"/>
          </p:cNvPicPr>
          <p:nvPr/>
        </p:nvPicPr>
        <p:blipFill>
          <a:blip r:embed="rId4"/>
          <a:stretch>
            <a:fillRect/>
          </a:stretch>
        </p:blipFill>
        <p:spPr>
          <a:xfrm>
            <a:off x="293665" y="3514624"/>
            <a:ext cx="2857500" cy="2857500"/>
          </a:xfrm>
          <a:prstGeom prst="ellipse">
            <a:avLst/>
          </a:prstGeom>
        </p:spPr>
      </p:pic>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领导梯队的层次</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5" name="Group 25"/>
          <p:cNvGrpSpPr/>
          <p:nvPr/>
        </p:nvGrpSpPr>
        <p:grpSpPr>
          <a:xfrm>
            <a:off x="1950266" y="2682352"/>
            <a:ext cx="2426717" cy="490334"/>
            <a:chOff x="1950266" y="2682352"/>
            <a:chExt cx="2426717" cy="490334"/>
          </a:xfrm>
        </p:grpSpPr>
        <p:sp>
          <p:nvSpPr>
            <p:cNvPr id="26" name="TextBox 26"/>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基层领导者</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7" name="Group 27"/>
          <p:cNvGrpSpPr/>
          <p:nvPr/>
        </p:nvGrpSpPr>
        <p:grpSpPr>
          <a:xfrm>
            <a:off x="2029744" y="3095526"/>
            <a:ext cx="2267763" cy="1552257"/>
            <a:chOff x="2029744" y="3095526"/>
            <a:chExt cx="2267763" cy="1552257"/>
          </a:xfrm>
        </p:grpSpPr>
        <p:sp>
          <p:nvSpPr>
            <p:cNvPr id="28" name="TextBox 28"/>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负责一线团队的管理和指导，关注员工执行力和团队协作。</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9" name="Group 29"/>
          <p:cNvGrpSpPr/>
          <p:nvPr/>
        </p:nvGrpSpPr>
        <p:grpSpPr>
          <a:xfrm>
            <a:off x="5795518" y="2682352"/>
            <a:ext cx="2426717" cy="490334"/>
            <a:chOff x="5795518" y="2682352"/>
            <a:chExt cx="2426717" cy="490334"/>
          </a:xfrm>
        </p:grpSpPr>
        <p:sp>
          <p:nvSpPr>
            <p:cNvPr id="30" name="TextBox 30"/>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中层领导者</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1" name="Group 31"/>
          <p:cNvGrpSpPr/>
          <p:nvPr/>
        </p:nvGrpSpPr>
        <p:grpSpPr>
          <a:xfrm>
            <a:off x="5874995" y="3095526"/>
            <a:ext cx="2267763" cy="1552257"/>
            <a:chOff x="5874995" y="3095526"/>
            <a:chExt cx="2267763" cy="1552257"/>
          </a:xfrm>
        </p:grpSpPr>
        <p:sp>
          <p:nvSpPr>
            <p:cNvPr id="32" name="TextBox 32"/>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负责部门或项目的管理和协调，关注业务运营和流程优化。</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9688512" y="2682352"/>
            <a:ext cx="2426717" cy="490334"/>
            <a:chOff x="9688512" y="2682352"/>
            <a:chExt cx="2426717" cy="490334"/>
          </a:xfrm>
        </p:grpSpPr>
        <p:sp>
          <p:nvSpPr>
            <p:cNvPr id="34" name="TextBox 34"/>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高层领导者</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9767989" y="3095526"/>
            <a:ext cx="2267763" cy="1552257"/>
            <a:chOff x="9767989" y="3095526"/>
            <a:chExt cx="2267763" cy="1552257"/>
          </a:xfrm>
        </p:grpSpPr>
        <p:sp>
          <p:nvSpPr>
            <p:cNvPr id="36" name="TextBox 36"/>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负责企业战略规划和整体运营，关注市场趋势和行业竞争。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pic>
        <p:nvPicPr>
          <p:cNvPr id="37" name="Picture 37"/>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8" name="Picture 38"/>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9" name="Picture 39"/>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领导梯队的建设意义</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提升企业整体领导力</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通过培养和选拔优秀的领导者，提升企业整体的领导力水平，从而增强企业的竞争力和创新能力。</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促进企业内部协作</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领导梯队的建设可以促进企业内部不同层级之间的沟通和协作，打破部门壁垒，形成高效的工作氛围。</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推动企业持续发展</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领导梯队的建设可以确保企业在不同发展阶段都有合适的领导者来引领，从而推动企业持续、稳定地发展。</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grpSp>
        <p:nvGrpSpPr>
          <p:cNvPr id="3" name="Group 3"/>
          <p:cNvGrpSpPr/>
          <p:nvPr/>
        </p:nvGrpSpPr>
        <p:grpSpPr>
          <a:xfrm>
            <a:off x="3988009" y="3369210"/>
            <a:ext cx="1888916" cy="715214"/>
            <a:chOff x="3988009" y="3369210"/>
            <a:chExt cx="1888916" cy="715214"/>
          </a:xfrm>
        </p:grpSpPr>
        <p:sp>
          <p:nvSpPr>
            <p:cNvPr id="4" name="TextBox 4"/>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3000">
                  <a:solidFill>
                    <a:schemeClr val="dk1">
                      <a:alpha val="100000"/>
                    </a:schemeClr>
                  </a:solidFill>
                  <a:latin typeface="微软雅黑" panose="020b0503020204020204" charset="-122"/>
                  <a:ea typeface="微软雅黑" panose="020b0503020204020204" charset="-122"/>
                  <a:cs typeface="微软雅黑" panose="020b0503020204020204" charset="-122"/>
                </a:rPr>
                <a:t>03</a:t>
              </a:r>
              <a:endParaRPr lang="en-US" sz="30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5" name="TextBox 5"/>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微软雅黑" panose="020b0503020204020204" charset="-122"/>
                <a:ea typeface="微软雅黑" panose="020b0503020204020204" charset="-122"/>
                <a:cs typeface="微软雅黑" panose="020b0503020204020204" charset="-122"/>
              </a:rPr>
              <a:t>领导力驱动型公司的特征</a:t>
            </a:r>
            <a:endParaRPr lang="en-US" sz="345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6" name="Group 6"/>
          <p:cNvGrpSpPr/>
          <p:nvPr/>
        </p:nvGrpSpPr>
        <p:grpSpPr>
          <a:xfrm>
            <a:off x="2253348" y="2896535"/>
            <a:ext cx="1888916" cy="715214"/>
            <a:chOff x="2253348" y="2896535"/>
            <a:chExt cx="1888916" cy="715214"/>
          </a:xfrm>
        </p:grpSpPr>
        <p:sp>
          <p:nvSpPr>
            <p:cNvPr id="7" name="TextBox 7"/>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rPr>
                <a:t>Part</a:t>
              </a:r>
              <a:endParaRPr lang="en-US" sz="36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cxnSp>
        <p:nvCxnSpPr>
          <p:cNvPr id="8" name="Connector 8"/>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领导者以身作则</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公司的领导者通过自身行为和实践来传递和强化公司的价值观和领导力标准，为员工树立榜样。</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重视领导力的培养和发展</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公司投入大量资源和时间来培养和发展员工的领导力，通过培训、辅导、轮岗等方式提升员工的领导技能和能力。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领导力被视为核心竞争力</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在领导力驱动型公司中，领导力被视为公司的核心竞争力，是公司持续成功和发展的重要驱动力。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强烈的领导力文化</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0125" r="20125"/>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1</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2</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rPr>
              <a:t>3</a:t>
            </a:r>
            <a:endParaRPr lang="en-US" sz="577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领导团队的成员具备战略眼光和洞察力，能够洞察市场趋势和客户需求，为公司制定正确的发展战略和业务计划。</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具备战略眼光和洞察力</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领导团队成员之间保持紧密的合作和相互支持，共同应对挑战和解决问题，形成强大的团队合力。</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团队协作和相互支持</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领导团队具备变革和创新能力，能够带领公司应对快速变化的市场环境和客户需求，推动公司的创新和发展。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rPr>
              <a:t>具备变革和创新能力</a:t>
            </a:r>
            <a:endParaRPr lang="en-US" sz="160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优秀的领导团队</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2F2F2"/>
                </a:solidFill>
                <a:latin typeface="Calibri"/>
                <a:ea typeface="+mn-ea"/>
                <a:cs typeface="+mn-cs"/>
              </a:defRPr>
            </a:lvl1pPr>
            <a:lvl2pPr marL="457200" algn="l" defTabSz="914400" rtl="0" eaLnBrk="1" latinLnBrk="0" hangingPunct="1">
              <a:defRPr sz="1800" kern="1200">
                <a:solidFill>
                  <a:srgbClr val="F2F2F2"/>
                </a:solidFill>
                <a:latin typeface="Calibri"/>
                <a:ea typeface="+mn-ea"/>
                <a:cs typeface="+mn-cs"/>
              </a:defRPr>
            </a:lvl2pPr>
            <a:lvl3pPr marL="914400" algn="l" defTabSz="914400" rtl="0" eaLnBrk="1" latinLnBrk="0" hangingPunct="1">
              <a:defRPr sz="1800" kern="1200">
                <a:solidFill>
                  <a:srgbClr val="F2F2F2"/>
                </a:solidFill>
                <a:latin typeface="Calibri"/>
                <a:ea typeface="+mn-ea"/>
                <a:cs typeface="+mn-cs"/>
              </a:defRPr>
            </a:lvl3pPr>
            <a:lvl4pPr marL="1371600" algn="l" defTabSz="914400" rtl="0" eaLnBrk="1" latinLnBrk="0" hangingPunct="1">
              <a:defRPr sz="1800" kern="1200">
                <a:solidFill>
                  <a:srgbClr val="F2F2F2"/>
                </a:solidFill>
                <a:latin typeface="Calibri"/>
                <a:ea typeface="+mn-ea"/>
                <a:cs typeface="+mn-cs"/>
              </a:defRPr>
            </a:lvl4pPr>
            <a:lvl5pPr marL="1828800" algn="l" defTabSz="914400" rtl="0" eaLnBrk="1" latinLnBrk="0" hangingPunct="1">
              <a:defRPr sz="1800" kern="1200">
                <a:solidFill>
                  <a:srgbClr val="F2F2F2"/>
                </a:solidFill>
                <a:latin typeface="Calibri"/>
                <a:ea typeface="+mn-ea"/>
                <a:cs typeface="+mn-cs"/>
              </a:defRPr>
            </a:lvl5pPr>
            <a:lvl6pPr marL="2286000" algn="l" defTabSz="914400" rtl="0" eaLnBrk="1" latinLnBrk="0" hangingPunct="1">
              <a:defRPr sz="1800" kern="1200">
                <a:solidFill>
                  <a:srgbClr val="F2F2F2"/>
                </a:solidFill>
                <a:latin typeface="Calibri"/>
                <a:ea typeface="+mn-ea"/>
                <a:cs typeface="+mn-cs"/>
              </a:defRPr>
            </a:lvl6pPr>
            <a:lvl7pPr marL="2743200" algn="l" defTabSz="914400" rtl="0" eaLnBrk="1" latinLnBrk="0" hangingPunct="1">
              <a:defRPr sz="1800" kern="1200">
                <a:solidFill>
                  <a:srgbClr val="F2F2F2"/>
                </a:solidFill>
                <a:latin typeface="Calibri"/>
                <a:ea typeface="+mn-ea"/>
                <a:cs typeface="+mn-cs"/>
              </a:defRPr>
            </a:lvl7pPr>
            <a:lvl8pPr marL="3200400" algn="l" defTabSz="914400" rtl="0" eaLnBrk="1" latinLnBrk="0" hangingPunct="1">
              <a:defRPr sz="1800" kern="1200">
                <a:solidFill>
                  <a:srgbClr val="F2F2F2"/>
                </a:solidFill>
                <a:latin typeface="Calibri"/>
                <a:ea typeface="+mn-ea"/>
                <a:cs typeface="+mn-cs"/>
              </a:defRPr>
            </a:lvl8pPr>
            <a:lvl9pPr marL="3657600" algn="l" defTabSz="914400" rtl="0" eaLnBrk="1" latinLnBrk="0" hangingPunct="1">
              <a:defRPr sz="1800" kern="1200">
                <a:solidFill>
                  <a:srgbClr val="F2F2F2"/>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员工承诺度高</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员工对公司的承诺度高，愿意为公司的长期发展和成功付出努力和时间，与公司共同成长和发展。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员工参与度高</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员工对公司的使命、愿景和价值观有深刻的理解和认同，积极参与公司的各项活动和工作，为公司的发展贡献自己的力量。</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员工满意度高</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公司关注员工的需求和感受，提供良好的工作环境和福利待遇，员工对公司的满意度高，工作积极性和效率也相应提高。</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3208" r="132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8472" b="847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员工的高度参与和承诺</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https://d.book118.com/428036105006006032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2024-09-09T06:02:34.759</cp:lastPrinted>
  <dcterms:created xsi:type="dcterms:W3CDTF">2024-09-08T22:02:34Z</dcterms:created>
  <dcterms:modified xsi:type="dcterms:W3CDTF">2024-09-08T22:02:36Z</dcterms:modified>
</cp:coreProperties>
</file>