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89D23-2974-4C90-919D-49441E018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9490DA-EB14-48CE-9169-C6FE3E22B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F0D7E4-7A16-484E-8178-96CDC23F0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695E55-D59F-4F47-8CD6-0B089DD61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E8DBAA-3FE6-4B7A-BFB3-9412AAD8F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9F6134-D3BC-489B-A591-62796BC1A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8B5E26-021E-4C4C-BFFC-8E2BC4553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2018CA-431B-472F-8AD5-218138964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6370BF-B997-4B83-A74E-80701D86D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EA31E-B76B-49F8-B0C4-311691D0D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8BFE0-94E2-4E64-A7C0-F5DAFD4F3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FE2078-237D-7C2C-B630-C7B2BAB04B96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3101725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chemeClr val="tx1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3030016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  <a:solidFill>
            <a:srgbClr val="4787C7"/>
          </a:solidFill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76D2F5E9-B0A3-F4C3-213F-5728E86B525D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10ED4890-3C16-3E33-1314-7CA5E1875DEA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4" name="Group 3">
              <a:extLst>
                <a:ext uri="{FF2B5EF4-FFF2-40B4-BE49-F238E27FC236}">
                  <a16:creationId xmlns:a16="http://schemas.microsoft.com/office/drawing/2014/main" id="{D23D8610-139E-055D-B613-86C0D02419CC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6" name="Rectangle 5">
                <a:extLst>
                  <a:ext uri="{FF2B5EF4-FFF2-40B4-BE49-F238E27FC236}">
                    <a16:creationId xmlns:a16="http://schemas.microsoft.com/office/drawing/2014/main" id="{6EE210B1-74BC-7137-9DBA-FAEE85C1042C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7" name="Flowchart: Connector 6">
                <a:extLst>
                  <a:ext uri="{FF2B5EF4-FFF2-40B4-BE49-F238E27FC236}">
                    <a16:creationId xmlns:a16="http://schemas.microsoft.com/office/drawing/2014/main" id="{BE030A12-50E2-38B2-5638-BF0844B7F729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9BD9D86A-3D98-8F82-5B4A-AB72ABD6484F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B57022DF-508D-E511-3A38-34ED78563EC4}"/>
              </a:ext>
            </a:extLst>
          </p:cNvPr>
          <p:cNvGrpSpPr/>
          <p:nvPr userDrawn="1"/>
        </p:nvGrpSpPr>
        <p:grpSpPr>
          <a:xfrm>
            <a:off x="8128290" y="2229680"/>
            <a:ext cx="2717187" cy="2982885"/>
            <a:chOff x="8128290" y="2229680"/>
            <a:chExt cx="2717187" cy="2982885"/>
          </a:xfrm>
        </p:grpSpPr>
        <p:sp>
          <p:nvSpPr>
            <p:cNvPr id="12" name="矩形: 对角圆角 36">
              <a:extLst>
                <a:ext uri="{FF2B5EF4-FFF2-40B4-BE49-F238E27FC236}">
                  <a16:creationId xmlns:a16="http://schemas.microsoft.com/office/drawing/2014/main" id="{595B5A32-9CD8-BB57-5D4B-123878C40D19}"/>
                </a:ext>
              </a:extLst>
            </p:cNvPr>
            <p:cNvSpPr/>
            <p:nvPr userDrawn="1"/>
          </p:nvSpPr>
          <p:spPr>
            <a:xfrm>
              <a:off x="8128290" y="2229680"/>
              <a:ext cx="2717187" cy="2982885"/>
            </a:xfrm>
            <a:prstGeom prst="round2DiagRect">
              <a:avLst>
                <a:gd name="adj1" fmla="val 50000"/>
                <a:gd name="adj2" fmla="val 0"/>
              </a:avLst>
            </a:prstGeom>
            <a:solidFill>
              <a:srgbClr val="008DCA"/>
            </a:solidFill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" name="Freeform 39">
              <a:extLst>
                <a:ext uri="{FF2B5EF4-FFF2-40B4-BE49-F238E27FC236}">
                  <a16:creationId xmlns:a16="http://schemas.microsoft.com/office/drawing/2014/main" id="{870C6DF1-A833-2228-8EB9-4A8398B5D824}"/>
                </a:ext>
              </a:extLst>
            </p:cNvPr>
            <p:cNvSpPr>
              <a:spLocks noEditPoints="1"/>
            </p:cNvSpPr>
            <p:nvPr userDrawn="1"/>
          </p:nvSpPr>
          <p:spPr bwMode="auto">
            <a:xfrm>
              <a:off x="8560012" y="2775466"/>
              <a:ext cx="1915076" cy="1823161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F0739591-6F80-03B9-68FB-3302837D5D70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grpSp>
        <p:nvGrpSpPr>
          <p:cNvPr id="16" name="Group 15">
            <a:extLst>
              <a:ext uri="{FF2B5EF4-FFF2-40B4-BE49-F238E27FC236}">
                <a16:creationId xmlns:a16="http://schemas.microsoft.com/office/drawing/2014/main" id="{125E6B77-A820-60D3-F237-2BB7843B3F46}"/>
              </a:ext>
            </a:extLst>
          </p:cNvPr>
          <p:cNvGrpSpPr/>
          <p:nvPr userDrawn="1"/>
        </p:nvGrpSpPr>
        <p:grpSpPr>
          <a:xfrm>
            <a:off x="9939566" y="131509"/>
            <a:ext cx="2194559" cy="1080000"/>
            <a:chOff x="9997441" y="131509"/>
            <a:chExt cx="2194559" cy="1080000"/>
          </a:xfrm>
        </p:grpSpPr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60859A5C-723B-0791-E02B-1FC25352E9FA}"/>
                </a:ext>
              </a:extLst>
            </p:cNvPr>
            <p:cNvGrpSpPr/>
            <p:nvPr/>
          </p:nvGrpSpPr>
          <p:grpSpPr>
            <a:xfrm rot="10800000">
              <a:off x="9997441" y="131509"/>
              <a:ext cx="2194559" cy="1080000"/>
              <a:chOff x="-1354596" y="1053296"/>
              <a:chExt cx="2592377" cy="1152000"/>
            </a:xfrm>
            <a:solidFill>
              <a:srgbClr val="4686C9"/>
            </a:solidFill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1D009657-9EC1-E7FF-9505-408AC72E4776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" name="Flowchart: Connector 19">
                <a:extLst>
                  <a:ext uri="{FF2B5EF4-FFF2-40B4-BE49-F238E27FC236}">
                    <a16:creationId xmlns:a16="http://schemas.microsoft.com/office/drawing/2014/main" id="{F992DE8E-995A-9CF5-35E4-15DA672D25D4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3411BAF4-F369-DF23-0547-8CA0580D84F6}"/>
                </a:ext>
              </a:extLst>
            </p:cNvPr>
            <p:cNvSpPr txBox="1"/>
            <p:nvPr/>
          </p:nvSpPr>
          <p:spPr>
            <a:xfrm>
              <a:off x="10317265" y="204282"/>
              <a:ext cx="1757125" cy="846628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3705504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087217" y="2900574"/>
            <a:ext cx="966566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rgbClr val="00397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媒体IP多维价值转化与创新利用</a:t>
            </a:r>
            <a:endParaRPr lang="en-US" altLang="zh-CN" sz="4200" b="1">
              <a:solidFill>
                <a:srgbClr val="00397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3DB93DD-8314-CC2E-0444-E8DC6CC887D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0526"/>
            <a:ext cx="12192000" cy="6858000"/>
          </a:xfrm>
          <a:prstGeom prst="rect">
            <a:avLst/>
          </a:prstGeom>
        </p:spPr>
      </p:pic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136740" y="3108818"/>
            <a:ext cx="8032828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indent="-685800" defTabSz="914377">
              <a:lnSpc>
                <a:spcPts val="5000"/>
              </a:lnSpc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effectLst/>
                <a:uLnTx/>
                <a:uFillTx/>
                <a:latin typeface="微软雅黑" pitchFamily="34" charset="-122"/>
                <a:ea typeface="微软雅黑" pitchFamily="34" charset="-122"/>
              </a:rPr>
              <a:t> 媒体IP多维价值：解析潜在内涵
 媒体IP产业化：探索多元盈利模式
 媒体IP跨界融合：实现多领域渗透
 媒体IP国际化：优化全球资源配置
 媒体IP生态体系：构建协同合作网络
 媒体IP场景化应用：激活交互式体验
 媒体IP数据分析：赋能精准决策
 媒体IP创新利用：推动技术迭代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媒体IP多维价值：解析潜在内涵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媒体IP多维价值转化与创新利用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媒体IP多维价值：解析潜在内涵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媒体IP的文化内涵与价值塑造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媒体IP的文化内涵主要包括时代精神、价值观、审美情趣、生活方式等，这些内涵为IP赋予了独特的精神气质和审美价值。</a:t>
            </a:r>
          </a:p>
          <a:p>
            <a:r>
              <a:t>2. 媒体IP的文化内涵可以通过多种方式塑造，包括故事情节、人物形象、场景设置、音乐音效、动画特效等。</a:t>
            </a:r>
          </a:p>
          <a:p>
            <a:r>
              <a:t>3. 媒体IP的文化内涵对受众具有深刻的影响，它可以塑造受众的价值观、道德观、审美观，提升受众的精神境界和文化素养。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媒体IP的情感共鸣与社会价值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媒体IP的情感共鸣是指受众在接触媒体IP时，因情感体验而产生的心理认同和共鸣。</a:t>
            </a:r>
          </a:p>
          <a:p>
            <a:r>
              <a:t>2. 媒体IP的情感共鸣可以通过多种方式引发，包括故事情节、人物形象、场景设置、音乐音效、动画特效等。</a:t>
            </a:r>
          </a:p>
          <a:p>
            <a:r>
              <a:t>3. 媒体IP的情感共鸣对受众具有较强的感染力和影响力，它可以激发受众的情感共鸣，引起受众的心理共鸣，从而产生强烈的社会价值和社会效应。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媒体IP多维价值：解析潜在内涵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媒体IP的商业价值与市场前景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媒体IP的商业价值主要包括版权收益、衍生品销售、品牌授权、广告植入等。</a:t>
            </a:r>
          </a:p>
          <a:p>
            <a:r>
              <a:t>2. 媒体IP的商业价值与IP的知名度、影响力、粉丝数量、文化内涵、情感共鸣等因素密切相关。</a:t>
            </a:r>
          </a:p>
          <a:p>
            <a:r>
              <a:t>3. 媒体IP的商业前景广阔，随着互联网的普及和移动互联网的发展，媒体IP的商业价值将进一步凸显。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媒体IP的传播方式与跨平台运营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媒体IP的传播方式主要包括传统媒体传播、网络媒体传播、移动媒体传播、社交媒体传播等。</a:t>
            </a:r>
          </a:p>
          <a:p>
            <a:r>
              <a:t>2. 媒体IP的跨平台运营是指在不同媒体平台上综合利用IP资源，实现IP价值的最大化。</a:t>
            </a:r>
          </a:p>
          <a:p>
            <a:r>
              <a:t>3. 媒体IP的跨平台运营可以有效扩大IP的影响力和粉丝数量，提高IP的商业价值。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媒体IP多维价值：解析潜在内涵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媒体IP的粉丝经济与用户粘性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媒体IP的粉丝经济是指围绕着IP的粉丝群，所形成的经济活动和商业模式。</a:t>
            </a:r>
          </a:p>
          <a:p>
            <a:r>
              <a:t>2. 媒体IP的粉丝经济可以通过粉丝周边产品销售、粉丝俱乐部运营、粉丝见面会活动等方式实现。</a:t>
            </a:r>
          </a:p>
          <a:p>
            <a:r>
              <a:t>3. 媒体IP的粉丝经济可以有效提高IP的用户粘性，增强粉丝对IP的情感共鸣和忠诚度。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媒体IP的保护与维权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媒体IP的保护与维权主要包括版权保护、商标保护、专利保护、不正当竞争保护等。</a:t>
            </a:r>
          </a:p>
          <a:p>
            <a:r>
              <a:t>2. 媒体IP的保护与维权可以有效维护IP所有者的合法权益，防止IP被侵权和盗用。</a:t>
            </a:r>
          </a:p>
          <a:p>
            <a:r>
              <a:t>3. 媒体IP的保护与维权对于维护文化产业的健康发展具有重要意义。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媒体IP产业化：探索多元盈利模式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媒体IP多维价值转化与创新利用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媒体IP产业化：探索多元盈利模式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媒体IP授权与衍生品开发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媒体IP授权：是指媒体机构将拥有的知识产权授权给其他企业或个人，以进行产品开发、生产、销售等，从而实现IP价值的商业化。</a:t>
            </a:r>
          </a:p>
          <a:p>
            <a:r>
              <a:t>2. 衍生品开发：是指基于媒体IP创作和生产各种相关产品，如玩具、服装、文具、电子产品等，以满足不同消费者的需求，拓展IP的盈利空间。</a:t>
            </a:r>
          </a:p>
          <a:p>
            <a:r>
              <a:t>3. 授权与衍生品开发的成功案例：如《喜羊羊与灰太狼》IP授权给多家企业，衍生品销售额高达数十亿元；《王者荣耀》IP授权给多家企业，衍生品销售额达数百亿元。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媒体IP跨界整合营销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媒体IP跨界整合营销：是指将媒体IP与其他品牌、产品或服务进行跨界合作，通过联合营销、资源共享等方式，实现IP价值的增值和品牌影响力的提升。</a:t>
            </a:r>
          </a:p>
          <a:p>
            <a:r>
              <a:t>2. 跨界整合营销的优势：能够突破传统营销的局限，整合多方资源，实现优势互补，同时也能触达更多消费者，提升品牌知名度和美誉度。</a:t>
            </a:r>
          </a:p>
          <a:p>
            <a:r>
              <a:t>3. 跨界整合营销的成功案例：如《欢乐颂》IP与京东跨界合作，推出“欢乐颂京东专场”；《奔跑吧兄弟》IP与蒙牛跨界合作，推出“奔跑吧兄弟蒙牛酸奶”。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媒体IP产业化：探索多元盈利模式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媒体IP互动娱乐与体验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媒体IP互动娱乐与体验：是指将媒体IP与互动娱乐、体验经济等元素相结合，打造沉浸式的娱乐体验，满足消费者多元化的娱乐需求。</a:t>
            </a:r>
          </a:p>
          <a:p>
            <a:r>
              <a:t>2. 互动娱乐与体验的优势：能够为消费者提供更加丰富、多元的娱乐体验，拉近IP与消费者之间的距离，提升IP的粘性。</a:t>
            </a:r>
          </a:p>
          <a:p>
            <a:r>
              <a:t>3. 互动娱乐与体验的成功案例：如《盗墓笔记》IP线下体验馆，消费者可以身临其境地感受盗墓过程；《王者荣耀》IP线下电竞馆，消费者可以体验电竞比赛的氛围。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媒体IP新媒体运营与传播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媒体IP新媒体运营与传播：是指利用新媒体平台和技术，对媒体IP进行运营与传播，扩大IP的影响力和知名度，实现IP价值的变现。</a:t>
            </a:r>
          </a:p>
          <a:p>
            <a:r>
              <a:t>2. 新媒体运营与传播的优势：能够触达更广泛的受众，实现IP的快速传播，同时也能够通过互动和反馈，及时了解消费者的需求。</a:t>
            </a:r>
          </a:p>
          <a:p>
            <a:r>
              <a:t>3. 新媒体运营与传播的成功案例：如《人民的名义》IP通过微博、微信等社交媒体平台进行传播，引发广泛讨论和关注；《战狼2》IP通过短视频平台进行传播，刷新了国产电影的票房纪录。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媒体IP产业化：探索多元盈利模式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媒体IP内容衍生与再创作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媒体IP内容衍生与再创作：是指基于媒体IP本身，进行内容衍生和再创作，创造出新的内容产品，以满足不同受众的需求，延长IP的生命周期。</a:t>
            </a:r>
          </a:p>
          <a:p>
            <a:r>
              <a:t>2. 内容衍生与再创作的优势：能够满足不同受众的需求，延长IP的生命周期，同时也能为IP带来新的盈利空间。</a:t>
            </a:r>
          </a:p>
          <a:p>
            <a:r>
              <a:t>3. 内容衍生与再创作的成功案例：如《西游记》IP衍生出电视剧、电影、动画片、游戏等多种形式的内容产品；《哈利·波特》IP衍生出电影、书籍、游戏、玩具等多种形式的内容产品。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媒体IP投资与资本运作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媒体IP投资与资本运作：是指将媒体IP作为投资标的，通过资本运作的方式，实现IP价值的增值和变现。</a:t>
            </a:r>
          </a:p>
          <a:p>
            <a:r>
              <a:t>2. 资本运作的优势：能够为媒体IP提供资金支持，加快IP的开发和运营，同时也能够通过资本运作，实现IP价值的增值。</a:t>
            </a:r>
          </a:p>
          <a:p>
            <a:r>
              <a:t>3. 资本运作的成功案例：如《欢乐颂》IP被华谊兄弟收购，华谊兄弟通过资本运作，将《欢乐颂》IP价值从几千万元提升至数十亿元；《盗墓笔记》IP被腾讯收购，腾讯通过资本运作，将《盗墓笔记》IP价值从几百万提升至数十亿元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媒体IP跨界融合：实现多领域渗透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媒体IP多维价值转化与创新利用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媒体IP跨界融合：实现多领域渗透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跨界融合推动媒体IP价值重塑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跨界融合打破媒体IP边界，实现多领域渗透，拓展IP价值挖掘空间。</a:t>
            </a:r>
          </a:p>
          <a:p>
            <a:r>
              <a:t>2. 通过跨界合作，媒体IP可以与不同行业、不同领域的资源进行整合，提升IP的知名度和影响力。</a:t>
            </a:r>
          </a:p>
          <a:p>
            <a:r>
              <a:t>3. 跨界融合能够带来新的创意和思路，为媒体IP注入新的活力，延长IP生命周期。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打造多领域IP矩阵，实现协同效应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构建多领域IP矩阵，可以实现IP资源的共享和协同，扩大IP的影响力。</a:t>
            </a:r>
          </a:p>
          <a:p>
            <a:r>
              <a:t>2. 通过对不同领域IP的联动营销和宣传，可以实现IP价值的最大化。</a:t>
            </a:r>
          </a:p>
          <a:p>
            <a:r>
              <a:t>3. 多领域IP矩阵可以为媒体带来持续的收益，提升媒体的竞争力和影响力。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媒体IP跨界融合：实现多领域渗透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拓展IP衍生品开发，实现商业变现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开发IP衍生品是媒体IP变现的重要途径，可以为媒体带来可观的经济效益。</a:t>
            </a:r>
          </a:p>
          <a:p>
            <a:r>
              <a:t>2. IP衍生品可以包括玩具、服装、食品、文具等多种品类，满足不同消费者的需求。</a:t>
            </a:r>
          </a:p>
          <a:p>
            <a:r>
              <a:t>3. 通过IP衍生品的开发，可以延长IP的生命周期，提升IP的价值。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利用新技术赋能媒体IP，实现创新发展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新技术为媒体IP创新发展提供了新的机遇，可以为IP赋予新的生命力。</a:t>
            </a:r>
          </a:p>
          <a:p>
            <a:r>
              <a:t>2. 通过利用新技术，媒体IP可以实现更广泛的传播，触达更多的受众。</a:t>
            </a:r>
          </a:p>
          <a:p>
            <a:r>
              <a:t>3. 新技术可以帮助媒体IP创造更多互动体验，提升用户参与度。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媒体IP跨界融合：实现多领域渗透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加强IP版权保护是保障IP价值的关键，可以防止IP被侵权。</a:t>
            </a:r>
          </a:p>
          <a:p>
            <a:r>
              <a:t>2. 媒体应建立健全的IP版权保护机制，积极维护IP版权。</a:t>
            </a:r>
          </a:p>
          <a:p>
            <a:r>
              <a:t>3. 完善IP版权保护法律法规，为IP版权保护提供法律保障。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构建IP生态体系，实现良性循环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构建IP生态体系可以实现IP价值的良性循环，提升IP的整体价值。</a:t>
            </a:r>
          </a:p>
          <a:p>
            <a:r>
              <a:t>2. 通过IP生态体系，可以实现IP的开发、运营、传播、变现等全产业链的整合。</a:t>
            </a:r>
          </a:p>
          <a:p>
            <a:r>
              <a:t>3. IP生态体系可以为媒体带来持续的收益，提升媒体的竞争力和影响力。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加强IP版权保护，保障IP价值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媒体IP国际化：优化全球资源配置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媒体IP多维价值转化与创新利用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https://d.book118.com/428037055044006040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媒体IP多维价值：解析潜在内涵</vt:lpstr>
      <vt:lpstr> 媒体IP多维价值：解析潜在内涵</vt:lpstr>
      <vt:lpstr> 媒体IP多维价值：解析潜在内涵</vt:lpstr>
      <vt:lpstr> 媒体IP多维价值：解析潜在内涵</vt:lpstr>
      <vt:lpstr> 媒体IP产业化：探索多元盈利模式</vt:lpstr>
      <vt:lpstr> 媒体IP产业化：探索多元盈利模式</vt:lpstr>
      <vt:lpstr> 媒体IP产业化：探索多元盈利模式</vt:lpstr>
      <vt:lpstr> 媒体IP产业化：探索多元盈利模式</vt:lpstr>
      <vt:lpstr> 媒体IP跨界融合：实现多领域渗透</vt:lpstr>
      <vt:lpstr> 媒体IP跨界融合：实现多领域渗透</vt:lpstr>
      <vt:lpstr> 媒体IP跨界融合：实现多领域渗透</vt:lpstr>
      <vt:lpstr> 媒体IP跨界融合：实现多领域渗透</vt:lpstr>
      <vt:lpstr> 媒体IP国际化：优化全球资源配置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2024-09-18T16:05:12.828</cp:lastPrinted>
  <dcterms:created xsi:type="dcterms:W3CDTF">2024-09-18T08:05:12Z</dcterms:created>
  <dcterms:modified xsi:type="dcterms:W3CDTF">2024-09-18T08:05:14Z</dcterms:modified>
</cp:coreProperties>
</file>