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9CF50B-7036-4E17-86D7-8F6EE0F1B0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7F4E2B-6F65-4AC9-B8AF-D57E3FAE71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021AFEC-6D7A-42A2-B015-C1D5B49A5B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6C07C5A-6970-49FF-BC86-53BB63C391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1BA076-DE8B-4C55-9DCD-0DA499E5B76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DC2FABD-2057-4761-81C9-E51E30A6B55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C67D6F9-D039-438C-8EF4-D9F34756853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56DD09-198C-41FF-94A5-5092DD3D50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2503085-6022-42BC-80AA-4F754AB8C20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4E5CE2-3D3A-4866-AC9F-72507E7C7F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36FDCA-60D1-41B7-BFC2-FAFF603344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rcRect l="28268" r="21731"/>
          <a:stretch>
            <a:fillRect/>
          </a:stretch>
        </p:blipFill>
        <p:spPr>
          <a:xfrm>
            <a:off x="6096000" y="-1"/>
            <a:ext cx="6096000" cy="6858000"/>
          </a:xfrm>
          <a:prstGeom prst="rect">
            <a:avLst/>
          </a:prstGeom>
        </p:spPr>
      </p:pic>
      <p:sp>
        <p:nvSpPr>
          <p:cNvPr id="3" name="标题 1"/>
          <p:cNvSpPr>
            <a:spLocks noGrp="1"/>
          </p:cNvSpPr>
          <p:nvPr>
            <p:ph type="ctrTitle" idx="4294967295" hasCustomPrompt="1"/>
          </p:nvPr>
        </p:nvSpPr>
        <p:spPr>
          <a:xfrm>
            <a:off x="391695" y="5544503"/>
            <a:ext cx="4224233" cy="923330"/>
          </a:xfrm>
        </p:spPr>
        <p:txBody>
          <a:bodyPr wrap="none" anchor="b">
            <a:spAutoFit/>
          </a:bodyPr>
          <a:lstStyle>
            <a:lvl1pPr algn="l">
              <a:defRPr sz="6000" b="0" i="0" spc="300">
                <a:solidFill>
                  <a:schemeClr val="tx2"/>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文本占位符 17"/>
          <p:cNvSpPr>
            <a:spLocks noGrp="1"/>
          </p:cNvSpPr>
          <p:nvPr>
            <p:ph type="body" sz="quarter" idx="10" hasCustomPrompt="1"/>
          </p:nvPr>
        </p:nvSpPr>
        <p:spPr>
          <a:xfrm>
            <a:off x="391695" y="5051672"/>
            <a:ext cx="1980029" cy="480131"/>
          </a:xfrm>
        </p:spPr>
        <p:txBody>
          <a:bodyPr wrap="none" anchor="b">
            <a:spAutoFit/>
          </a:bodyPr>
          <a:lstStyle>
            <a:lvl1pPr marL="0" indent="0" algn="l">
              <a:buNone/>
              <a:defRPr sz="2800" b="0" i="0" spc="0">
                <a:solidFill>
                  <a:schemeClr val="tx1">
                    <a:lumMod val="50000"/>
                    <a:lumOff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6"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7"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8"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9"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0"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sp>
        <p:nvSpPr>
          <p:cNvPr id="12"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13"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4"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5"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7"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8"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19"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0"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1"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3"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2024/1/11</a:t>
            </a:fld>
            <a:endParaRPr kumimoji="1" lang="zh-CN" altLang="en-US"/>
          </a:p>
        </p:txBody>
      </p:sp>
      <p:sp>
        <p:nvSpPr>
          <p:cNvPr id="24"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5"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7" name="图片 2"/>
          <p:cNvPicPr>
            <a:picLocks noChangeAspect="1"/>
          </p:cNvPicPr>
          <p:nvPr userDrawn="1"/>
        </p:nvPicPr>
        <p:blipFill>
          <a:blip r:embed="rId1"/>
          <a:srcRect l="28268" r="21731"/>
          <a:stretch>
            <a:fillRect/>
          </a:stretch>
        </p:blipFill>
        <p:spPr>
          <a:xfrm>
            <a:off x="6096000" y="-1"/>
            <a:ext cx="6096000" cy="6858000"/>
          </a:xfrm>
          <a:prstGeom prst="rect">
            <a:avLst/>
          </a:prstGeom>
        </p:spPr>
      </p:pic>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1" name=""/>
        <p:cNvGrpSpPr/>
        <p:nvPr/>
      </p:nvGrpSpPr>
      <p:grpSpPr>
        <a:xfrm>
          <a:off x="0" y="0"/>
          <a:ext cx="0" cy="0"/>
        </a:xfrm>
      </p:grpSpPr>
      <p:sp>
        <p:nvSpPr>
          <p:cNvPr id="29"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0"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1" name="页脚占位符 2"/>
          <p:cNvSpPr>
            <a:spLocks noGrp="1"/>
          </p:cNvSpPr>
          <p:nvPr>
            <p:ph type="ftr" sz="quarter" idx="10"/>
          </p:nvPr>
        </p:nvSpPr>
        <p:spPr>
          <a:xfrm>
            <a:off x="673101" y="6423740"/>
            <a:ext cx="3992171" cy="246221"/>
          </a:xfrm>
        </p:spPr>
        <p:txBody>
          <a:bodyPr/>
          <a:lstStyle/>
          <a:p>
            <a:endParaRPr lang="zh-CN" altLang="en-US"/>
          </a:p>
        </p:txBody>
      </p:sp>
      <p:sp>
        <p:nvSpPr>
          <p:cNvPr id="32" name="日期占位符 3"/>
          <p:cNvSpPr>
            <a:spLocks noGrp="1"/>
          </p:cNvSpPr>
          <p:nvPr>
            <p:ph type="dt" sz="half" idx="11"/>
          </p:nvPr>
        </p:nvSpPr>
        <p:spPr>
          <a:xfrm>
            <a:off x="5517356" y="6423740"/>
            <a:ext cx="1802924" cy="246221"/>
          </a:xfrm>
        </p:spPr>
        <p:txBody>
          <a:bodyPr/>
          <a:lstStyle/>
          <a:p>
            <a:fld id="{AC4CC43B-9EB6-4465-8B1A-3F7180DAD0DF}" type="datetime1">
              <a:rPr/>
              <a:t>2024/1/11</a:t>
            </a:fld>
            <a:endParaRPr lang="en-US" altLang="zh-CN"/>
          </a:p>
        </p:txBody>
      </p:sp>
      <p:sp>
        <p:nvSpPr>
          <p:cNvPr id="33"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4"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5"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2024/1/11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 Id="rId3"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8.jpeg" /><Relationship Id="rId3" Type="http://schemas.openxmlformats.org/officeDocument/2006/relationships/image" Target="../media/image9.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041053141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生活垃圾发电企业安全生产双体系风险分级管控与隐患排查治理操作手册培训\n## 1.生活垃圾发电企业安全生产双体系概述\n### 1.1 双体系的基本概念与重要性\n### 1.2 双体系的构成与实施原则\n### 1.3 双体系在生活垃圾发电企业的应用与实践\n## 2.风险分级管控体系建设与操作\n### 2.1 风险分级管控体系的建设流程与方法\n### 2.2 风险识别与评估的关键步骤\n### 2.3 风险分级管控的实施与持续改进\n## 3.隐患排查治理体系建设与操作\n### 3.1 隐患排查治理体系的建设流程与方法\n### 3.2 隐患排查的关键步骤与技巧\n### 3.3 隐患排查治理的实施与持续改进\n## 4.双重预防体系的融合与协同\n### 4.1 双重预防体系的内在联系与互动机制\n### 4.2 双重预防体系融合的实施策略与方法\n### 4.3 双重预防体系协同运作的实践与效果评估\n## 5.生活垃圾发电企业安全生产双体系案例分析\n### 5.1 案例一：某生活垃圾发电企业双体系建设实践\n### 5.2 案例二：某生活垃圾发电企业双体系优化升级经验\n### 5.3 案例三：某生活垃圾发电企业双体系执行效果评估与持续改进\n&quot;,&quot;templateId&quot;:&quot;g4cp6mxhy78uudam11m8zmqt9y&quot;}}"/>
        <p:cNvGrpSpPr/>
        <p:nvPr/>
      </p:nvGrpSpPr>
      <p:grpSpPr>
        <a:xfrm>
          <a:off x="0" y="0"/>
          <a:ext cx="0" cy="0"/>
        </a:xfrm>
      </p:grpSpPr>
      <p:sp>
        <p:nvSpPr>
          <p:cNvPr id="2" name="标题 1" descr="{&quot;isTemplate&quot;:true,&quot;type&quot;:&quot;title&quot;,&quot;canOmit&quot;:false,&quot;range&quot;:0}"/>
          <p:cNvSpPr>
            <a:spLocks noGrp="1"/>
          </p:cNvSpPr>
          <p:nvPr>
            <p:ph type="ctrTitle" idx="4294967295"/>
          </p:nvPr>
        </p:nvSpPr>
        <p:spPr>
          <a:xfrm>
            <a:off x="391695" y="5553433"/>
            <a:ext cx="9931400" cy="914400"/>
          </a:xfrm>
        </p:spPr>
        <p:txBody>
          <a:bodyPr vert="horz" wrap="square" lIns="91440" tIns="45720" rIns="91440" bIns="45720" anchor="t">
            <a:spAutoFit/>
          </a:bodyPr>
          <a:lstStyle/>
          <a:p>
            <a:pPr>
              <a:buNone/>
            </a:pPr>
            <a:r>
              <a:rPr lang="zh-CN" sz="3000"/>
              <a:t>生活垃圾发电企业安全生产双体系风险分级管控与隐患排查治理操作手册培训</a:t>
            </a:r>
            <a:endParaRPr/>
          </a:p>
        </p:txBody>
      </p:sp>
      <p:sp>
        <p:nvSpPr>
          <p:cNvPr id="3" name="文本占位符 3" descr="{&quot;isTemplate&quot;:false,&quot;type&quot;:&quot;content&quot;,&quot;canOmit&quot;:true,&quot;range&quot;:0}"/>
          <p:cNvSpPr>
            <a:spLocks noGrp="1"/>
          </p:cNvSpPr>
          <p:nvPr>
            <p:ph type="body" sz="quarter" idx="10"/>
          </p:nvPr>
        </p:nvSpPr>
        <p:spPr>
          <a:xfrm>
            <a:off x="391695" y="5055553"/>
            <a:ext cx="5786771" cy="476250"/>
          </a:xfrm>
        </p:spPr>
        <p:txBody>
          <a:bodyPr vert="horz" wrap="square" lIns="91440" tIns="45720" rIns="91440" bIns="45720" anchor="b">
            <a:spAutoFit/>
          </a:bodyPr>
          <a:lstStyle/>
          <a:p>
            <a:r>
              <a:rPr lang="en-US" smtClean="0"/>
              <a:t> </a:t>
            </a:r>
            <a:endParaRPr lang="zh-CN" spc="0"/>
          </a:p>
        </p:txBody>
      </p:sp>
      <p:sp>
        <p:nvSpPr>
          <p:cNvPr id="4" name="文本占位符 20"/>
          <p:cNvSpPr txBox="1"/>
          <p:nvPr/>
        </p:nvSpPr>
        <p:spPr>
          <a:xfrm>
            <a:off x="392698"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latin typeface="+mj-ea"/>
              <a:ea typeface="+mj-ea"/>
            </a:endParaRPr>
          </a:p>
        </p:txBody>
      </p:sp>
      <p:sp>
        <p:nvSpPr>
          <p:cNvPr id="5" name="文本占位符 20" descr="{&quot;isTemplate&quot;:false,&quot;type&quot;:&quot;subTitle&quot;,&quot;canOmit&quot;:true,&quot;range&quot;:0}"/>
          <p:cNvSpPr txBox="1"/>
          <p:nvPr/>
        </p:nvSpPr>
        <p:spPr>
          <a:xfrm>
            <a:off x="11614571" y="6098501"/>
            <a:ext cx="184731" cy="36933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cxnSp>
        <p:nvCxnSpPr>
          <p:cNvPr id="6" name="Tencent"/>
          <p:cNvCxnSpPr/>
          <p:nvPr/>
        </p:nvCxnSpPr>
        <p:spPr>
          <a:xfrm>
            <a:off x="443999" y="402867"/>
            <a:ext cx="720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22"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生活垃圾发电企业安全生产双体系概述</a:t>
            </a:r>
            <a:endParaRPr/>
          </a:p>
        </p:txBody>
      </p:sp>
      <p:sp>
        <p:nvSpPr>
          <p:cNvPr id="123"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01</a:t>
            </a:r>
            <a:endParaRPr kumimoji="1" lang="zh-CN" altLang="en-US" sz="4800">
              <a:solidFill>
                <a:schemeClr val="tx1">
                  <a:lumMod val="50000"/>
                  <a:lumOff val="50000"/>
                </a:schemeClr>
              </a:solidFil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161"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162" name="Group 686"/>
            <p:cNvGrpSpPr/>
            <p:nvPr/>
          </p:nvGrpSpPr>
          <p:grpSpPr>
            <a:xfrm>
              <a:off x="1075314" y="1520189"/>
              <a:ext cx="9868911" cy="2072418"/>
              <a:chOff x="1075314" y="1520189"/>
              <a:chExt cx="9868911" cy="2072418"/>
            </a:xfrm>
          </p:grpSpPr>
          <p:sp>
            <p:nvSpPr>
              <p:cNvPr id="163"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风险分级管控体系：通过对企业生产过程中存在的风险进行分级，采取相应的管控措施，确保企业安全生产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隐患排查治理体系：通过对企业生产过程中可能存在的隐患进行排查，采取有效措施进行治理，防止事故发生</a:t>
                </a:r>
                <a:endParaRPr/>
              </a:p>
            </p:txBody>
          </p:sp>
          <p:sp>
            <p:nvSpPr>
              <p:cNvPr id="164"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双体系是指风险分级管控体系和隐患排查治理体系</a:t>
                </a:r>
                <a:endParaRPr/>
              </a:p>
            </p:txBody>
          </p:sp>
          <p:sp>
            <p:nvSpPr>
              <p:cNvPr id="165"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6"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7" name="Group 691"/>
            <p:cNvGrpSpPr/>
            <p:nvPr/>
          </p:nvGrpSpPr>
          <p:grpSpPr>
            <a:xfrm>
              <a:off x="1075314" y="3881882"/>
              <a:ext cx="9868911" cy="2072418"/>
              <a:chOff x="1075314" y="3881882"/>
              <a:chExt cx="9868911" cy="2072418"/>
            </a:xfrm>
          </p:grpSpPr>
          <p:sp>
            <p:nvSpPr>
              <p:cNvPr id="168"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提高企业安全生产管理水平</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降低生产安全事故发生概率</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保障员工生命安全和身体健康</a:t>
                </a:r>
                <a:endParaRPr/>
              </a:p>
            </p:txBody>
          </p:sp>
          <p:sp>
            <p:nvSpPr>
              <p:cNvPr id="169"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双体系的重要性</a:t>
                </a:r>
                <a:endParaRPr/>
              </a:p>
            </p:txBody>
          </p:sp>
          <p:sp>
            <p:nvSpPr>
              <p:cNvPr id="170"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1"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172"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双体系的基本概念与重要性</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74"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双体系的构成与实施原则</a:t>
            </a:r>
            <a:endParaRPr lang="en-US" altLang="zh-CN" sz="2800" b="1">
              <a:latin typeface="+mj-ea"/>
              <a:ea typeface="+mj-ea"/>
            </a:endParaRPr>
          </a:p>
        </p:txBody>
      </p:sp>
      <p:grpSp>
        <p:nvGrpSpPr>
          <p:cNvPr id="175" name="组合 174"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76" name="组合 175"/>
            <p:cNvGrpSpPr/>
            <p:nvPr/>
          </p:nvGrpSpPr>
          <p:grpSpPr>
            <a:xfrm>
              <a:off x="660399" y="2074672"/>
              <a:ext cx="5100082" cy="4536540"/>
              <a:chOff x="660399" y="2074672"/>
              <a:chExt cx="5100082" cy="4536540"/>
            </a:xfrm>
          </p:grpSpPr>
          <p:sp>
            <p:nvSpPr>
              <p:cNvPr id="17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7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双体系的构成</a:t>
                </a:r>
                <a:endParaRPr lang="en-US" altLang="zh-CN" sz="2000" b="1">
                  <a:latin typeface="Microsoft YaHei" panose="020b0503020204020204" pitchFamily="34" charset="-122"/>
                  <a:ea typeface="Microsoft YaHei" panose="020b0503020204020204" pitchFamily="34" charset="-122"/>
                </a:endParaRPr>
              </a:p>
            </p:txBody>
          </p:sp>
          <p:sp>
            <p:nvSpPr>
              <p:cNvPr id="17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风险分级管控体系：风险识别、风险评估、风险分级、风险管控、风险监测与预警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隐患排查治理体系：隐患排查、隐患治理、隐患评估、隐患监控与预警</a:t>
                </a:r>
                <a:endParaRPr/>
              </a:p>
            </p:txBody>
          </p:sp>
          <p:pic>
            <p:nvPicPr>
              <p:cNvPr id="180"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81" name="组合 180"/>
            <p:cNvGrpSpPr/>
            <p:nvPr/>
          </p:nvGrpSpPr>
          <p:grpSpPr>
            <a:xfrm>
              <a:off x="6431519" y="2074672"/>
              <a:ext cx="5100082" cy="4536540"/>
              <a:chOff x="660399" y="2074672"/>
              <a:chExt cx="5100082" cy="4536540"/>
            </a:xfrm>
          </p:grpSpPr>
          <p:sp>
            <p:nvSpPr>
              <p:cNvPr id="18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8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实施原则</a:t>
                </a:r>
                <a:endParaRPr lang="en-US" altLang="zh-CN" sz="2000" b="1">
                  <a:latin typeface="Microsoft YaHei" panose="020b0503020204020204" pitchFamily="34" charset="-122"/>
                  <a:ea typeface="Microsoft YaHei" panose="020b0503020204020204" pitchFamily="34" charset="-122"/>
                </a:endParaRPr>
              </a:p>
            </p:txBody>
          </p:sp>
          <p:sp>
            <p:nvSpPr>
              <p:cNvPr id="18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坚持</a:t>
                </a:r>
                <a:r>
                  <a:rPr lang="zh-CN" sz="1400" b="1">
                    <a:solidFill>
                      <a:schemeClr val="tx1">
                        <a:lumMod val="50000"/>
                        <a:lumOff val="50000"/>
                        <a:alpha val="100000"/>
                      </a:schemeClr>
                    </a:solidFill>
                    <a:latin typeface="微软雅黑"/>
                    <a:ea typeface="微软雅黑"/>
                  </a:rPr>
                  <a:t>预防为主</a:t>
                </a:r>
                <a:r>
                  <a:rPr lang="zh-CN" sz="1400">
                    <a:solidFill>
                      <a:schemeClr val="tx1">
                        <a:lumMod val="50000"/>
                        <a:lumOff val="50000"/>
                        <a:alpha val="100000"/>
                      </a:schemeClr>
                    </a:solidFill>
                    <a:latin typeface="微软雅黑"/>
                    <a:ea typeface="微软雅黑"/>
                  </a:rPr>
                  <a:t>的原则</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坚持</a:t>
                </a:r>
                <a:r>
                  <a:rPr lang="zh-CN" sz="1400" b="1">
                    <a:solidFill>
                      <a:schemeClr val="tx1">
                        <a:lumMod val="50000"/>
                        <a:lumOff val="50000"/>
                        <a:alpha val="100000"/>
                      </a:schemeClr>
                    </a:solidFill>
                    <a:latin typeface="微软雅黑"/>
                    <a:ea typeface="微软雅黑"/>
                  </a:rPr>
                  <a:t>全员参与</a:t>
                </a:r>
                <a:r>
                  <a:rPr lang="zh-CN" sz="1400">
                    <a:solidFill>
                      <a:schemeClr val="tx1">
                        <a:lumMod val="50000"/>
                        <a:lumOff val="50000"/>
                        <a:alpha val="100000"/>
                      </a:schemeClr>
                    </a:solidFill>
                    <a:latin typeface="微软雅黑"/>
                    <a:ea typeface="微软雅黑"/>
                  </a:rPr>
                  <a:t>的原则</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坚持</a:t>
                </a:r>
                <a:r>
                  <a:rPr lang="zh-CN" sz="1400" b="1">
                    <a:solidFill>
                      <a:schemeClr val="tx1">
                        <a:lumMod val="50000"/>
                        <a:lumOff val="50000"/>
                        <a:alpha val="100000"/>
                      </a:schemeClr>
                    </a:solidFill>
                    <a:latin typeface="微软雅黑"/>
                    <a:ea typeface="微软雅黑"/>
                  </a:rPr>
                  <a:t>动态管理</a:t>
                </a:r>
                <a:r>
                  <a:rPr lang="zh-CN" sz="1400">
                    <a:solidFill>
                      <a:schemeClr val="tx1">
                        <a:lumMod val="50000"/>
                        <a:lumOff val="50000"/>
                        <a:alpha val="100000"/>
                      </a:schemeClr>
                    </a:solidFill>
                    <a:latin typeface="微软雅黑"/>
                    <a:ea typeface="微软雅黑"/>
                  </a:rPr>
                  <a:t>的原则</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坚持</a:t>
                </a:r>
                <a:r>
                  <a:rPr lang="zh-CN" sz="1400" b="1">
                    <a:solidFill>
                      <a:schemeClr val="tx1">
                        <a:lumMod val="50000"/>
                        <a:lumOff val="50000"/>
                        <a:alpha val="100000"/>
                      </a:schemeClr>
                    </a:solidFill>
                    <a:latin typeface="微软雅黑"/>
                    <a:ea typeface="微软雅黑"/>
                  </a:rPr>
                  <a:t>持续改进</a:t>
                </a:r>
                <a:r>
                  <a:rPr lang="zh-CN" sz="1400">
                    <a:solidFill>
                      <a:schemeClr val="tx1">
                        <a:lumMod val="50000"/>
                        <a:lumOff val="50000"/>
                        <a:alpha val="100000"/>
                      </a:schemeClr>
                    </a:solidFill>
                    <a:latin typeface="微软雅黑"/>
                    <a:ea typeface="微软雅黑"/>
                  </a:rPr>
                  <a:t>的原则</a:t>
                </a:r>
                <a:endParaRPr/>
              </a:p>
            </p:txBody>
          </p:sp>
          <p:pic>
            <p:nvPicPr>
              <p:cNvPr id="185"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87"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88"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89" name="Group 598"/>
            <p:cNvGrpSpPr/>
            <p:nvPr/>
          </p:nvGrpSpPr>
          <p:grpSpPr>
            <a:xfrm>
              <a:off x="763829" y="1414808"/>
              <a:ext cx="6972294" cy="2337649"/>
              <a:chOff x="763829" y="1414808"/>
              <a:chExt cx="6972294" cy="2337649"/>
            </a:xfrm>
          </p:grpSpPr>
          <p:sp>
            <p:nvSpPr>
              <p:cNvPr id="190"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双体系在生活垃圾发电企业的应用</a:t>
                </a:r>
                <a:endParaRPr/>
              </a:p>
            </p:txBody>
          </p:sp>
          <p:sp>
            <p:nvSpPr>
              <p:cNvPr id="191"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风险分级管控体系：应用于生产过程中的风险识别、评估、分级和管控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隐患排查治理体系：应用于生产过程中的隐患排查、治理、评估和监控</a:t>
                </a:r>
                <a:endParaRPr/>
              </a:p>
            </p:txBody>
          </p:sp>
          <p:sp>
            <p:nvSpPr>
              <p:cNvPr id="192"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3"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4"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95"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96" name="Group 591"/>
            <p:cNvGrpSpPr/>
            <p:nvPr/>
          </p:nvGrpSpPr>
          <p:grpSpPr>
            <a:xfrm>
              <a:off x="689593" y="3949139"/>
              <a:ext cx="7078256" cy="2128975"/>
              <a:chOff x="689593" y="3949139"/>
              <a:chExt cx="7078256" cy="2128975"/>
            </a:xfrm>
          </p:grpSpPr>
          <p:sp>
            <p:nvSpPr>
              <p:cNvPr id="197"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双体系的实践</a:t>
                </a:r>
                <a:endParaRPr/>
              </a:p>
            </p:txBody>
          </p:sp>
          <p:sp>
            <p:nvSpPr>
              <p:cNvPr id="198"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建立完善的双体系管理制度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加强双体系培训与教育</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落实双体系实施责任</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定期评估双体系运行效果</a:t>
                </a:r>
                <a:endParaRPr/>
              </a:p>
            </p:txBody>
          </p:sp>
          <p:sp>
            <p:nvSpPr>
              <p:cNvPr id="199"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0"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1"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02"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0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双体系在生活垃圾发电企业的应用与实践</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05"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风险分级管控体系建设与操作</a:t>
            </a:r>
            <a:endParaRPr/>
          </a:p>
        </p:txBody>
      </p:sp>
      <p:sp>
        <p:nvSpPr>
          <p:cNvPr id="206"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02</a:t>
            </a:r>
            <a:endParaRPr kumimoji="1" lang="zh-CN" altLang="en-US" sz="4800">
              <a:solidFill>
                <a:schemeClr val="tx1">
                  <a:lumMod val="50000"/>
                  <a:lumOff val="50000"/>
                </a:schemeClr>
              </a:solidFil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cxnSp>
        <p:nvCxnSpPr>
          <p:cNvPr id="208" name="Tencent"/>
          <p:cNvCxnSpPr/>
          <p:nvPr/>
        </p:nvCxnSpPr>
        <p:spPr>
          <a:xfrm flipH="1">
            <a:off x="7188206" y="0"/>
            <a:ext cx="0" cy="6858000"/>
          </a:xfrm>
          <a:prstGeom prst="line">
            <a:avLst/>
          </a:prstGeom>
          <a:ln w="31750" cap="sq">
            <a:solidFill>
              <a:schemeClr val="accent1">
                <a:alpha val="20000"/>
              </a:schemeClr>
            </a:solidFill>
            <a:headEnd type="none"/>
          </a:ln>
        </p:spPr>
        <p:style>
          <a:lnRef idx="1">
            <a:schemeClr val="accent1"/>
          </a:lnRef>
          <a:fillRef idx="0">
            <a:schemeClr val="accent1"/>
          </a:fillRef>
          <a:effectRef idx="0">
            <a:schemeClr val="accent1"/>
          </a:effectRef>
          <a:fontRef idx="minor">
            <a:schemeClr val="tx1"/>
          </a:fontRef>
        </p:style>
      </p:cxnSp>
      <p:grpSp>
        <p:nvGrpSpPr>
          <p:cNvPr id="209" name="组合 208" descr="{&quot;isTemplate&quot;:true,&quot;type&quot;:&quot;list&quot;,&quot;alignment&quot;:&quot;left&quot;,&quot;alignmentVertical&quot;:&quot;top&quot;,&quot;canOmit&quot;:false,&quot;scalable&quot;:false,&quot;minItemsCount&quot;:-1}"/>
          <p:cNvGrpSpPr/>
          <p:nvPr/>
        </p:nvGrpSpPr>
        <p:grpSpPr>
          <a:xfrm>
            <a:off x="7387465" y="1615393"/>
            <a:ext cx="3412534" cy="4831976"/>
            <a:chOff x="7387465" y="1615393"/>
            <a:chExt cx="3412534" cy="4831976"/>
          </a:xfrm>
        </p:grpSpPr>
        <p:grpSp>
          <p:nvGrpSpPr>
            <p:cNvPr id="210" name="组合 209"/>
            <p:cNvGrpSpPr/>
            <p:nvPr/>
          </p:nvGrpSpPr>
          <p:grpSpPr>
            <a:xfrm>
              <a:off x="7387465" y="1615393"/>
              <a:ext cx="3412534" cy="1950045"/>
              <a:chOff x="7387465" y="1615393"/>
              <a:chExt cx="3412534" cy="1950045"/>
            </a:xfrm>
          </p:grpSpPr>
          <p:sp>
            <p:nvSpPr>
              <p:cNvPr id="211" name="Tencent" descr="{&quot;isTemplate&quot;:true,&quot;type&quot;:&quot;title&quot;,&quot;canOmit&quot;:false,&quot;range&quot;:0}"/>
              <p:cNvSpPr txBox="1"/>
              <p:nvPr/>
            </p:nvSpPr>
            <p:spPr>
              <a:xfrm>
                <a:off x="7387466" y="1615393"/>
                <a:ext cx="3412528"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建设流程</a:t>
                </a:r>
                <a:endParaRPr lang="en-US" altLang="zh-CN" sz="2000" b="1">
                  <a:latin typeface="Microsoft YaHei" panose="020b0503020204020204" pitchFamily="34" charset="-122"/>
                  <a:ea typeface="Microsoft YaHei" panose="020b0503020204020204" pitchFamily="34" charset="-122"/>
                </a:endParaRPr>
              </a:p>
            </p:txBody>
          </p:sp>
          <p:sp>
            <p:nvSpPr>
              <p:cNvPr id="212" name="Tencent" descr="{&quot;isTemplate&quot;:true,&quot;type&quot;:&quot;content&quot;,&quot;canOmit&quot;:true,&quot;range&quot;:0}"/>
              <p:cNvSpPr txBox="1"/>
              <p:nvPr/>
            </p:nvSpPr>
            <p:spPr>
              <a:xfrm>
                <a:off x="7387465" y="2015503"/>
                <a:ext cx="3412534" cy="154993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风险识别</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风险评估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风险分级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风险管控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风险监测与预警</a:t>
                </a:r>
                <a:endParaRPr/>
              </a:p>
            </p:txBody>
          </p:sp>
        </p:grpSp>
        <p:grpSp>
          <p:nvGrpSpPr>
            <p:cNvPr id="213" name="组合 212"/>
            <p:cNvGrpSpPr/>
            <p:nvPr/>
          </p:nvGrpSpPr>
          <p:grpSpPr>
            <a:xfrm>
              <a:off x="7387465" y="4497324"/>
              <a:ext cx="3412534" cy="1950045"/>
              <a:chOff x="7387465" y="4497324"/>
              <a:chExt cx="3412534" cy="1950045"/>
            </a:xfrm>
          </p:grpSpPr>
          <p:sp>
            <p:nvSpPr>
              <p:cNvPr id="214" name="Tencent" descr="{&quot;isTemplate&quot;:true,&quot;type&quot;:&quot;title&quot;,&quot;canOmit&quot;:false,&quot;range&quot;:0}"/>
              <p:cNvSpPr txBox="1"/>
              <p:nvPr/>
            </p:nvSpPr>
            <p:spPr>
              <a:xfrm>
                <a:off x="7387466" y="4497324"/>
                <a:ext cx="3412528" cy="4001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建设方法</a:t>
                </a:r>
                <a:endParaRPr lang="en-US" altLang="zh-CN" sz="2000" b="1">
                  <a:latin typeface="Microsoft YaHei" panose="020b0503020204020204" pitchFamily="34" charset="-122"/>
                  <a:ea typeface="Microsoft YaHei" panose="020b0503020204020204" pitchFamily="34" charset="-122"/>
                </a:endParaRPr>
              </a:p>
            </p:txBody>
          </p:sp>
          <p:sp>
            <p:nvSpPr>
              <p:cNvPr id="215" name="Tencent" descr="{&quot;isTemplate&quot;:true,&quot;type&quot;:&quot;content&quot;,&quot;canOmit&quot;:true,&quot;range&quot;:0}"/>
              <p:cNvSpPr txBox="1"/>
              <p:nvPr/>
            </p:nvSpPr>
            <p:spPr>
              <a:xfrm>
                <a:off x="7387465" y="4897434"/>
                <a:ext cx="3412534" cy="154993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采用</a:t>
                </a:r>
                <a:r>
                  <a:rPr lang="zh-CN" sz="1400" b="1">
                    <a:solidFill>
                      <a:schemeClr val="tx1">
                        <a:lumMod val="50000"/>
                        <a:lumOff val="50000"/>
                        <a:alpha val="100000"/>
                      </a:schemeClr>
                    </a:solidFill>
                    <a:latin typeface="微软雅黑"/>
                    <a:ea typeface="微软雅黑"/>
                  </a:rPr>
                  <a:t>风险矩阵法</a:t>
                </a:r>
                <a:r>
                  <a:rPr lang="zh-CN" sz="1400">
                    <a:solidFill>
                      <a:schemeClr val="tx1">
                        <a:lumMod val="50000"/>
                        <a:lumOff val="50000"/>
                        <a:alpha val="100000"/>
                      </a:schemeClr>
                    </a:solidFill>
                    <a:latin typeface="微软雅黑"/>
                    <a:ea typeface="微软雅黑"/>
                  </a:rPr>
                  <a:t>进行风险识别</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采用</a:t>
                </a:r>
                <a:r>
                  <a:rPr lang="zh-CN" sz="1400" b="1">
                    <a:solidFill>
                      <a:schemeClr val="tx1">
                        <a:lumMod val="50000"/>
                        <a:lumOff val="50000"/>
                        <a:alpha val="100000"/>
                      </a:schemeClr>
                    </a:solidFill>
                    <a:latin typeface="微软雅黑"/>
                    <a:ea typeface="微软雅黑"/>
                  </a:rPr>
                  <a:t>风险概率法</a:t>
                </a:r>
                <a:r>
                  <a:rPr lang="zh-CN" sz="1400">
                    <a:solidFill>
                      <a:schemeClr val="tx1">
                        <a:lumMod val="50000"/>
                        <a:lumOff val="50000"/>
                        <a:alpha val="100000"/>
                      </a:schemeClr>
                    </a:solidFill>
                    <a:latin typeface="微软雅黑"/>
                    <a:ea typeface="微软雅黑"/>
                  </a:rPr>
                  <a:t>进行评估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根据风险大小进行分级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制定针对性的风险管控措施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建立风险监测与预警机制</a:t>
                </a:r>
                <a:endParaRPr/>
              </a:p>
            </p:txBody>
          </p:sp>
        </p:grpSp>
      </p:grpSp>
      <p:sp>
        <p:nvSpPr>
          <p:cNvPr id="216" name="椭圆 5"/>
          <p:cNvSpPr>
            <a:spLocks noChangeAspect="1"/>
          </p:cNvSpPr>
          <p:nvPr/>
        </p:nvSpPr>
        <p:spPr>
          <a:xfrm>
            <a:off x="7098206" y="1749805"/>
            <a:ext cx="180000" cy="18000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sz="2800">
              <a:latin typeface="+mj-ea"/>
              <a:ea typeface="+mj-ea"/>
            </a:endParaRPr>
          </a:p>
        </p:txBody>
      </p:sp>
      <p:sp>
        <p:nvSpPr>
          <p:cNvPr id="217" name="椭圆 9"/>
          <p:cNvSpPr>
            <a:spLocks noChangeAspect="1"/>
          </p:cNvSpPr>
          <p:nvPr/>
        </p:nvSpPr>
        <p:spPr>
          <a:xfrm>
            <a:off x="7098206" y="4625959"/>
            <a:ext cx="180000" cy="18000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kumimoji="1" lang="zh-CN" altLang="en-US" sz="2800">
              <a:latin typeface="+mj-ea"/>
              <a:ea typeface="+mj-ea"/>
            </a:endParaRPr>
          </a:p>
        </p:txBody>
      </p:sp>
      <p:sp>
        <p:nvSpPr>
          <p:cNvPr id="218" name="Tencent" descr="{&quot;isTemplate&quot;:true,&quot;type&quot;:&quot;title&quot;,&quot;canOmit&quot;:false,&quot;range&quot;:0}"/>
          <p:cNvSpPr txBox="1"/>
          <p:nvPr/>
        </p:nvSpPr>
        <p:spPr>
          <a:xfrm>
            <a:off x="660396" y="419688"/>
            <a:ext cx="5435667"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 风险分级管控体系的建设流程与方法</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20"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风险识别与评估的关键步骤</a:t>
            </a:r>
            <a:endParaRPr lang="en-US" altLang="zh-CN" sz="2800" b="1">
              <a:latin typeface="+mj-ea"/>
              <a:ea typeface="+mj-ea"/>
            </a:endParaRPr>
          </a:p>
        </p:txBody>
      </p:sp>
      <p:grpSp>
        <p:nvGrpSpPr>
          <p:cNvPr id="221" name="组合 220"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22" name="组合 221"/>
            <p:cNvGrpSpPr/>
            <p:nvPr/>
          </p:nvGrpSpPr>
          <p:grpSpPr>
            <a:xfrm>
              <a:off x="660399" y="2074672"/>
              <a:ext cx="5100082" cy="4536540"/>
              <a:chOff x="660399" y="2074672"/>
              <a:chExt cx="5100082" cy="4536540"/>
            </a:xfrm>
          </p:grpSpPr>
          <p:sp>
            <p:nvSpPr>
              <p:cNvPr id="223"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4"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风险识别</a:t>
                </a:r>
                <a:endParaRPr lang="en-US" altLang="zh-CN" sz="2000" b="1">
                  <a:latin typeface="Microsoft YaHei" panose="020b0503020204020204" pitchFamily="34" charset="-122"/>
                  <a:ea typeface="Microsoft YaHei" panose="020b0503020204020204" pitchFamily="34" charset="-122"/>
                </a:endParaRPr>
              </a:p>
            </p:txBody>
          </p:sp>
          <p:sp>
            <p:nvSpPr>
              <p:cNvPr id="225"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收集企业生产过程中的</a:t>
                </a:r>
                <a:r>
                  <a:rPr lang="zh-CN" sz="1400" b="1">
                    <a:solidFill>
                      <a:schemeClr val="tx1">
                        <a:lumMod val="50000"/>
                        <a:lumOff val="50000"/>
                        <a:alpha val="100000"/>
                      </a:schemeClr>
                    </a:solidFill>
                    <a:latin typeface="微软雅黑"/>
                    <a:ea typeface="微软雅黑"/>
                  </a:rPr>
                  <a:t>基本信息</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历史数据</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分析生产过程中可能存在的</a:t>
                </a:r>
                <a:r>
                  <a:rPr lang="zh-CN" sz="1400" b="1">
                    <a:solidFill>
                      <a:schemeClr val="tx1">
                        <a:lumMod val="50000"/>
                        <a:lumOff val="50000"/>
                        <a:alpha val="100000"/>
                      </a:schemeClr>
                    </a:solidFill>
                    <a:latin typeface="微软雅黑"/>
                    <a:ea typeface="微软雅黑"/>
                  </a:rPr>
                  <a:t>风险因素</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采用</a:t>
                </a:r>
                <a:r>
                  <a:rPr lang="zh-CN" sz="1400" b="1">
                    <a:solidFill>
                      <a:schemeClr val="tx1">
                        <a:lumMod val="50000"/>
                        <a:lumOff val="50000"/>
                        <a:alpha val="100000"/>
                      </a:schemeClr>
                    </a:solidFill>
                    <a:latin typeface="微软雅黑"/>
                    <a:ea typeface="微软雅黑"/>
                  </a:rPr>
                  <a:t>风险矩阵法</a:t>
                </a:r>
                <a:r>
                  <a:rPr lang="zh-CN" sz="1400">
                    <a:solidFill>
                      <a:schemeClr val="tx1">
                        <a:lumMod val="50000"/>
                        <a:lumOff val="50000"/>
                        <a:alpha val="100000"/>
                      </a:schemeClr>
                    </a:solidFill>
                    <a:latin typeface="微软雅黑"/>
                    <a:ea typeface="微软雅黑"/>
                  </a:rPr>
                  <a:t>进行风险识别</a:t>
                </a:r>
                <a:endParaRPr/>
              </a:p>
            </p:txBody>
          </p:sp>
          <p:pic>
            <p:nvPicPr>
              <p:cNvPr id="226"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27" name="组合 226"/>
            <p:cNvGrpSpPr/>
            <p:nvPr/>
          </p:nvGrpSpPr>
          <p:grpSpPr>
            <a:xfrm>
              <a:off x="6431519" y="2074672"/>
              <a:ext cx="5100082" cy="4536540"/>
              <a:chOff x="660399" y="2074672"/>
              <a:chExt cx="5100082" cy="4536540"/>
            </a:xfrm>
          </p:grpSpPr>
          <p:sp>
            <p:nvSpPr>
              <p:cNvPr id="228"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9"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风险评估</a:t>
                </a:r>
                <a:endParaRPr lang="en-US" altLang="zh-CN" sz="2000" b="1">
                  <a:latin typeface="Microsoft YaHei" panose="020b0503020204020204" pitchFamily="34" charset="-122"/>
                  <a:ea typeface="Microsoft YaHei" panose="020b0503020204020204" pitchFamily="34" charset="-122"/>
                </a:endParaRPr>
              </a:p>
            </p:txBody>
          </p:sp>
          <p:sp>
            <p:nvSpPr>
              <p:cNvPr id="230"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采用</a:t>
                </a:r>
                <a:r>
                  <a:rPr lang="zh-CN" sz="1400" b="1">
                    <a:solidFill>
                      <a:schemeClr val="tx1">
                        <a:lumMod val="50000"/>
                        <a:lumOff val="50000"/>
                        <a:alpha val="100000"/>
                      </a:schemeClr>
                    </a:solidFill>
                    <a:latin typeface="微软雅黑"/>
                    <a:ea typeface="微软雅黑"/>
                  </a:rPr>
                  <a:t>风险概率法</a:t>
                </a:r>
                <a:r>
                  <a:rPr lang="zh-CN" sz="1400">
                    <a:solidFill>
                      <a:schemeClr val="tx1">
                        <a:lumMod val="50000"/>
                        <a:lumOff val="50000"/>
                        <a:alpha val="100000"/>
                      </a:schemeClr>
                    </a:solidFill>
                    <a:latin typeface="微软雅黑"/>
                    <a:ea typeface="微软雅黑"/>
                  </a:rPr>
                  <a:t>对识别出的风险进行评估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评估风险的</a:t>
                </a:r>
                <a:r>
                  <a:rPr lang="zh-CN" sz="1400" b="1">
                    <a:solidFill>
                      <a:schemeClr val="tx1">
                        <a:lumMod val="50000"/>
                        <a:lumOff val="50000"/>
                        <a:alpha val="100000"/>
                      </a:schemeClr>
                    </a:solidFill>
                    <a:latin typeface="微软雅黑"/>
                    <a:ea typeface="微软雅黑"/>
                  </a:rPr>
                  <a:t>可能性</a:t>
                </a:r>
                <a:r>
                  <a:rPr lang="zh-CN" sz="1400">
                    <a:solidFill>
                      <a:schemeClr val="tx1">
                        <a:lumMod val="50000"/>
                        <a:lumOff val="50000"/>
                        <a:alpha val="100000"/>
                      </a:schemeClr>
                    </a:solidFill>
                    <a:latin typeface="微软雅黑"/>
                    <a:ea typeface="微软雅黑"/>
                  </a:rPr>
                  <a:t>和</a:t>
                </a:r>
                <a:r>
                  <a:rPr lang="zh-CN" sz="1400" b="1">
                    <a:solidFill>
                      <a:schemeClr val="tx1">
                        <a:lumMod val="50000"/>
                        <a:lumOff val="50000"/>
                        <a:alpha val="100000"/>
                      </a:schemeClr>
                    </a:solidFill>
                    <a:latin typeface="微软雅黑"/>
                    <a:ea typeface="微软雅黑"/>
                  </a:rPr>
                  <a:t>严重性</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判断风险的可接受性</a:t>
                </a:r>
                <a:endParaRPr/>
              </a:p>
            </p:txBody>
          </p:sp>
          <p:pic>
            <p:nvPicPr>
              <p:cNvPr id="231"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23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23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235" name="Group 598"/>
            <p:cNvGrpSpPr/>
            <p:nvPr/>
          </p:nvGrpSpPr>
          <p:grpSpPr>
            <a:xfrm>
              <a:off x="763829" y="1414808"/>
              <a:ext cx="6972294" cy="2337649"/>
              <a:chOff x="763829" y="1414808"/>
              <a:chExt cx="6972294" cy="2337649"/>
            </a:xfrm>
          </p:grpSpPr>
          <p:sp>
            <p:nvSpPr>
              <p:cNvPr id="23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风险分级管控的实施</a:t>
                </a:r>
                <a:endParaRPr/>
              </a:p>
            </p:txBody>
          </p:sp>
          <p:sp>
            <p:nvSpPr>
              <p:cNvPr id="23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根据风险评估结果进行风险分级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制定针对性的</a:t>
                </a:r>
                <a:r>
                  <a:rPr lang="zh-CN" sz="1400" b="1">
                    <a:solidFill>
                      <a:schemeClr val="tx1">
                        <a:alpha val="100000"/>
                      </a:schemeClr>
                    </a:solidFill>
                    <a:latin typeface="Microsoft Yahei"/>
                    <a:ea typeface="Microsoft Yahei"/>
                  </a:rPr>
                  <a:t>风险管控措施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落实风险管控责任</a:t>
                </a:r>
                <a:endParaRPr/>
              </a:p>
            </p:txBody>
          </p:sp>
          <p:sp>
            <p:nvSpPr>
              <p:cNvPr id="23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242" name="Group 591"/>
            <p:cNvGrpSpPr/>
            <p:nvPr/>
          </p:nvGrpSpPr>
          <p:grpSpPr>
            <a:xfrm>
              <a:off x="689593" y="3949139"/>
              <a:ext cx="7078256" cy="2128975"/>
              <a:chOff x="689593" y="3949139"/>
              <a:chExt cx="7078256" cy="2128975"/>
            </a:xfrm>
          </p:grpSpPr>
          <p:sp>
            <p:nvSpPr>
              <p:cNvPr id="24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持续改进</a:t>
                </a:r>
                <a:endParaRPr/>
              </a:p>
            </p:txBody>
          </p:sp>
          <p:sp>
            <p:nvSpPr>
              <p:cNvPr id="24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定期对风险管控体系进行检查与评估</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及时调整风险管控措施</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优化风险管控体系</a:t>
                </a:r>
                <a:endParaRPr/>
              </a:p>
            </p:txBody>
          </p:sp>
          <p:sp>
            <p:nvSpPr>
              <p:cNvPr id="24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4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24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24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风险分级管控的实施与持续改进</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84898" y="5184101"/>
            <a:ext cx="11241408" cy="9144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a:t>隐患排查治理体系建设与操作</a:t>
            </a:r>
            <a:endParaRPr/>
          </a:p>
        </p:txBody>
      </p:sp>
      <p:sp>
        <p:nvSpPr>
          <p:cNvPr id="9" name="标题 1"/>
          <p:cNvSpPr txBox="1"/>
          <p:nvPr/>
        </p:nvSpPr>
        <p:spPr>
          <a:xfrm>
            <a:off x="384898" y="4390341"/>
            <a:ext cx="982961" cy="757130"/>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spc="300">
                <a:solidFill>
                  <a:schemeClr val="tx2"/>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4800">
                <a:solidFill>
                  <a:schemeClr val="tx1">
                    <a:lumMod val="50000"/>
                    <a:lumOff val="50000"/>
                  </a:schemeClr>
                </a:solidFill>
              </a:rPr>
              <a:t>03</a:t>
            </a:r>
            <a:endParaRPr kumimoji="1" lang="zh-CN" altLang="en-US" sz="4800">
              <a:solidFill>
                <a:schemeClr val="tx1">
                  <a:lumMod val="50000"/>
                  <a:lumOff val="50000"/>
                </a:schemeClr>
              </a:solidFil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 隐患排查治理体系的建设流程与方法</a:t>
            </a:r>
            <a:endParaRPr lang="en-US" altLang="zh-CN" sz="2800" b="1">
              <a:latin typeface="+mj-ea"/>
              <a:ea typeface="+mj-ea"/>
            </a:endParaRPr>
          </a:p>
        </p:txBody>
      </p:sp>
      <p:grpSp>
        <p:nvGrpSpPr>
          <p:cNvPr id="12" name="组合 11"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3" name="组合 12"/>
            <p:cNvGrpSpPr/>
            <p:nvPr/>
          </p:nvGrpSpPr>
          <p:grpSpPr>
            <a:xfrm>
              <a:off x="660399" y="2074672"/>
              <a:ext cx="5100082" cy="4536540"/>
              <a:chOff x="660399" y="2074672"/>
              <a:chExt cx="5100082" cy="4536540"/>
            </a:xfrm>
          </p:grpSpPr>
          <p:sp>
            <p:nvSpPr>
              <p:cNvPr id="1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建设流程</a:t>
                </a:r>
                <a:endParaRPr lang="en-US" altLang="zh-CN" sz="2000" b="1">
                  <a:latin typeface="Microsoft YaHei" panose="020b0503020204020204" pitchFamily="34" charset="-122"/>
                  <a:ea typeface="Microsoft YaHei" panose="020b0503020204020204" pitchFamily="34" charset="-122"/>
                </a:endParaRPr>
              </a:p>
            </p:txBody>
          </p:sp>
          <p:sp>
            <p:nvSpPr>
              <p:cNvPr id="1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隐患排查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隐患治理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隐患评估</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隐患监控与预警</a:t>
                </a:r>
                <a:endParaRPr/>
              </a:p>
            </p:txBody>
          </p:sp>
          <p:pic>
            <p:nvPicPr>
              <p:cNvPr id="17"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8" name="组合 17"/>
            <p:cNvGrpSpPr/>
            <p:nvPr/>
          </p:nvGrpSpPr>
          <p:grpSpPr>
            <a:xfrm>
              <a:off x="6431519" y="2074672"/>
              <a:ext cx="5100082" cy="4536540"/>
              <a:chOff x="660399" y="2074672"/>
              <a:chExt cx="5100082" cy="4536540"/>
            </a:xfrm>
          </p:grpSpPr>
          <p:sp>
            <p:nvSpPr>
              <p:cNvPr id="1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建设方法</a:t>
                </a:r>
                <a:endParaRPr lang="en-US" altLang="zh-CN" sz="2000" b="1">
                  <a:latin typeface="Microsoft YaHei" panose="020b0503020204020204" pitchFamily="34" charset="-122"/>
                  <a:ea typeface="Microsoft YaHei" panose="020b0503020204020204" pitchFamily="34" charset="-122"/>
                </a:endParaRPr>
              </a:p>
            </p:txBody>
          </p:sp>
          <p:sp>
            <p:nvSpPr>
              <p:cNvPr id="2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制定</a:t>
                </a:r>
                <a:r>
                  <a:rPr lang="zh-CN" sz="1400" b="1">
                    <a:solidFill>
                      <a:schemeClr val="tx1">
                        <a:lumMod val="50000"/>
                        <a:lumOff val="50000"/>
                        <a:alpha val="100000"/>
                      </a:schemeClr>
                    </a:solidFill>
                    <a:latin typeface="微软雅黑"/>
                    <a:ea typeface="微软雅黑"/>
                  </a:rPr>
                  <a:t>隐患排查计划</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采用</a:t>
                </a:r>
                <a:r>
                  <a:rPr lang="zh-CN" sz="1400" b="1">
                    <a:solidFill>
                      <a:schemeClr val="tx1">
                        <a:lumMod val="50000"/>
                        <a:lumOff val="50000"/>
                        <a:alpha val="100000"/>
                      </a:schemeClr>
                    </a:solidFill>
                    <a:latin typeface="微软雅黑"/>
                    <a:ea typeface="微软雅黑"/>
                  </a:rPr>
                  <a:t>安全检查表法</a:t>
                </a:r>
                <a:r>
                  <a:rPr lang="zh-CN" sz="1400">
                    <a:solidFill>
                      <a:schemeClr val="tx1">
                        <a:lumMod val="50000"/>
                        <a:lumOff val="50000"/>
                        <a:alpha val="100000"/>
                      </a:schemeClr>
                    </a:solidFill>
                    <a:latin typeface="微软雅黑"/>
                    <a:ea typeface="微软雅黑"/>
                  </a:rPr>
                  <a:t>进行隐患排查</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对排查出的隐患进行治理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建立隐患监控与预警机制</a:t>
                </a:r>
                <a:endParaRPr/>
              </a:p>
            </p:txBody>
          </p:sp>
          <p:pic>
            <p:nvPicPr>
              <p:cNvPr id="22"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https://d.book118.com/428041053141006036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humanities_architecture_blue">
      <a:dk1>
        <a:srgbClr val="000000"/>
      </a:dk1>
      <a:lt1>
        <a:srgbClr val="FFFFFF"/>
      </a:lt1>
      <a:dk2>
        <a:srgbClr val="0A102F"/>
      </a:dk2>
      <a:lt2>
        <a:srgbClr val="DEEFF8"/>
      </a:lt2>
      <a:accent1>
        <a:srgbClr val="2565A9"/>
      </a:accent1>
      <a:accent2>
        <a:srgbClr val="94CAE9"/>
      </a:accent2>
      <a:accent3>
        <a:srgbClr val="4D98D1"/>
      </a:accent3>
      <a:accent4>
        <a:srgbClr val="315C89"/>
      </a:accent4>
      <a:accent5>
        <a:srgbClr val="5880A4"/>
      </a:accent5>
      <a:accent6>
        <a:srgbClr val="1C2F45"/>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生活垃圾发电企业安全生产双体系风险分级管控与隐患排查治理操作手册培训</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2024-09-16T12:17:04.920</cp:lastPrinted>
  <dcterms:created xsi:type="dcterms:W3CDTF">2024-09-16T04:17:04Z</dcterms:created>
  <dcterms:modified xsi:type="dcterms:W3CDTF">2024-09-16T04:17:06Z</dcterms:modified>
</cp:coreProperties>
</file>